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66" r:id="rId1"/>
  </p:sldMasterIdLst>
  <p:notesMasterIdLst>
    <p:notesMasterId r:id="rId26"/>
  </p:notesMasterIdLst>
  <p:sldIdLst>
    <p:sldId id="275" r:id="rId2"/>
    <p:sldId id="256" r:id="rId3"/>
    <p:sldId id="1276" r:id="rId4"/>
    <p:sldId id="292" r:id="rId5"/>
    <p:sldId id="260" r:id="rId6"/>
    <p:sldId id="268" r:id="rId7"/>
    <p:sldId id="266" r:id="rId8"/>
    <p:sldId id="1493" r:id="rId9"/>
    <p:sldId id="261" r:id="rId10"/>
    <p:sldId id="273" r:id="rId11"/>
    <p:sldId id="1278" r:id="rId12"/>
    <p:sldId id="276" r:id="rId13"/>
    <p:sldId id="279" r:id="rId14"/>
    <p:sldId id="1279" r:id="rId15"/>
    <p:sldId id="282" r:id="rId16"/>
    <p:sldId id="287" r:id="rId17"/>
    <p:sldId id="290" r:id="rId18"/>
    <p:sldId id="291" r:id="rId19"/>
    <p:sldId id="259" r:id="rId20"/>
    <p:sldId id="1281" r:id="rId21"/>
    <p:sldId id="288" r:id="rId22"/>
    <p:sldId id="257" r:id="rId23"/>
    <p:sldId id="1494" r:id="rId24"/>
    <p:sldId id="1282" r:id="rId25"/>
  </p:sldIdLst>
  <p:sldSz cx="18288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69"/>
    <p:restoredTop sz="75034" autoAdjust="0"/>
  </p:normalViewPr>
  <p:slideViewPr>
    <p:cSldViewPr snapToGrid="0">
      <p:cViewPr varScale="1">
        <p:scale>
          <a:sx n="61" d="100"/>
          <a:sy n="61" d="100"/>
        </p:scale>
        <p:origin x="1548"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image" Target="../media/image19.jpg"/></Relationships>
</file>

<file path=ppt/diagrams/_rels/data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image" Target="../media/image83.png"/></Relationships>
</file>

<file path=ppt/diagrams/_rels/data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image" Target="../media/image86.png"/><Relationship Id="rId5" Type="http://schemas.openxmlformats.org/officeDocument/2006/relationships/image" Target="../media/image90.jpeg"/><Relationship Id="rId4" Type="http://schemas.openxmlformats.org/officeDocument/2006/relationships/image" Target="../media/image89.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image" Target="../media/image19.jpg"/></Relationships>
</file>

<file path=ppt/diagrams/_rels/drawing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image" Target="../media/image83.png"/></Relationships>
</file>

<file path=ppt/diagrams/_rels/drawing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image" Target="../media/image86.png"/><Relationship Id="rId5" Type="http://schemas.openxmlformats.org/officeDocument/2006/relationships/image" Target="../media/image90.jpeg"/><Relationship Id="rId4" Type="http://schemas.openxmlformats.org/officeDocument/2006/relationships/image" Target="../media/image89.jp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C5C21C-177A-6E46-9BA7-D6169E2B6886}" type="doc">
      <dgm:prSet loTypeId="urn:microsoft.com/office/officeart/2005/8/layout/radial5" loCatId="cycle" qsTypeId="urn:microsoft.com/office/officeart/2005/8/quickstyle/simple1" qsCatId="simple" csTypeId="urn:microsoft.com/office/officeart/2005/8/colors/colorful4" csCatId="colorful" phldr="1"/>
      <dgm:spPr/>
      <dgm:t>
        <a:bodyPr/>
        <a:lstStyle/>
        <a:p>
          <a:endParaRPr lang="en-GB"/>
        </a:p>
      </dgm:t>
    </dgm:pt>
    <dgm:pt modelId="{F4832D58-BCB8-9A4F-B8AE-192BB2814497}">
      <dgm:prSet custT="1"/>
      <dgm:spPr/>
      <dgm:t>
        <a:bodyPr/>
        <a:lstStyle/>
        <a:p>
          <a:endParaRPr lang="en-DE" sz="1600" dirty="0"/>
        </a:p>
      </dgm:t>
    </dgm:pt>
    <dgm:pt modelId="{E1D06336-2DA4-DF4B-A0CC-89256FB10365}" type="parTrans" cxnId="{6769613D-1D7D-B74D-B03C-CFCE987E254F}">
      <dgm:prSet/>
      <dgm:spPr/>
      <dgm:t>
        <a:bodyPr/>
        <a:lstStyle/>
        <a:p>
          <a:endParaRPr lang="en-GB" sz="2800"/>
        </a:p>
      </dgm:t>
    </dgm:pt>
    <dgm:pt modelId="{FD37E18C-A6B2-F948-910E-110B5A56B3FA}" type="sibTrans" cxnId="{6769613D-1D7D-B74D-B03C-CFCE987E254F}">
      <dgm:prSet/>
      <dgm:spPr/>
      <dgm:t>
        <a:bodyPr/>
        <a:lstStyle/>
        <a:p>
          <a:endParaRPr lang="en-GB" sz="2800"/>
        </a:p>
      </dgm:t>
    </dgm:pt>
    <dgm:pt modelId="{8D39D9CD-90F2-5D47-8351-73A233CF25D7}">
      <dgm:prSet custT="1"/>
      <dgm:spPr>
        <a:solidFill>
          <a:schemeClr val="accent6">
            <a:lumMod val="75000"/>
          </a:schemeClr>
        </a:solidFill>
      </dgm:spPr>
      <dgm:t>
        <a:bodyPr/>
        <a:lstStyle/>
        <a:p>
          <a:r>
            <a:rPr lang="en-GB" sz="2400" b="0" i="0" dirty="0">
              <a:latin typeface="+mj-lt"/>
            </a:rPr>
            <a:t>Sea level, glacier stability and melt</a:t>
          </a:r>
          <a:endParaRPr lang="en-DE" sz="2400" b="0" i="0" dirty="0">
            <a:latin typeface="+mj-lt"/>
          </a:endParaRPr>
        </a:p>
      </dgm:t>
    </dgm:pt>
    <dgm:pt modelId="{EFB7B3D6-2887-C747-9873-49BE4AC427D6}" type="parTrans" cxnId="{0157CC78-D982-D04F-AFF9-C42CF51F6AF6}">
      <dgm:prSet custT="1"/>
      <dgm:spPr>
        <a:solidFill>
          <a:schemeClr val="accent6">
            <a:lumMod val="75000"/>
          </a:schemeClr>
        </a:solidFill>
      </dgm:spPr>
      <dgm:t>
        <a:bodyPr/>
        <a:lstStyle/>
        <a:p>
          <a:endParaRPr lang="en-GB" sz="1100"/>
        </a:p>
      </dgm:t>
    </dgm:pt>
    <dgm:pt modelId="{CFEF898D-6413-DD4F-B6D6-00E1659E7613}" type="sibTrans" cxnId="{0157CC78-D982-D04F-AFF9-C42CF51F6AF6}">
      <dgm:prSet/>
      <dgm:spPr/>
      <dgm:t>
        <a:bodyPr/>
        <a:lstStyle/>
        <a:p>
          <a:endParaRPr lang="en-GB" sz="2800"/>
        </a:p>
      </dgm:t>
    </dgm:pt>
    <dgm:pt modelId="{4F53EEE3-DA29-914C-B453-DF856B5D4548}">
      <dgm:prSet custT="1"/>
      <dgm:spPr/>
      <dgm:t>
        <a:bodyPr lIns="0" rIns="0"/>
        <a:lstStyle/>
        <a:p>
          <a:endParaRPr lang="en-DE" sz="1400" dirty="0"/>
        </a:p>
      </dgm:t>
    </dgm:pt>
    <dgm:pt modelId="{DD4CF15E-C05B-F942-AA27-0A7B241842DE}" type="parTrans" cxnId="{7151E51E-0BA0-044B-AC12-2557365D553C}">
      <dgm:prSet custT="1"/>
      <dgm:spPr/>
      <dgm:t>
        <a:bodyPr/>
        <a:lstStyle/>
        <a:p>
          <a:endParaRPr lang="en-GB" sz="1100"/>
        </a:p>
      </dgm:t>
    </dgm:pt>
    <dgm:pt modelId="{BA00033D-2DF1-4241-89B6-8884062BFF6E}" type="sibTrans" cxnId="{7151E51E-0BA0-044B-AC12-2557365D553C}">
      <dgm:prSet/>
      <dgm:spPr/>
      <dgm:t>
        <a:bodyPr/>
        <a:lstStyle/>
        <a:p>
          <a:endParaRPr lang="en-GB" sz="2800"/>
        </a:p>
      </dgm:t>
    </dgm:pt>
    <dgm:pt modelId="{4AB6E033-E66D-EF41-9B9A-D52BBA93300B}">
      <dgm:prSet custT="1"/>
      <dgm:spPr/>
      <dgm:t>
        <a:bodyPr/>
        <a:lstStyle/>
        <a:p>
          <a:endParaRPr lang="en-DE" sz="1400" dirty="0"/>
        </a:p>
      </dgm:t>
    </dgm:pt>
    <dgm:pt modelId="{83A43897-3ADA-2341-83BB-11343E6BAC57}" type="parTrans" cxnId="{C41B96FF-F3B2-894F-AC75-8C984F343E4D}">
      <dgm:prSet custT="1"/>
      <dgm:spPr/>
      <dgm:t>
        <a:bodyPr/>
        <a:lstStyle/>
        <a:p>
          <a:endParaRPr lang="en-GB" sz="1100"/>
        </a:p>
      </dgm:t>
    </dgm:pt>
    <dgm:pt modelId="{BE303152-731C-0A48-8B24-35711F694A0F}" type="sibTrans" cxnId="{C41B96FF-F3B2-894F-AC75-8C984F343E4D}">
      <dgm:prSet/>
      <dgm:spPr/>
      <dgm:t>
        <a:bodyPr/>
        <a:lstStyle/>
        <a:p>
          <a:endParaRPr lang="en-GB" sz="2800"/>
        </a:p>
      </dgm:t>
    </dgm:pt>
    <dgm:pt modelId="{0872A161-F674-6A40-86C1-E878245C3ECF}">
      <dgm:prSet custT="1"/>
      <dgm:spPr/>
      <dgm:t>
        <a:bodyPr/>
        <a:lstStyle/>
        <a:p>
          <a:endParaRPr lang="en-DE" sz="1100" dirty="0"/>
        </a:p>
      </dgm:t>
    </dgm:pt>
    <dgm:pt modelId="{F14D8B65-D59B-0343-A21F-911A0F1AB8D5}" type="parTrans" cxnId="{07909011-E96F-C94B-B034-8EEEC7A5A477}">
      <dgm:prSet custT="1"/>
      <dgm:spPr/>
      <dgm:t>
        <a:bodyPr/>
        <a:lstStyle/>
        <a:p>
          <a:endParaRPr lang="en-GB" sz="1100"/>
        </a:p>
      </dgm:t>
    </dgm:pt>
    <dgm:pt modelId="{F9DEEC66-96E8-AA4A-B69A-83FF7DA266BD}" type="sibTrans" cxnId="{07909011-E96F-C94B-B034-8EEEC7A5A477}">
      <dgm:prSet/>
      <dgm:spPr/>
      <dgm:t>
        <a:bodyPr/>
        <a:lstStyle/>
        <a:p>
          <a:endParaRPr lang="en-GB" sz="2800"/>
        </a:p>
      </dgm:t>
    </dgm:pt>
    <dgm:pt modelId="{565F18A9-A97B-3247-8F1F-2CC02664B054}">
      <dgm:prSet custT="1"/>
      <dgm:spPr/>
      <dgm:t>
        <a:bodyPr lIns="0" rIns="0"/>
        <a:lstStyle/>
        <a:p>
          <a:endParaRPr lang="en-DE" sz="1400" dirty="0"/>
        </a:p>
      </dgm:t>
    </dgm:pt>
    <dgm:pt modelId="{8CEAAE82-3216-C147-BBA2-AB9EE4B2D840}" type="parTrans" cxnId="{0A069755-D0F2-374E-A503-47B78CBC4620}">
      <dgm:prSet custT="1"/>
      <dgm:spPr/>
      <dgm:t>
        <a:bodyPr/>
        <a:lstStyle/>
        <a:p>
          <a:endParaRPr lang="en-GB" sz="1100"/>
        </a:p>
      </dgm:t>
    </dgm:pt>
    <dgm:pt modelId="{52F9065C-3147-7041-88A7-EDD3FF5E9DB8}" type="sibTrans" cxnId="{0A069755-D0F2-374E-A503-47B78CBC4620}">
      <dgm:prSet/>
      <dgm:spPr/>
      <dgm:t>
        <a:bodyPr/>
        <a:lstStyle/>
        <a:p>
          <a:endParaRPr lang="en-GB" sz="2800"/>
        </a:p>
      </dgm:t>
    </dgm:pt>
    <dgm:pt modelId="{08D6D2C5-AEEF-CD41-A737-40982318EDC0}">
      <dgm:prSet custT="1"/>
      <dgm:spPr/>
      <dgm:t>
        <a:bodyPr/>
        <a:lstStyle/>
        <a:p>
          <a:r>
            <a:rPr lang="en-GB" sz="2400" b="0" i="0" dirty="0">
              <a:latin typeface="+mj-lt"/>
            </a:rPr>
            <a:t>Sea ice and Polar Oceans</a:t>
          </a:r>
          <a:endParaRPr lang="en-DE" sz="2400" b="0" i="0" dirty="0">
            <a:latin typeface="+mj-lt"/>
          </a:endParaRPr>
        </a:p>
      </dgm:t>
    </dgm:pt>
    <dgm:pt modelId="{65A595E8-49ED-9844-99DB-C94B86AB7209}" type="parTrans" cxnId="{ABA8E181-B564-6149-891F-EDCAD0C73566}">
      <dgm:prSet custT="1"/>
      <dgm:spPr/>
      <dgm:t>
        <a:bodyPr/>
        <a:lstStyle/>
        <a:p>
          <a:endParaRPr lang="en-GB" sz="1100"/>
        </a:p>
      </dgm:t>
    </dgm:pt>
    <dgm:pt modelId="{BC2C48A1-B02E-2C45-A4A6-0C2F6A56659A}" type="sibTrans" cxnId="{ABA8E181-B564-6149-891F-EDCAD0C73566}">
      <dgm:prSet/>
      <dgm:spPr/>
      <dgm:t>
        <a:bodyPr/>
        <a:lstStyle/>
        <a:p>
          <a:endParaRPr lang="en-GB" sz="2800"/>
        </a:p>
      </dgm:t>
    </dgm:pt>
    <dgm:pt modelId="{4E37C77A-3F8B-634F-81ED-C01F70C4EEE7}">
      <dgm:prSet/>
      <dgm:spPr/>
      <dgm:t>
        <a:bodyPr/>
        <a:lstStyle/>
        <a:p>
          <a:endParaRPr lang="en-GB"/>
        </a:p>
      </dgm:t>
    </dgm:pt>
    <dgm:pt modelId="{2BB08CD2-2C69-2A4A-913F-43ED8BE5243A}" type="parTrans" cxnId="{170FCB30-5378-874F-A0BC-49204D5160FE}">
      <dgm:prSet/>
      <dgm:spPr/>
      <dgm:t>
        <a:bodyPr/>
        <a:lstStyle/>
        <a:p>
          <a:endParaRPr lang="en-GB"/>
        </a:p>
      </dgm:t>
    </dgm:pt>
    <dgm:pt modelId="{2AFF25DE-EADC-4847-80A1-21B344761624}" type="sibTrans" cxnId="{170FCB30-5378-874F-A0BC-49204D5160FE}">
      <dgm:prSet/>
      <dgm:spPr/>
      <dgm:t>
        <a:bodyPr/>
        <a:lstStyle/>
        <a:p>
          <a:endParaRPr lang="en-GB"/>
        </a:p>
      </dgm:t>
    </dgm:pt>
    <dgm:pt modelId="{B8128EB0-E3E1-FC41-A39A-04FBFAE55D24}" type="pres">
      <dgm:prSet presAssocID="{DCC5C21C-177A-6E46-9BA7-D6169E2B6886}" presName="Name0" presStyleCnt="0">
        <dgm:presLayoutVars>
          <dgm:chMax val="1"/>
          <dgm:dir/>
          <dgm:animLvl val="ctr"/>
          <dgm:resizeHandles val="exact"/>
        </dgm:presLayoutVars>
      </dgm:prSet>
      <dgm:spPr/>
    </dgm:pt>
    <dgm:pt modelId="{554128C9-D343-C24F-AA8D-42E3D72C8243}" type="pres">
      <dgm:prSet presAssocID="{F4832D58-BCB8-9A4F-B8AE-192BB2814497}" presName="centerShape" presStyleLbl="node0" presStyleIdx="0" presStyleCnt="1"/>
      <dgm:spPr/>
    </dgm:pt>
    <dgm:pt modelId="{CBBE50A1-70B6-1547-A9B8-D6245C6C98B3}" type="pres">
      <dgm:prSet presAssocID="{65A595E8-49ED-9844-99DB-C94B86AB7209}" presName="parTrans" presStyleLbl="sibTrans2D1" presStyleIdx="0" presStyleCnt="6"/>
      <dgm:spPr/>
    </dgm:pt>
    <dgm:pt modelId="{78D91D8F-EB32-874F-8A84-27FED06C9FBA}" type="pres">
      <dgm:prSet presAssocID="{65A595E8-49ED-9844-99DB-C94B86AB7209}" presName="connectorText" presStyleLbl="sibTrans2D1" presStyleIdx="0" presStyleCnt="6"/>
      <dgm:spPr/>
    </dgm:pt>
    <dgm:pt modelId="{FD3273E9-ED7C-A24B-9306-5A752B0BA6F1}" type="pres">
      <dgm:prSet presAssocID="{08D6D2C5-AEEF-CD41-A737-40982318EDC0}" presName="node" presStyleLbl="node1" presStyleIdx="0" presStyleCnt="6">
        <dgm:presLayoutVars>
          <dgm:bulletEnabled val="1"/>
        </dgm:presLayoutVars>
      </dgm:prSet>
      <dgm:spPr/>
    </dgm:pt>
    <dgm:pt modelId="{7018862D-85CB-2E49-BBF3-109447AAEDBD}" type="pres">
      <dgm:prSet presAssocID="{EFB7B3D6-2887-C747-9873-49BE4AC427D6}" presName="parTrans" presStyleLbl="sibTrans2D1" presStyleIdx="1" presStyleCnt="6"/>
      <dgm:spPr/>
    </dgm:pt>
    <dgm:pt modelId="{EECEF35D-7E0A-4B44-A848-2BCD470FFEA7}" type="pres">
      <dgm:prSet presAssocID="{EFB7B3D6-2887-C747-9873-49BE4AC427D6}" presName="connectorText" presStyleLbl="sibTrans2D1" presStyleIdx="1" presStyleCnt="6"/>
      <dgm:spPr/>
    </dgm:pt>
    <dgm:pt modelId="{678C88C0-B5A3-9449-8C0C-3B4FCEB26948}" type="pres">
      <dgm:prSet presAssocID="{8D39D9CD-90F2-5D47-8351-73A233CF25D7}" presName="node" presStyleLbl="node1" presStyleIdx="1" presStyleCnt="6">
        <dgm:presLayoutVars>
          <dgm:bulletEnabled val="1"/>
        </dgm:presLayoutVars>
      </dgm:prSet>
      <dgm:spPr/>
    </dgm:pt>
    <dgm:pt modelId="{F8790366-E1B5-CA43-9D78-E17B25903A92}" type="pres">
      <dgm:prSet presAssocID="{DD4CF15E-C05B-F942-AA27-0A7B241842DE}" presName="parTrans" presStyleLbl="sibTrans2D1" presStyleIdx="2" presStyleCnt="6"/>
      <dgm:spPr/>
    </dgm:pt>
    <dgm:pt modelId="{8831FEB2-7B29-B44B-9878-CBCAEC1F7265}" type="pres">
      <dgm:prSet presAssocID="{DD4CF15E-C05B-F942-AA27-0A7B241842DE}" presName="connectorText" presStyleLbl="sibTrans2D1" presStyleIdx="2" presStyleCnt="6"/>
      <dgm:spPr/>
    </dgm:pt>
    <dgm:pt modelId="{61B8576B-6E38-DF46-805B-348C7A3A6804}" type="pres">
      <dgm:prSet presAssocID="{4F53EEE3-DA29-914C-B453-DF856B5D4548}" presName="node" presStyleLbl="node1" presStyleIdx="2" presStyleCnt="6">
        <dgm:presLayoutVars>
          <dgm:bulletEnabled val="1"/>
        </dgm:presLayoutVars>
      </dgm:prSet>
      <dgm:spPr/>
    </dgm:pt>
    <dgm:pt modelId="{4CD0E157-5742-684F-8741-B14BAE0251E8}" type="pres">
      <dgm:prSet presAssocID="{83A43897-3ADA-2341-83BB-11343E6BAC57}" presName="parTrans" presStyleLbl="sibTrans2D1" presStyleIdx="3" presStyleCnt="6"/>
      <dgm:spPr/>
    </dgm:pt>
    <dgm:pt modelId="{823CBE09-86BF-3643-BEC9-7C34EA096E90}" type="pres">
      <dgm:prSet presAssocID="{83A43897-3ADA-2341-83BB-11343E6BAC57}" presName="connectorText" presStyleLbl="sibTrans2D1" presStyleIdx="3" presStyleCnt="6"/>
      <dgm:spPr/>
    </dgm:pt>
    <dgm:pt modelId="{673EF31E-2170-7543-A415-7C0BCCAC2BB0}" type="pres">
      <dgm:prSet presAssocID="{4AB6E033-E66D-EF41-9B9A-D52BBA93300B}" presName="node" presStyleLbl="node1" presStyleIdx="3" presStyleCnt="6">
        <dgm:presLayoutVars>
          <dgm:bulletEnabled val="1"/>
        </dgm:presLayoutVars>
      </dgm:prSet>
      <dgm:spPr/>
    </dgm:pt>
    <dgm:pt modelId="{DB16898F-9D92-ED44-B705-9849C2EF2C16}" type="pres">
      <dgm:prSet presAssocID="{F14D8B65-D59B-0343-A21F-911A0F1AB8D5}" presName="parTrans" presStyleLbl="sibTrans2D1" presStyleIdx="4" presStyleCnt="6"/>
      <dgm:spPr/>
    </dgm:pt>
    <dgm:pt modelId="{05723628-4410-634A-8D17-3683F13D8E63}" type="pres">
      <dgm:prSet presAssocID="{F14D8B65-D59B-0343-A21F-911A0F1AB8D5}" presName="connectorText" presStyleLbl="sibTrans2D1" presStyleIdx="4" presStyleCnt="6"/>
      <dgm:spPr/>
    </dgm:pt>
    <dgm:pt modelId="{7BBEDC6F-8AD6-F146-8C52-CE299CDD81DD}" type="pres">
      <dgm:prSet presAssocID="{0872A161-F674-6A40-86C1-E878245C3ECF}" presName="node" presStyleLbl="node1" presStyleIdx="4" presStyleCnt="6">
        <dgm:presLayoutVars>
          <dgm:bulletEnabled val="1"/>
        </dgm:presLayoutVars>
      </dgm:prSet>
      <dgm:spPr/>
    </dgm:pt>
    <dgm:pt modelId="{96944915-6212-7648-9823-25FCC0A519BD}" type="pres">
      <dgm:prSet presAssocID="{8CEAAE82-3216-C147-BBA2-AB9EE4B2D840}" presName="parTrans" presStyleLbl="sibTrans2D1" presStyleIdx="5" presStyleCnt="6"/>
      <dgm:spPr/>
    </dgm:pt>
    <dgm:pt modelId="{FC13043C-010E-3541-A003-F46077CCE9F9}" type="pres">
      <dgm:prSet presAssocID="{8CEAAE82-3216-C147-BBA2-AB9EE4B2D840}" presName="connectorText" presStyleLbl="sibTrans2D1" presStyleIdx="5" presStyleCnt="6"/>
      <dgm:spPr/>
    </dgm:pt>
    <dgm:pt modelId="{C263B21A-DCE1-A34D-B570-FDCCDAE06538}" type="pres">
      <dgm:prSet presAssocID="{565F18A9-A97B-3247-8F1F-2CC02664B054}" presName="node" presStyleLbl="node1" presStyleIdx="5" presStyleCnt="6">
        <dgm:presLayoutVars>
          <dgm:bulletEnabled val="1"/>
        </dgm:presLayoutVars>
      </dgm:prSet>
      <dgm:spPr/>
    </dgm:pt>
  </dgm:ptLst>
  <dgm:cxnLst>
    <dgm:cxn modelId="{EDFC2A0C-2705-934D-83FD-FA3688DEB1E2}" type="presOf" srcId="{F4832D58-BCB8-9A4F-B8AE-192BB2814497}" destId="{554128C9-D343-C24F-AA8D-42E3D72C8243}" srcOrd="0" destOrd="0" presId="urn:microsoft.com/office/officeart/2005/8/layout/radial5"/>
    <dgm:cxn modelId="{86FD2911-DD73-3041-B198-B216E465772A}" type="presOf" srcId="{565F18A9-A97B-3247-8F1F-2CC02664B054}" destId="{C263B21A-DCE1-A34D-B570-FDCCDAE06538}" srcOrd="0" destOrd="0" presId="urn:microsoft.com/office/officeart/2005/8/layout/radial5"/>
    <dgm:cxn modelId="{07909011-E96F-C94B-B034-8EEEC7A5A477}" srcId="{F4832D58-BCB8-9A4F-B8AE-192BB2814497}" destId="{0872A161-F674-6A40-86C1-E878245C3ECF}" srcOrd="4" destOrd="0" parTransId="{F14D8B65-D59B-0343-A21F-911A0F1AB8D5}" sibTransId="{F9DEEC66-96E8-AA4A-B69A-83FF7DA266BD}"/>
    <dgm:cxn modelId="{7151E51E-0BA0-044B-AC12-2557365D553C}" srcId="{F4832D58-BCB8-9A4F-B8AE-192BB2814497}" destId="{4F53EEE3-DA29-914C-B453-DF856B5D4548}" srcOrd="2" destOrd="0" parTransId="{DD4CF15E-C05B-F942-AA27-0A7B241842DE}" sibTransId="{BA00033D-2DF1-4241-89B6-8884062BFF6E}"/>
    <dgm:cxn modelId="{5F2E4F20-62AC-464A-AB3C-7071A53D1EDE}" type="presOf" srcId="{DCC5C21C-177A-6E46-9BA7-D6169E2B6886}" destId="{B8128EB0-E3E1-FC41-A39A-04FBFAE55D24}" srcOrd="0" destOrd="0" presId="urn:microsoft.com/office/officeart/2005/8/layout/radial5"/>
    <dgm:cxn modelId="{0222EC2F-1493-9949-908E-9D45F4F57DE6}" type="presOf" srcId="{83A43897-3ADA-2341-83BB-11343E6BAC57}" destId="{823CBE09-86BF-3643-BEC9-7C34EA096E90}" srcOrd="1" destOrd="0" presId="urn:microsoft.com/office/officeart/2005/8/layout/radial5"/>
    <dgm:cxn modelId="{170FCB30-5378-874F-A0BC-49204D5160FE}" srcId="{DCC5C21C-177A-6E46-9BA7-D6169E2B6886}" destId="{4E37C77A-3F8B-634F-81ED-C01F70C4EEE7}" srcOrd="1" destOrd="0" parTransId="{2BB08CD2-2C69-2A4A-913F-43ED8BE5243A}" sibTransId="{2AFF25DE-EADC-4847-80A1-21B344761624}"/>
    <dgm:cxn modelId="{D2FB9932-9022-CC45-90F8-03A3DA4AD2AB}" type="presOf" srcId="{F14D8B65-D59B-0343-A21F-911A0F1AB8D5}" destId="{05723628-4410-634A-8D17-3683F13D8E63}" srcOrd="1" destOrd="0" presId="urn:microsoft.com/office/officeart/2005/8/layout/radial5"/>
    <dgm:cxn modelId="{1E4B103A-4F2A-624F-9524-20014B3514E0}" type="presOf" srcId="{08D6D2C5-AEEF-CD41-A737-40982318EDC0}" destId="{FD3273E9-ED7C-A24B-9306-5A752B0BA6F1}" srcOrd="0" destOrd="0" presId="urn:microsoft.com/office/officeart/2005/8/layout/radial5"/>
    <dgm:cxn modelId="{6769613D-1D7D-B74D-B03C-CFCE987E254F}" srcId="{DCC5C21C-177A-6E46-9BA7-D6169E2B6886}" destId="{F4832D58-BCB8-9A4F-B8AE-192BB2814497}" srcOrd="0" destOrd="0" parTransId="{E1D06336-2DA4-DF4B-A0CC-89256FB10365}" sibTransId="{FD37E18C-A6B2-F948-910E-110B5A56B3FA}"/>
    <dgm:cxn modelId="{13F3CE41-66E4-5F47-A8F1-3EA28D31499B}" type="presOf" srcId="{4AB6E033-E66D-EF41-9B9A-D52BBA93300B}" destId="{673EF31E-2170-7543-A415-7C0BCCAC2BB0}" srcOrd="0" destOrd="0" presId="urn:microsoft.com/office/officeart/2005/8/layout/radial5"/>
    <dgm:cxn modelId="{EC396843-0F8C-494D-8876-E8BC42ECB81B}" type="presOf" srcId="{0872A161-F674-6A40-86C1-E878245C3ECF}" destId="{7BBEDC6F-8AD6-F146-8C52-CE299CDD81DD}" srcOrd="0" destOrd="0" presId="urn:microsoft.com/office/officeart/2005/8/layout/radial5"/>
    <dgm:cxn modelId="{85B15E6F-0FA5-DB4B-853B-980CF2141CA6}" type="presOf" srcId="{8CEAAE82-3216-C147-BBA2-AB9EE4B2D840}" destId="{FC13043C-010E-3541-A003-F46077CCE9F9}" srcOrd="1" destOrd="0" presId="urn:microsoft.com/office/officeart/2005/8/layout/radial5"/>
    <dgm:cxn modelId="{9A472F51-6F60-8D43-BD31-B0774B18EB52}" type="presOf" srcId="{EFB7B3D6-2887-C747-9873-49BE4AC427D6}" destId="{7018862D-85CB-2E49-BBF3-109447AAEDBD}" srcOrd="0" destOrd="0" presId="urn:microsoft.com/office/officeart/2005/8/layout/radial5"/>
    <dgm:cxn modelId="{0A069755-D0F2-374E-A503-47B78CBC4620}" srcId="{F4832D58-BCB8-9A4F-B8AE-192BB2814497}" destId="{565F18A9-A97B-3247-8F1F-2CC02664B054}" srcOrd="5" destOrd="0" parTransId="{8CEAAE82-3216-C147-BBA2-AB9EE4B2D840}" sibTransId="{52F9065C-3147-7041-88A7-EDD3FF5E9DB8}"/>
    <dgm:cxn modelId="{6A3C2E56-5F96-5E49-9082-897A07CB02A3}" type="presOf" srcId="{83A43897-3ADA-2341-83BB-11343E6BAC57}" destId="{4CD0E157-5742-684F-8741-B14BAE0251E8}" srcOrd="0" destOrd="0" presId="urn:microsoft.com/office/officeart/2005/8/layout/radial5"/>
    <dgm:cxn modelId="{0157CC78-D982-D04F-AFF9-C42CF51F6AF6}" srcId="{F4832D58-BCB8-9A4F-B8AE-192BB2814497}" destId="{8D39D9CD-90F2-5D47-8351-73A233CF25D7}" srcOrd="1" destOrd="0" parTransId="{EFB7B3D6-2887-C747-9873-49BE4AC427D6}" sibTransId="{CFEF898D-6413-DD4F-B6D6-00E1659E7613}"/>
    <dgm:cxn modelId="{ED5B0959-6666-1C46-9A4D-5EC00E00DC6A}" type="presOf" srcId="{DD4CF15E-C05B-F942-AA27-0A7B241842DE}" destId="{F8790366-E1B5-CA43-9D78-E17B25903A92}" srcOrd="0" destOrd="0" presId="urn:microsoft.com/office/officeart/2005/8/layout/radial5"/>
    <dgm:cxn modelId="{0F1E747A-1EDE-9247-B8FD-17ACED9A9E16}" type="presOf" srcId="{8CEAAE82-3216-C147-BBA2-AB9EE4B2D840}" destId="{96944915-6212-7648-9823-25FCC0A519BD}" srcOrd="0" destOrd="0" presId="urn:microsoft.com/office/officeart/2005/8/layout/radial5"/>
    <dgm:cxn modelId="{ABA8E181-B564-6149-891F-EDCAD0C73566}" srcId="{F4832D58-BCB8-9A4F-B8AE-192BB2814497}" destId="{08D6D2C5-AEEF-CD41-A737-40982318EDC0}" srcOrd="0" destOrd="0" parTransId="{65A595E8-49ED-9844-99DB-C94B86AB7209}" sibTransId="{BC2C48A1-B02E-2C45-A4A6-0C2F6A56659A}"/>
    <dgm:cxn modelId="{903D63A3-687F-4947-B3B9-D8FC62BF3EE3}" type="presOf" srcId="{F14D8B65-D59B-0343-A21F-911A0F1AB8D5}" destId="{DB16898F-9D92-ED44-B705-9849C2EF2C16}" srcOrd="0" destOrd="0" presId="urn:microsoft.com/office/officeart/2005/8/layout/radial5"/>
    <dgm:cxn modelId="{51051CA9-3A0F-8648-B719-A95FF122B2B0}" type="presOf" srcId="{DD4CF15E-C05B-F942-AA27-0A7B241842DE}" destId="{8831FEB2-7B29-B44B-9878-CBCAEC1F7265}" srcOrd="1" destOrd="0" presId="urn:microsoft.com/office/officeart/2005/8/layout/radial5"/>
    <dgm:cxn modelId="{9F558FB3-DDF4-1042-9A58-DB6944875600}" type="presOf" srcId="{EFB7B3D6-2887-C747-9873-49BE4AC427D6}" destId="{EECEF35D-7E0A-4B44-A848-2BCD470FFEA7}" srcOrd="1" destOrd="0" presId="urn:microsoft.com/office/officeart/2005/8/layout/radial5"/>
    <dgm:cxn modelId="{A632FFC8-E3CF-BF41-BFB8-F990E2A5E3B0}" type="presOf" srcId="{65A595E8-49ED-9844-99DB-C94B86AB7209}" destId="{CBBE50A1-70B6-1547-A9B8-D6245C6C98B3}" srcOrd="0" destOrd="0" presId="urn:microsoft.com/office/officeart/2005/8/layout/radial5"/>
    <dgm:cxn modelId="{C626DFCA-1B1C-D343-AD38-1F27EF130A28}" type="presOf" srcId="{8D39D9CD-90F2-5D47-8351-73A233CF25D7}" destId="{678C88C0-B5A3-9449-8C0C-3B4FCEB26948}" srcOrd="0" destOrd="0" presId="urn:microsoft.com/office/officeart/2005/8/layout/radial5"/>
    <dgm:cxn modelId="{C2038CE9-49CE-CF4C-AC42-EF264C901353}" type="presOf" srcId="{4F53EEE3-DA29-914C-B453-DF856B5D4548}" destId="{61B8576B-6E38-DF46-805B-348C7A3A6804}" srcOrd="0" destOrd="0" presId="urn:microsoft.com/office/officeart/2005/8/layout/radial5"/>
    <dgm:cxn modelId="{F03ACEED-5259-1B48-A708-61899972A54B}" type="presOf" srcId="{65A595E8-49ED-9844-99DB-C94B86AB7209}" destId="{78D91D8F-EB32-874F-8A84-27FED06C9FBA}" srcOrd="1" destOrd="0" presId="urn:microsoft.com/office/officeart/2005/8/layout/radial5"/>
    <dgm:cxn modelId="{C41B96FF-F3B2-894F-AC75-8C984F343E4D}" srcId="{F4832D58-BCB8-9A4F-B8AE-192BB2814497}" destId="{4AB6E033-E66D-EF41-9B9A-D52BBA93300B}" srcOrd="3" destOrd="0" parTransId="{83A43897-3ADA-2341-83BB-11343E6BAC57}" sibTransId="{BE303152-731C-0A48-8B24-35711F694A0F}"/>
    <dgm:cxn modelId="{02666D74-58FF-D24E-B177-C29C69FB6A3D}" type="presParOf" srcId="{B8128EB0-E3E1-FC41-A39A-04FBFAE55D24}" destId="{554128C9-D343-C24F-AA8D-42E3D72C8243}" srcOrd="0" destOrd="0" presId="urn:microsoft.com/office/officeart/2005/8/layout/radial5"/>
    <dgm:cxn modelId="{3F0DD67C-5EAC-BA44-8321-9514ACFAACDC}" type="presParOf" srcId="{B8128EB0-E3E1-FC41-A39A-04FBFAE55D24}" destId="{CBBE50A1-70B6-1547-A9B8-D6245C6C98B3}" srcOrd="1" destOrd="0" presId="urn:microsoft.com/office/officeart/2005/8/layout/radial5"/>
    <dgm:cxn modelId="{70CC86DA-22C4-8B47-BEB8-BBB74B13A6F0}" type="presParOf" srcId="{CBBE50A1-70B6-1547-A9B8-D6245C6C98B3}" destId="{78D91D8F-EB32-874F-8A84-27FED06C9FBA}" srcOrd="0" destOrd="0" presId="urn:microsoft.com/office/officeart/2005/8/layout/radial5"/>
    <dgm:cxn modelId="{6F29838C-7036-3C49-BA0A-8C8B9FBDA940}" type="presParOf" srcId="{B8128EB0-E3E1-FC41-A39A-04FBFAE55D24}" destId="{FD3273E9-ED7C-A24B-9306-5A752B0BA6F1}" srcOrd="2" destOrd="0" presId="urn:microsoft.com/office/officeart/2005/8/layout/radial5"/>
    <dgm:cxn modelId="{8ED0412E-8E94-394B-8548-3609E725BD25}" type="presParOf" srcId="{B8128EB0-E3E1-FC41-A39A-04FBFAE55D24}" destId="{7018862D-85CB-2E49-BBF3-109447AAEDBD}" srcOrd="3" destOrd="0" presId="urn:microsoft.com/office/officeart/2005/8/layout/radial5"/>
    <dgm:cxn modelId="{F881A7C0-785F-7E49-9ACD-C66D7455A000}" type="presParOf" srcId="{7018862D-85CB-2E49-BBF3-109447AAEDBD}" destId="{EECEF35D-7E0A-4B44-A848-2BCD470FFEA7}" srcOrd="0" destOrd="0" presId="urn:microsoft.com/office/officeart/2005/8/layout/radial5"/>
    <dgm:cxn modelId="{207F72ED-71D3-E04C-906E-5060E8D52190}" type="presParOf" srcId="{B8128EB0-E3E1-FC41-A39A-04FBFAE55D24}" destId="{678C88C0-B5A3-9449-8C0C-3B4FCEB26948}" srcOrd="4" destOrd="0" presId="urn:microsoft.com/office/officeart/2005/8/layout/radial5"/>
    <dgm:cxn modelId="{713D5002-3241-7942-87B2-65698364C1F6}" type="presParOf" srcId="{B8128EB0-E3E1-FC41-A39A-04FBFAE55D24}" destId="{F8790366-E1B5-CA43-9D78-E17B25903A92}" srcOrd="5" destOrd="0" presId="urn:microsoft.com/office/officeart/2005/8/layout/radial5"/>
    <dgm:cxn modelId="{2D995170-5CDC-1249-B901-EB8BCE79EAB8}" type="presParOf" srcId="{F8790366-E1B5-CA43-9D78-E17B25903A92}" destId="{8831FEB2-7B29-B44B-9878-CBCAEC1F7265}" srcOrd="0" destOrd="0" presId="urn:microsoft.com/office/officeart/2005/8/layout/radial5"/>
    <dgm:cxn modelId="{F7E10A77-62F9-E740-8FC1-46D83AC44C58}" type="presParOf" srcId="{B8128EB0-E3E1-FC41-A39A-04FBFAE55D24}" destId="{61B8576B-6E38-DF46-805B-348C7A3A6804}" srcOrd="6" destOrd="0" presId="urn:microsoft.com/office/officeart/2005/8/layout/radial5"/>
    <dgm:cxn modelId="{31F42B22-9DBF-3546-8BF0-9AAA3DF504BA}" type="presParOf" srcId="{B8128EB0-E3E1-FC41-A39A-04FBFAE55D24}" destId="{4CD0E157-5742-684F-8741-B14BAE0251E8}" srcOrd="7" destOrd="0" presId="urn:microsoft.com/office/officeart/2005/8/layout/radial5"/>
    <dgm:cxn modelId="{518C1EC2-21C9-6D4B-B695-934240F4EB17}" type="presParOf" srcId="{4CD0E157-5742-684F-8741-B14BAE0251E8}" destId="{823CBE09-86BF-3643-BEC9-7C34EA096E90}" srcOrd="0" destOrd="0" presId="urn:microsoft.com/office/officeart/2005/8/layout/radial5"/>
    <dgm:cxn modelId="{7F2BA6A9-3467-B04B-8D0A-5E725D407449}" type="presParOf" srcId="{B8128EB0-E3E1-FC41-A39A-04FBFAE55D24}" destId="{673EF31E-2170-7543-A415-7C0BCCAC2BB0}" srcOrd="8" destOrd="0" presId="urn:microsoft.com/office/officeart/2005/8/layout/radial5"/>
    <dgm:cxn modelId="{2C2D53E9-22FA-CE40-BDCA-D6C3761DD71E}" type="presParOf" srcId="{B8128EB0-E3E1-FC41-A39A-04FBFAE55D24}" destId="{DB16898F-9D92-ED44-B705-9849C2EF2C16}" srcOrd="9" destOrd="0" presId="urn:microsoft.com/office/officeart/2005/8/layout/radial5"/>
    <dgm:cxn modelId="{6D762CBF-48C9-4741-8CA7-00D766C7135F}" type="presParOf" srcId="{DB16898F-9D92-ED44-B705-9849C2EF2C16}" destId="{05723628-4410-634A-8D17-3683F13D8E63}" srcOrd="0" destOrd="0" presId="urn:microsoft.com/office/officeart/2005/8/layout/radial5"/>
    <dgm:cxn modelId="{E4AE6708-90E5-214E-A87B-E6E2B09C91E1}" type="presParOf" srcId="{B8128EB0-E3E1-FC41-A39A-04FBFAE55D24}" destId="{7BBEDC6F-8AD6-F146-8C52-CE299CDD81DD}" srcOrd="10" destOrd="0" presId="urn:microsoft.com/office/officeart/2005/8/layout/radial5"/>
    <dgm:cxn modelId="{AE177A98-0A4B-7C46-A8C0-2A4E00738E8D}" type="presParOf" srcId="{B8128EB0-E3E1-FC41-A39A-04FBFAE55D24}" destId="{96944915-6212-7648-9823-25FCC0A519BD}" srcOrd="11" destOrd="0" presId="urn:microsoft.com/office/officeart/2005/8/layout/radial5"/>
    <dgm:cxn modelId="{6B4A0585-3EBF-A944-9D09-E0CC172E451B}" type="presParOf" srcId="{96944915-6212-7648-9823-25FCC0A519BD}" destId="{FC13043C-010E-3541-A003-F46077CCE9F9}" srcOrd="0" destOrd="0" presId="urn:microsoft.com/office/officeart/2005/8/layout/radial5"/>
    <dgm:cxn modelId="{2243888A-867D-1A49-924B-00808B962E25}" type="presParOf" srcId="{B8128EB0-E3E1-FC41-A39A-04FBFAE55D24}" destId="{C263B21A-DCE1-A34D-B570-FDCCDAE06538}" srcOrd="12" destOrd="0" presId="urn:microsoft.com/office/officeart/2005/8/layout/radial5"/>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439846-1D75-E54C-BFB8-F12A6A79CD36}" type="doc">
      <dgm:prSet loTypeId="urn:microsoft.com/office/officeart/2008/layout/PictureAccentList#1" loCatId="" qsTypeId="urn:microsoft.com/office/officeart/2005/8/quickstyle/simple3" qsCatId="simple" csTypeId="urn:microsoft.com/office/officeart/2005/8/colors/colorful1" csCatId="colorful" phldr="1"/>
      <dgm:spPr bwMode="auto"/>
    </dgm:pt>
    <dgm:pt modelId="{6FA1A9E1-975D-0549-AFEE-61E45F43FC63}">
      <dgm:prSet phldrT="[Text]" custT="1"/>
      <dgm:spPr bwMode="auto"/>
      <dgm:t>
        <a:bodyPr/>
        <a:lstStyle/>
        <a:p>
          <a:pPr>
            <a:defRPr/>
          </a:pPr>
          <a:r>
            <a:rPr lang="en-GB" sz="3200" b="0" i="0">
              <a:latin typeface="Montserrat Medium" pitchFamily="2" charset="77"/>
            </a:rPr>
            <a:t>Improve online services, data access and interoperability</a:t>
          </a:r>
        </a:p>
      </dgm:t>
    </dgm:pt>
    <dgm:pt modelId="{F4EA8702-1C8B-3C48-A7C6-1B60EFD41404}" type="parTrans" cxnId="{FD9C3895-513E-DB42-9B5D-18D9BCB07DD2}">
      <dgm:prSet/>
      <dgm:spPr bwMode="auto"/>
      <dgm:t>
        <a:bodyPr/>
        <a:lstStyle/>
        <a:p>
          <a:pPr>
            <a:defRPr/>
          </a:pPr>
          <a:endParaRPr lang="en-GB" sz="2400" b="0" i="0">
            <a:latin typeface="Montserrat Medium" pitchFamily="2" charset="77"/>
          </a:endParaRPr>
        </a:p>
      </dgm:t>
    </dgm:pt>
    <dgm:pt modelId="{FA27B71E-2DEB-DB44-89D8-23A3F7B92382}" type="sibTrans" cxnId="{FD9C3895-513E-DB42-9B5D-18D9BCB07DD2}">
      <dgm:prSet/>
      <dgm:spPr bwMode="auto"/>
      <dgm:t>
        <a:bodyPr/>
        <a:lstStyle/>
        <a:p>
          <a:pPr>
            <a:defRPr/>
          </a:pPr>
          <a:endParaRPr lang="en-GB" sz="2400" b="0" i="0">
            <a:latin typeface="Montserrat Medium" pitchFamily="2" charset="77"/>
          </a:endParaRPr>
        </a:p>
      </dgm:t>
    </dgm:pt>
    <dgm:pt modelId="{DC44CD08-FBB8-CD45-A648-F7253E8FB73A}">
      <dgm:prSet phldrT="[Text]" custT="1"/>
      <dgm:spPr bwMode="auto"/>
      <dgm:t>
        <a:bodyPr/>
        <a:lstStyle/>
        <a:p>
          <a:pPr>
            <a:defRPr/>
          </a:pPr>
          <a:r>
            <a:rPr lang="en-GB" sz="3200" b="0" i="0">
              <a:latin typeface="Montserrat Medium" pitchFamily="2" charset="77"/>
            </a:rPr>
            <a:t>Ensure that the new generations are trained to exploit the leading edge RIs </a:t>
          </a:r>
          <a:endParaRPr sz="3600" b="0" i="0">
            <a:latin typeface="Montserrat Medium" pitchFamily="2" charset="77"/>
          </a:endParaRPr>
        </a:p>
      </dgm:t>
    </dgm:pt>
    <dgm:pt modelId="{6CD22D95-2642-EF4D-9AE1-9FEBA47EC24E}" type="parTrans" cxnId="{2F5C9574-DE02-3143-B69C-D6F828273D9E}">
      <dgm:prSet/>
      <dgm:spPr bwMode="auto"/>
      <dgm:t>
        <a:bodyPr/>
        <a:lstStyle/>
        <a:p>
          <a:pPr>
            <a:defRPr/>
          </a:pPr>
          <a:endParaRPr lang="en-GB" sz="2400" b="0" i="0">
            <a:latin typeface="Montserrat Medium" pitchFamily="2" charset="77"/>
          </a:endParaRPr>
        </a:p>
      </dgm:t>
    </dgm:pt>
    <dgm:pt modelId="{9EC9434F-B627-3046-AADB-83A64CD59171}" type="sibTrans" cxnId="{2F5C9574-DE02-3143-B69C-D6F828273D9E}">
      <dgm:prSet/>
      <dgm:spPr bwMode="auto"/>
      <dgm:t>
        <a:bodyPr/>
        <a:lstStyle/>
        <a:p>
          <a:pPr>
            <a:defRPr/>
          </a:pPr>
          <a:endParaRPr lang="en-GB" sz="2400" b="0" i="0">
            <a:latin typeface="Montserrat Medium" pitchFamily="2" charset="77"/>
          </a:endParaRPr>
        </a:p>
      </dgm:t>
    </dgm:pt>
    <dgm:pt modelId="{C258BF3D-AED4-6742-B092-EBAF2C5FE4E7}">
      <dgm:prSet phldrT="[Text]" custT="1"/>
      <dgm:spPr bwMode="auto"/>
      <dgm:t>
        <a:bodyPr/>
        <a:lstStyle/>
        <a:p>
          <a:pPr>
            <a:defRPr/>
          </a:pPr>
          <a:r>
            <a:rPr lang="en-GB" sz="3200" b="0" i="0">
              <a:latin typeface="Montserrat Medium" pitchFamily="2" charset="77"/>
            </a:rPr>
            <a:t>Integrate and combine the access to Arctic and Antarctic RI</a:t>
          </a:r>
          <a:endParaRPr sz="3600" b="0" i="0">
            <a:latin typeface="Montserrat Medium" pitchFamily="2" charset="77"/>
          </a:endParaRPr>
        </a:p>
      </dgm:t>
    </dgm:pt>
    <dgm:pt modelId="{3B41DDBB-5625-C145-A2F7-A18D5DA428F6}" type="parTrans" cxnId="{379E31AE-B88D-CF40-B90A-F421D44C3345}">
      <dgm:prSet/>
      <dgm:spPr bwMode="auto"/>
      <dgm:t>
        <a:bodyPr/>
        <a:lstStyle/>
        <a:p>
          <a:pPr>
            <a:defRPr/>
          </a:pPr>
          <a:endParaRPr lang="en-GB" sz="2400" b="0" i="0">
            <a:latin typeface="Montserrat Medium" pitchFamily="2" charset="77"/>
          </a:endParaRPr>
        </a:p>
      </dgm:t>
    </dgm:pt>
    <dgm:pt modelId="{868EEF04-CDF9-AB45-A1CA-478665720FD5}" type="sibTrans" cxnId="{379E31AE-B88D-CF40-B90A-F421D44C3345}">
      <dgm:prSet/>
      <dgm:spPr bwMode="auto"/>
      <dgm:t>
        <a:bodyPr/>
        <a:lstStyle/>
        <a:p>
          <a:pPr>
            <a:defRPr/>
          </a:pPr>
          <a:endParaRPr lang="en-GB" sz="2400" b="0" i="0">
            <a:latin typeface="Montserrat Medium" pitchFamily="2" charset="77"/>
          </a:endParaRPr>
        </a:p>
      </dgm:t>
    </dgm:pt>
    <dgm:pt modelId="{3FDA0EF9-DF16-104C-B4DC-7F8F39953DA5}">
      <dgm:prSet phldrT="[Text]" custT="1"/>
      <dgm:spPr bwMode="auto"/>
      <dgm:t>
        <a:bodyPr/>
        <a:lstStyle/>
        <a:p>
          <a:pPr>
            <a:defRPr/>
          </a:pPr>
          <a:r>
            <a:rPr lang="en-GB" sz="3200" b="0" i="0">
              <a:latin typeface="Montserrat Medium" pitchFamily="2" charset="77"/>
            </a:rPr>
            <a:t>Polarin will:</a:t>
          </a:r>
        </a:p>
      </dgm:t>
    </dgm:pt>
    <dgm:pt modelId="{C66412C8-827E-2940-A78E-2D81A12E5DA0}" type="sibTrans" cxnId="{D9D39675-34EB-1D42-A441-F2F406B39D2E}">
      <dgm:prSet/>
      <dgm:spPr bwMode="auto"/>
      <dgm:t>
        <a:bodyPr/>
        <a:lstStyle/>
        <a:p>
          <a:pPr>
            <a:defRPr/>
          </a:pPr>
          <a:endParaRPr lang="en-GB" sz="2400" b="0" i="0">
            <a:latin typeface="Montserrat Medium" pitchFamily="2" charset="77"/>
          </a:endParaRPr>
        </a:p>
      </dgm:t>
    </dgm:pt>
    <dgm:pt modelId="{42482DF9-D019-934D-B07D-57114B45850C}" type="parTrans" cxnId="{D9D39675-34EB-1D42-A441-F2F406B39D2E}">
      <dgm:prSet/>
      <dgm:spPr bwMode="auto"/>
      <dgm:t>
        <a:bodyPr/>
        <a:lstStyle/>
        <a:p>
          <a:pPr>
            <a:defRPr/>
          </a:pPr>
          <a:endParaRPr lang="en-GB" sz="2400" b="0" i="0">
            <a:latin typeface="Montserrat Medium" pitchFamily="2" charset="77"/>
          </a:endParaRPr>
        </a:p>
      </dgm:t>
    </dgm:pt>
    <dgm:pt modelId="{D33C42A5-6A72-EC46-BA4C-9AD823367DBE}" type="pres">
      <dgm:prSet presAssocID="{1D439846-1D75-E54C-BFB8-F12A6A79CD36}" presName="layout" presStyleCnt="0">
        <dgm:presLayoutVars>
          <dgm:chMax val="0"/>
          <dgm:chPref val="0"/>
          <dgm:dir/>
          <dgm:animOne val="branch"/>
          <dgm:animLvl val="lvl"/>
          <dgm:resizeHandles val="exact"/>
        </dgm:presLayoutVars>
      </dgm:prSet>
      <dgm:spPr bwMode="auto"/>
    </dgm:pt>
    <dgm:pt modelId="{3F7C63F4-8422-CE4C-A57F-3FEF2BE01CF3}" type="pres">
      <dgm:prSet presAssocID="{3FDA0EF9-DF16-104C-B4DC-7F8F39953DA5}" presName="root" presStyleCnt="0">
        <dgm:presLayoutVars>
          <dgm:chMax val="0"/>
          <dgm:chPref val="4"/>
        </dgm:presLayoutVars>
      </dgm:prSet>
      <dgm:spPr bwMode="auto"/>
    </dgm:pt>
    <dgm:pt modelId="{AD5CD4EE-DFFA-6646-A1FB-328C8D284AF4}" type="pres">
      <dgm:prSet presAssocID="{3FDA0EF9-DF16-104C-B4DC-7F8F39953DA5}" presName="rootComposite" presStyleCnt="0">
        <dgm:presLayoutVars/>
      </dgm:prSet>
      <dgm:spPr bwMode="auto"/>
    </dgm:pt>
    <dgm:pt modelId="{684FC282-2149-224A-821E-17BC82E98B2A}" type="pres">
      <dgm:prSet presAssocID="{3FDA0EF9-DF16-104C-B4DC-7F8F39953DA5}" presName="rootText" presStyleLbl="node0" presStyleIdx="0" presStyleCnt="1" custScaleX="32412" custScaleY="55070" custLinFactNeighborX="-17000" custLinFactNeighborY="-562">
        <dgm:presLayoutVars>
          <dgm:chMax val="0"/>
          <dgm:chPref val="4"/>
        </dgm:presLayoutVars>
      </dgm:prSet>
      <dgm:spPr bwMode="auto"/>
    </dgm:pt>
    <dgm:pt modelId="{1A9C6E86-378B-AD43-B7B2-6A6C26DE74A9}" type="pres">
      <dgm:prSet presAssocID="{3FDA0EF9-DF16-104C-B4DC-7F8F39953DA5}" presName="childShape" presStyleCnt="0">
        <dgm:presLayoutVars>
          <dgm:chMax val="0"/>
          <dgm:chPref val="0"/>
        </dgm:presLayoutVars>
      </dgm:prSet>
      <dgm:spPr bwMode="auto"/>
    </dgm:pt>
    <dgm:pt modelId="{746A482A-6878-6C4E-AA0A-AB456A4F1EFB}" type="pres">
      <dgm:prSet presAssocID="{C258BF3D-AED4-6742-B092-EBAF2C5FE4E7}" presName="childComposite" presStyleCnt="0">
        <dgm:presLayoutVars>
          <dgm:chMax val="0"/>
          <dgm:chPref val="0"/>
        </dgm:presLayoutVars>
      </dgm:prSet>
      <dgm:spPr bwMode="auto"/>
    </dgm:pt>
    <dgm:pt modelId="{235DCA0F-A5E5-EE4D-BFE0-0D5862C007D3}" type="pres">
      <dgm:prSet presAssocID="{C258BF3D-AED4-6742-B092-EBAF2C5FE4E7}" presName="Image" presStyleLbl="node1" presStyleIdx="0" presStyleCnt="3"/>
      <dgm:spPr bwMode="auto">
        <a:blipFill>
          <a:blip xmlns:r="http://schemas.openxmlformats.org/officeDocument/2006/relationships" r:embed="rId1"/>
          <a:srcRect l="6809" r="6809"/>
          <a:stretch/>
        </a:blipFill>
      </dgm:spPr>
    </dgm:pt>
    <dgm:pt modelId="{5F6B1C70-4F34-9A4B-986F-75195EBC10DF}" type="pres">
      <dgm:prSet presAssocID="{C258BF3D-AED4-6742-B092-EBAF2C5FE4E7}" presName="childText" presStyleLbl="lnNode1" presStyleIdx="0" presStyleCnt="3">
        <dgm:presLayoutVars>
          <dgm:chMax val="0"/>
          <dgm:chPref val="0"/>
          <dgm:bulletEnabled val="1"/>
        </dgm:presLayoutVars>
      </dgm:prSet>
      <dgm:spPr bwMode="auto"/>
    </dgm:pt>
    <dgm:pt modelId="{45E06869-880F-BC49-A407-16BB95130BA2}" type="pres">
      <dgm:prSet presAssocID="{6FA1A9E1-975D-0549-AFEE-61E45F43FC63}" presName="childComposite" presStyleCnt="0">
        <dgm:presLayoutVars>
          <dgm:chMax val="0"/>
          <dgm:chPref val="0"/>
        </dgm:presLayoutVars>
      </dgm:prSet>
      <dgm:spPr bwMode="auto"/>
    </dgm:pt>
    <dgm:pt modelId="{7A6B2287-8E4D-7244-A38F-2974300A6F46}" type="pres">
      <dgm:prSet presAssocID="{6FA1A9E1-975D-0549-AFEE-61E45F43FC63}" presName="Image" presStyleLbl="node1" presStyleIdx="1" presStyleCnt="3"/>
      <dgm:spPr bwMode="auto">
        <a:blipFill>
          <a:blip xmlns:r="http://schemas.openxmlformats.org/officeDocument/2006/relationships" r:embed="rId2"/>
          <a:stretch/>
        </a:blipFill>
      </dgm:spPr>
    </dgm:pt>
    <dgm:pt modelId="{A1A72754-1859-D744-9C18-7948533BCA91}" type="pres">
      <dgm:prSet presAssocID="{6FA1A9E1-975D-0549-AFEE-61E45F43FC63}" presName="childText" presStyleLbl="lnNode1" presStyleIdx="1" presStyleCnt="3">
        <dgm:presLayoutVars>
          <dgm:chMax val="0"/>
          <dgm:chPref val="0"/>
          <dgm:bulletEnabled val="1"/>
        </dgm:presLayoutVars>
      </dgm:prSet>
      <dgm:spPr bwMode="auto"/>
    </dgm:pt>
    <dgm:pt modelId="{E67C1400-86EE-064C-9F93-DACE819B0F13}" type="pres">
      <dgm:prSet presAssocID="{DC44CD08-FBB8-CD45-A648-F7253E8FB73A}" presName="childComposite" presStyleCnt="0">
        <dgm:presLayoutVars>
          <dgm:chMax val="0"/>
          <dgm:chPref val="0"/>
        </dgm:presLayoutVars>
      </dgm:prSet>
      <dgm:spPr bwMode="auto"/>
    </dgm:pt>
    <dgm:pt modelId="{AEC5A05C-6F5F-F942-A01C-71C9F826269D}" type="pres">
      <dgm:prSet presAssocID="{DC44CD08-FBB8-CD45-A648-F7253E8FB73A}" presName="Image" presStyleLbl="node1" presStyleIdx="2" presStyleCnt="3"/>
      <dgm:spPr bwMode="auto">
        <a:blipFill>
          <a:blip xmlns:r="http://schemas.openxmlformats.org/officeDocument/2006/relationships" r:embed="rId3"/>
          <a:srcRect l="10937" r="10937"/>
          <a:stretch/>
        </a:blipFill>
      </dgm:spPr>
    </dgm:pt>
    <dgm:pt modelId="{FB8E0A2E-1B8B-6442-B123-33E9250E05FF}" type="pres">
      <dgm:prSet presAssocID="{DC44CD08-FBB8-CD45-A648-F7253E8FB73A}" presName="childText" presStyleLbl="lnNode1" presStyleIdx="2" presStyleCnt="3">
        <dgm:presLayoutVars>
          <dgm:chMax val="0"/>
          <dgm:chPref val="0"/>
          <dgm:bulletEnabled val="1"/>
        </dgm:presLayoutVars>
      </dgm:prSet>
      <dgm:spPr bwMode="auto"/>
    </dgm:pt>
  </dgm:ptLst>
  <dgm:cxnLst>
    <dgm:cxn modelId="{A1994B18-EF92-5A40-BEBB-FA2C6F8CB7E2}" type="presOf" srcId="{3FDA0EF9-DF16-104C-B4DC-7F8F39953DA5}" destId="{684FC282-2149-224A-821E-17BC82E98B2A}" srcOrd="0" destOrd="0" presId="urn:microsoft.com/office/officeart/2008/layout/PictureAccentList#1"/>
    <dgm:cxn modelId="{2F5C9574-DE02-3143-B69C-D6F828273D9E}" srcId="{3FDA0EF9-DF16-104C-B4DC-7F8F39953DA5}" destId="{DC44CD08-FBB8-CD45-A648-F7253E8FB73A}" srcOrd="2" destOrd="0" parTransId="{6CD22D95-2642-EF4D-9AE1-9FEBA47EC24E}" sibTransId="{9EC9434F-B627-3046-AADB-83A64CD59171}"/>
    <dgm:cxn modelId="{D9D39675-34EB-1D42-A441-F2F406B39D2E}" srcId="{1D439846-1D75-E54C-BFB8-F12A6A79CD36}" destId="{3FDA0EF9-DF16-104C-B4DC-7F8F39953DA5}" srcOrd="0" destOrd="0" parTransId="{42482DF9-D019-934D-B07D-57114B45850C}" sibTransId="{C66412C8-827E-2940-A78E-2D81A12E5DA0}"/>
    <dgm:cxn modelId="{FD9C3895-513E-DB42-9B5D-18D9BCB07DD2}" srcId="{3FDA0EF9-DF16-104C-B4DC-7F8F39953DA5}" destId="{6FA1A9E1-975D-0549-AFEE-61E45F43FC63}" srcOrd="1" destOrd="0" parTransId="{F4EA8702-1C8B-3C48-A7C6-1B60EFD41404}" sibTransId="{FA27B71E-2DEB-DB44-89D8-23A3F7B92382}"/>
    <dgm:cxn modelId="{F3D218A5-C62D-954C-8516-5B76C1842B06}" type="presOf" srcId="{C258BF3D-AED4-6742-B092-EBAF2C5FE4E7}" destId="{5F6B1C70-4F34-9A4B-986F-75195EBC10DF}" srcOrd="0" destOrd="0" presId="urn:microsoft.com/office/officeart/2008/layout/PictureAccentList#1"/>
    <dgm:cxn modelId="{60739EA7-1723-8F4A-A792-1CDC5DE14BA6}" type="presOf" srcId="{1D439846-1D75-E54C-BFB8-F12A6A79CD36}" destId="{D33C42A5-6A72-EC46-BA4C-9AD823367DBE}" srcOrd="0" destOrd="0" presId="urn:microsoft.com/office/officeart/2008/layout/PictureAccentList#1"/>
    <dgm:cxn modelId="{379E31AE-B88D-CF40-B90A-F421D44C3345}" srcId="{3FDA0EF9-DF16-104C-B4DC-7F8F39953DA5}" destId="{C258BF3D-AED4-6742-B092-EBAF2C5FE4E7}" srcOrd="0" destOrd="0" parTransId="{3B41DDBB-5625-C145-A2F7-A18D5DA428F6}" sibTransId="{868EEF04-CDF9-AB45-A1CA-478665720FD5}"/>
    <dgm:cxn modelId="{2845B0D0-B2E4-1C4F-A564-A59A13F7390A}" type="presOf" srcId="{6FA1A9E1-975D-0549-AFEE-61E45F43FC63}" destId="{A1A72754-1859-D744-9C18-7948533BCA91}" srcOrd="0" destOrd="0" presId="urn:microsoft.com/office/officeart/2008/layout/PictureAccentList#1"/>
    <dgm:cxn modelId="{D9998DD1-1610-D24B-AA39-C97331B63434}" type="presOf" srcId="{DC44CD08-FBB8-CD45-A648-F7253E8FB73A}" destId="{FB8E0A2E-1B8B-6442-B123-33E9250E05FF}" srcOrd="0" destOrd="0" presId="urn:microsoft.com/office/officeart/2008/layout/PictureAccentList#1"/>
    <dgm:cxn modelId="{1F14F617-9A3A-484F-9E19-1734D3B326F2}" type="presParOf" srcId="{D33C42A5-6A72-EC46-BA4C-9AD823367DBE}" destId="{3F7C63F4-8422-CE4C-A57F-3FEF2BE01CF3}" srcOrd="0" destOrd="0" presId="urn:microsoft.com/office/officeart/2008/layout/PictureAccentList#1"/>
    <dgm:cxn modelId="{00CDD7FB-3891-1B47-8A8F-DDE2B07213CB}" type="presParOf" srcId="{3F7C63F4-8422-CE4C-A57F-3FEF2BE01CF3}" destId="{AD5CD4EE-DFFA-6646-A1FB-328C8D284AF4}" srcOrd="0" destOrd="0" presId="urn:microsoft.com/office/officeart/2008/layout/PictureAccentList#1"/>
    <dgm:cxn modelId="{E8C65FBE-38D7-CE4E-B974-F3C6FA0CC85F}" type="presParOf" srcId="{AD5CD4EE-DFFA-6646-A1FB-328C8D284AF4}" destId="{684FC282-2149-224A-821E-17BC82E98B2A}" srcOrd="0" destOrd="0" presId="urn:microsoft.com/office/officeart/2008/layout/PictureAccentList#1"/>
    <dgm:cxn modelId="{7E7DF040-2410-A748-9196-F96019744E06}" type="presParOf" srcId="{3F7C63F4-8422-CE4C-A57F-3FEF2BE01CF3}" destId="{1A9C6E86-378B-AD43-B7B2-6A6C26DE74A9}" srcOrd="1" destOrd="0" presId="urn:microsoft.com/office/officeart/2008/layout/PictureAccentList#1"/>
    <dgm:cxn modelId="{C2D94D47-DC1B-1040-89B9-D52EC1396C11}" type="presParOf" srcId="{1A9C6E86-378B-AD43-B7B2-6A6C26DE74A9}" destId="{746A482A-6878-6C4E-AA0A-AB456A4F1EFB}" srcOrd="0" destOrd="0" presId="urn:microsoft.com/office/officeart/2008/layout/PictureAccentList#1"/>
    <dgm:cxn modelId="{3FFFBEF0-9D13-2A4E-97D8-DC3913376B03}" type="presParOf" srcId="{746A482A-6878-6C4E-AA0A-AB456A4F1EFB}" destId="{235DCA0F-A5E5-EE4D-BFE0-0D5862C007D3}" srcOrd="0" destOrd="0" presId="urn:microsoft.com/office/officeart/2008/layout/PictureAccentList#1"/>
    <dgm:cxn modelId="{756F0EF7-1C4E-AC43-81BF-4A2FCDED9B51}" type="presParOf" srcId="{746A482A-6878-6C4E-AA0A-AB456A4F1EFB}" destId="{5F6B1C70-4F34-9A4B-986F-75195EBC10DF}" srcOrd="1" destOrd="0" presId="urn:microsoft.com/office/officeart/2008/layout/PictureAccentList#1"/>
    <dgm:cxn modelId="{097C598E-DFF1-B842-9C7D-A316C660A492}" type="presParOf" srcId="{1A9C6E86-378B-AD43-B7B2-6A6C26DE74A9}" destId="{45E06869-880F-BC49-A407-16BB95130BA2}" srcOrd="1" destOrd="0" presId="urn:microsoft.com/office/officeart/2008/layout/PictureAccentList#1"/>
    <dgm:cxn modelId="{55420381-F318-E74E-B3EA-8F34A2701BEF}" type="presParOf" srcId="{45E06869-880F-BC49-A407-16BB95130BA2}" destId="{7A6B2287-8E4D-7244-A38F-2974300A6F46}" srcOrd="0" destOrd="0" presId="urn:microsoft.com/office/officeart/2008/layout/PictureAccentList#1"/>
    <dgm:cxn modelId="{CEBA89A6-C23D-9B4C-A7A0-240CF6DA888A}" type="presParOf" srcId="{45E06869-880F-BC49-A407-16BB95130BA2}" destId="{A1A72754-1859-D744-9C18-7948533BCA91}" srcOrd="1" destOrd="0" presId="urn:microsoft.com/office/officeart/2008/layout/PictureAccentList#1"/>
    <dgm:cxn modelId="{271F8FF8-8013-A040-AEA9-86EFE1E4B5C1}" type="presParOf" srcId="{1A9C6E86-378B-AD43-B7B2-6A6C26DE74A9}" destId="{E67C1400-86EE-064C-9F93-DACE819B0F13}" srcOrd="2" destOrd="0" presId="urn:microsoft.com/office/officeart/2008/layout/PictureAccentList#1"/>
    <dgm:cxn modelId="{ECCE02E7-2933-054E-83FD-376072C0D0F5}" type="presParOf" srcId="{E67C1400-86EE-064C-9F93-DACE819B0F13}" destId="{AEC5A05C-6F5F-F942-A01C-71C9F826269D}" srcOrd="0" destOrd="0" presId="urn:microsoft.com/office/officeart/2008/layout/PictureAccentList#1"/>
    <dgm:cxn modelId="{EF39A0AD-114C-9542-BBE5-EA25829D3AD0}" type="presParOf" srcId="{E67C1400-86EE-064C-9F93-DACE819B0F13}" destId="{FB8E0A2E-1B8B-6442-B123-33E9250E05FF}" srcOrd="1" destOrd="0" presId="urn:microsoft.com/office/officeart/2008/layout/PictureAccen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983E039-8931-7742-B749-4576F2570C93}" type="doc">
      <dgm:prSet loTypeId="urn:microsoft.com/office/officeart/2008/layout/VerticalCurvedList" loCatId="list" qsTypeId="urn:microsoft.com/office/officeart/2005/8/quickstyle/simple3" qsCatId="simple" csTypeId="urn:microsoft.com/office/officeart/2005/8/colors/colorful1" csCatId="colorful" phldr="1"/>
      <dgm:spPr/>
      <dgm:t>
        <a:bodyPr/>
        <a:lstStyle/>
        <a:p>
          <a:endParaRPr lang="en-GB"/>
        </a:p>
      </dgm:t>
    </dgm:pt>
    <dgm:pt modelId="{6646AC1F-3B35-A44B-9073-91AFFD778B15}">
      <dgm:prSet custT="1"/>
      <dgm:spPr/>
      <dgm:t>
        <a:bodyPr/>
        <a:lstStyle/>
        <a:p>
          <a:r>
            <a:rPr lang="en-GB" sz="3200" b="0" i="0" dirty="0">
              <a:latin typeface="Montserrat" pitchFamily="2" charset="77"/>
            </a:rPr>
            <a:t>Proposal based, Challenge driven</a:t>
          </a:r>
          <a:endParaRPr lang="en-DE" sz="3200" b="0" i="0" dirty="0">
            <a:latin typeface="Montserrat" pitchFamily="2" charset="77"/>
          </a:endParaRPr>
        </a:p>
      </dgm:t>
    </dgm:pt>
    <dgm:pt modelId="{082467B5-4715-CC4E-81AB-1C394E158DFC}" type="parTrans" cxnId="{DC1CF9AF-3F9F-5E4C-909C-30129B1D7F9C}">
      <dgm:prSet/>
      <dgm:spPr/>
      <dgm:t>
        <a:bodyPr/>
        <a:lstStyle/>
        <a:p>
          <a:endParaRPr lang="en-GB" sz="2800" b="0" i="0">
            <a:latin typeface="Montserrat" pitchFamily="2" charset="77"/>
          </a:endParaRPr>
        </a:p>
      </dgm:t>
    </dgm:pt>
    <dgm:pt modelId="{12046166-7EB7-944B-A983-6D0359C1D0A6}" type="sibTrans" cxnId="{DC1CF9AF-3F9F-5E4C-909C-30129B1D7F9C}">
      <dgm:prSet/>
      <dgm:spPr/>
      <dgm:t>
        <a:bodyPr/>
        <a:lstStyle/>
        <a:p>
          <a:endParaRPr lang="en-GB" sz="2800" b="0" i="0">
            <a:latin typeface="Montserrat" pitchFamily="2" charset="77"/>
          </a:endParaRPr>
        </a:p>
      </dgm:t>
    </dgm:pt>
    <dgm:pt modelId="{C417BE6A-C4A4-1641-8FFC-8F6E42EB249B}">
      <dgm:prSet custT="1"/>
      <dgm:spPr/>
      <dgm:t>
        <a:bodyPr/>
        <a:lstStyle/>
        <a:p>
          <a:r>
            <a:rPr lang="en-GB" sz="3200" b="0" i="0" dirty="0">
              <a:latin typeface="Montserrat" pitchFamily="2" charset="77"/>
            </a:rPr>
            <a:t>Access to RIs from other countries </a:t>
          </a:r>
          <a:endParaRPr lang="en-DE" sz="3200" b="0" i="0" dirty="0">
            <a:latin typeface="Montserrat" pitchFamily="2" charset="77"/>
          </a:endParaRPr>
        </a:p>
      </dgm:t>
    </dgm:pt>
    <dgm:pt modelId="{88C619C6-26C5-8244-9270-84BF2739C9AD}" type="parTrans" cxnId="{F0757311-8952-3048-AE78-6B393B495835}">
      <dgm:prSet/>
      <dgm:spPr/>
      <dgm:t>
        <a:bodyPr/>
        <a:lstStyle/>
        <a:p>
          <a:endParaRPr lang="en-GB" sz="2800" b="0" i="0">
            <a:latin typeface="Montserrat" pitchFamily="2" charset="77"/>
          </a:endParaRPr>
        </a:p>
      </dgm:t>
    </dgm:pt>
    <dgm:pt modelId="{55DC0E1B-D74B-CE48-BB17-FE41CA63AF36}" type="sibTrans" cxnId="{F0757311-8952-3048-AE78-6B393B495835}">
      <dgm:prSet/>
      <dgm:spPr/>
      <dgm:t>
        <a:bodyPr/>
        <a:lstStyle/>
        <a:p>
          <a:endParaRPr lang="en-GB" sz="2800" b="0" i="0">
            <a:latin typeface="Montserrat" pitchFamily="2" charset="77"/>
          </a:endParaRPr>
        </a:p>
      </dgm:t>
    </dgm:pt>
    <dgm:pt modelId="{425C295B-7597-3043-9D24-2591F08EC3D1}">
      <dgm:prSet custT="1"/>
      <dgm:spPr/>
      <dgm:t>
        <a:bodyPr/>
        <a:lstStyle/>
        <a:p>
          <a:r>
            <a:rPr lang="en-GB" sz="3200" b="0" i="0">
              <a:latin typeface="Montserrat" pitchFamily="2" charset="77"/>
            </a:rPr>
            <a:t>International cooperation</a:t>
          </a:r>
          <a:endParaRPr lang="en-DE" sz="3200" b="0" i="0">
            <a:latin typeface="Montserrat" pitchFamily="2" charset="77"/>
          </a:endParaRPr>
        </a:p>
      </dgm:t>
    </dgm:pt>
    <dgm:pt modelId="{58C84953-90EF-B441-9D01-CC9F8CEB40DD}" type="parTrans" cxnId="{46869C5B-E124-FD49-8102-BD82FD2BF92F}">
      <dgm:prSet/>
      <dgm:spPr/>
      <dgm:t>
        <a:bodyPr/>
        <a:lstStyle/>
        <a:p>
          <a:endParaRPr lang="en-GB" sz="2800" b="0" i="0">
            <a:latin typeface="Montserrat" pitchFamily="2" charset="77"/>
          </a:endParaRPr>
        </a:p>
      </dgm:t>
    </dgm:pt>
    <dgm:pt modelId="{4BFA8F59-2E79-3F43-9684-5932DF8A0DB5}" type="sibTrans" cxnId="{46869C5B-E124-FD49-8102-BD82FD2BF92F}">
      <dgm:prSet/>
      <dgm:spPr/>
      <dgm:t>
        <a:bodyPr/>
        <a:lstStyle/>
        <a:p>
          <a:endParaRPr lang="en-GB" sz="2800" b="0" i="0">
            <a:latin typeface="Montserrat" pitchFamily="2" charset="77"/>
          </a:endParaRPr>
        </a:p>
      </dgm:t>
    </dgm:pt>
    <dgm:pt modelId="{03A51E42-A39B-1642-B232-09666466A508}">
      <dgm:prSet custT="1"/>
      <dgm:spPr/>
      <dgm:t>
        <a:bodyPr/>
        <a:lstStyle/>
        <a:p>
          <a:r>
            <a:rPr lang="en-GB" sz="3200" b="0" i="0" dirty="0">
              <a:latin typeface="Montserrat" pitchFamily="2" charset="77"/>
            </a:rPr>
            <a:t>Externally evaluated</a:t>
          </a:r>
          <a:endParaRPr lang="en-DE" sz="3200" b="0" i="0" dirty="0">
            <a:latin typeface="Montserrat" pitchFamily="2" charset="77"/>
          </a:endParaRPr>
        </a:p>
      </dgm:t>
    </dgm:pt>
    <dgm:pt modelId="{ED4FE548-645E-924C-9A58-72304AE4189F}" type="parTrans" cxnId="{FD01FC25-4025-7A4E-84B5-5E08F9E13346}">
      <dgm:prSet/>
      <dgm:spPr/>
      <dgm:t>
        <a:bodyPr/>
        <a:lstStyle/>
        <a:p>
          <a:endParaRPr lang="en-GB" sz="2800" b="0" i="0">
            <a:latin typeface="Montserrat" pitchFamily="2" charset="77"/>
          </a:endParaRPr>
        </a:p>
      </dgm:t>
    </dgm:pt>
    <dgm:pt modelId="{3C5CD3B0-C0C3-DB44-ADFE-C71C869FC14A}" type="sibTrans" cxnId="{FD01FC25-4025-7A4E-84B5-5E08F9E13346}">
      <dgm:prSet/>
      <dgm:spPr/>
      <dgm:t>
        <a:bodyPr/>
        <a:lstStyle/>
        <a:p>
          <a:endParaRPr lang="en-GB" sz="2800" b="0" i="0">
            <a:latin typeface="Montserrat" pitchFamily="2" charset="77"/>
          </a:endParaRPr>
        </a:p>
      </dgm:t>
    </dgm:pt>
    <dgm:pt modelId="{4690FCF5-C354-E64F-9A7E-006F8438E097}">
      <dgm:prSet custT="1"/>
      <dgm:spPr/>
      <dgm:t>
        <a:bodyPr/>
        <a:lstStyle/>
        <a:p>
          <a:r>
            <a:rPr lang="en-DE" sz="3200" b="0" i="0" dirty="0">
              <a:latin typeface="Montserrat" pitchFamily="2" charset="77"/>
            </a:rPr>
            <a:t>If granted, access to RI and travel expenses are covered by the project</a:t>
          </a:r>
        </a:p>
      </dgm:t>
    </dgm:pt>
    <dgm:pt modelId="{F6F6E702-8875-0349-A5C6-74C6D406CD13}" type="parTrans" cxnId="{9A94386E-74AD-0647-A0FA-3FC8394020AD}">
      <dgm:prSet/>
      <dgm:spPr/>
      <dgm:t>
        <a:bodyPr/>
        <a:lstStyle/>
        <a:p>
          <a:endParaRPr lang="en-GB" sz="2800" b="0" i="0">
            <a:latin typeface="Montserrat" pitchFamily="2" charset="77"/>
          </a:endParaRPr>
        </a:p>
      </dgm:t>
    </dgm:pt>
    <dgm:pt modelId="{9A08517F-2579-EE49-8C7B-52493008A105}" type="sibTrans" cxnId="{9A94386E-74AD-0647-A0FA-3FC8394020AD}">
      <dgm:prSet/>
      <dgm:spPr/>
      <dgm:t>
        <a:bodyPr/>
        <a:lstStyle/>
        <a:p>
          <a:endParaRPr lang="en-GB" sz="2800" b="0" i="0">
            <a:latin typeface="Montserrat" pitchFamily="2" charset="77"/>
          </a:endParaRPr>
        </a:p>
      </dgm:t>
    </dgm:pt>
    <dgm:pt modelId="{7441C51C-614A-604E-ADDB-8EE37C5AEAFD}" type="pres">
      <dgm:prSet presAssocID="{0983E039-8931-7742-B749-4576F2570C93}" presName="Name0" presStyleCnt="0">
        <dgm:presLayoutVars>
          <dgm:chMax val="7"/>
          <dgm:chPref val="7"/>
          <dgm:dir/>
        </dgm:presLayoutVars>
      </dgm:prSet>
      <dgm:spPr/>
    </dgm:pt>
    <dgm:pt modelId="{20B6A469-248D-6B4F-86E5-440CD5266B86}" type="pres">
      <dgm:prSet presAssocID="{0983E039-8931-7742-B749-4576F2570C93}" presName="Name1" presStyleCnt="0"/>
      <dgm:spPr/>
    </dgm:pt>
    <dgm:pt modelId="{92F0682B-B442-6942-9813-701DFD1F4D41}" type="pres">
      <dgm:prSet presAssocID="{0983E039-8931-7742-B749-4576F2570C93}" presName="cycle" presStyleCnt="0"/>
      <dgm:spPr/>
    </dgm:pt>
    <dgm:pt modelId="{261D5F00-9963-1B43-8169-F2FBEA19C685}" type="pres">
      <dgm:prSet presAssocID="{0983E039-8931-7742-B749-4576F2570C93}" presName="srcNode" presStyleLbl="node1" presStyleIdx="0" presStyleCnt="5"/>
      <dgm:spPr/>
    </dgm:pt>
    <dgm:pt modelId="{FD83ACC1-0A31-0843-A309-63768B54A23B}" type="pres">
      <dgm:prSet presAssocID="{0983E039-8931-7742-B749-4576F2570C93}" presName="conn" presStyleLbl="parChTrans1D2" presStyleIdx="0" presStyleCnt="1"/>
      <dgm:spPr/>
    </dgm:pt>
    <dgm:pt modelId="{985027A8-7503-6D46-9C7A-EF51F7555112}" type="pres">
      <dgm:prSet presAssocID="{0983E039-8931-7742-B749-4576F2570C93}" presName="extraNode" presStyleLbl="node1" presStyleIdx="0" presStyleCnt="5"/>
      <dgm:spPr/>
    </dgm:pt>
    <dgm:pt modelId="{BDC28A58-58F7-7142-90E9-8DBFA22E3819}" type="pres">
      <dgm:prSet presAssocID="{0983E039-8931-7742-B749-4576F2570C93}" presName="dstNode" presStyleLbl="node1" presStyleIdx="0" presStyleCnt="5"/>
      <dgm:spPr/>
    </dgm:pt>
    <dgm:pt modelId="{84EBF64D-9B97-3E48-8C5F-58A11C894E1F}" type="pres">
      <dgm:prSet presAssocID="{6646AC1F-3B35-A44B-9073-91AFFD778B15}" presName="text_1" presStyleLbl="node1" presStyleIdx="0" presStyleCnt="5">
        <dgm:presLayoutVars>
          <dgm:bulletEnabled val="1"/>
        </dgm:presLayoutVars>
      </dgm:prSet>
      <dgm:spPr/>
    </dgm:pt>
    <dgm:pt modelId="{E154B3B0-13CD-5649-A443-0A0DB9670E04}" type="pres">
      <dgm:prSet presAssocID="{6646AC1F-3B35-A44B-9073-91AFFD778B15}" presName="accent_1" presStyleCnt="0"/>
      <dgm:spPr/>
    </dgm:pt>
    <dgm:pt modelId="{B51D0181-D980-C343-8E6D-80296FC18616}" type="pres">
      <dgm:prSet presAssocID="{6646AC1F-3B35-A44B-9073-91AFFD778B15}" presName="accentRepeatNode" presStyleLbl="solidFgAcc1" presStyleIdx="0" presStyleCnt="5"/>
      <dgm:spPr/>
    </dgm:pt>
    <dgm:pt modelId="{CC0B450E-1F4A-6948-BEAC-955B62A80B6E}" type="pres">
      <dgm:prSet presAssocID="{C417BE6A-C4A4-1641-8FFC-8F6E42EB249B}" presName="text_2" presStyleLbl="node1" presStyleIdx="1" presStyleCnt="5">
        <dgm:presLayoutVars>
          <dgm:bulletEnabled val="1"/>
        </dgm:presLayoutVars>
      </dgm:prSet>
      <dgm:spPr/>
    </dgm:pt>
    <dgm:pt modelId="{A27EFF3C-E691-BD43-9F03-BD21E37FDC48}" type="pres">
      <dgm:prSet presAssocID="{C417BE6A-C4A4-1641-8FFC-8F6E42EB249B}" presName="accent_2" presStyleCnt="0"/>
      <dgm:spPr/>
    </dgm:pt>
    <dgm:pt modelId="{A51A9533-9ECF-954D-9EDB-641E7B0BCBF4}" type="pres">
      <dgm:prSet presAssocID="{C417BE6A-C4A4-1641-8FFC-8F6E42EB249B}" presName="accentRepeatNode" presStyleLbl="solidFgAcc1" presStyleIdx="1" presStyleCnt="5"/>
      <dgm:spPr/>
    </dgm:pt>
    <dgm:pt modelId="{897748CF-F4CD-124B-8FAC-8D52738CD501}" type="pres">
      <dgm:prSet presAssocID="{425C295B-7597-3043-9D24-2591F08EC3D1}" presName="text_3" presStyleLbl="node1" presStyleIdx="2" presStyleCnt="5">
        <dgm:presLayoutVars>
          <dgm:bulletEnabled val="1"/>
        </dgm:presLayoutVars>
      </dgm:prSet>
      <dgm:spPr/>
    </dgm:pt>
    <dgm:pt modelId="{9C0D64C6-2C33-A444-AB21-F51EAF765BEA}" type="pres">
      <dgm:prSet presAssocID="{425C295B-7597-3043-9D24-2591F08EC3D1}" presName="accent_3" presStyleCnt="0"/>
      <dgm:spPr/>
    </dgm:pt>
    <dgm:pt modelId="{D7583D57-BBF9-F742-864E-29F5986E84EC}" type="pres">
      <dgm:prSet presAssocID="{425C295B-7597-3043-9D24-2591F08EC3D1}" presName="accentRepeatNode" presStyleLbl="solidFgAcc1" presStyleIdx="2" presStyleCnt="5"/>
      <dgm:spPr/>
    </dgm:pt>
    <dgm:pt modelId="{9D097DBD-0AB0-4F47-A103-FF8BF6496331}" type="pres">
      <dgm:prSet presAssocID="{03A51E42-A39B-1642-B232-09666466A508}" presName="text_4" presStyleLbl="node1" presStyleIdx="3" presStyleCnt="5">
        <dgm:presLayoutVars>
          <dgm:bulletEnabled val="1"/>
        </dgm:presLayoutVars>
      </dgm:prSet>
      <dgm:spPr/>
    </dgm:pt>
    <dgm:pt modelId="{2DDD917E-A048-EE41-BF5D-603826BCDC51}" type="pres">
      <dgm:prSet presAssocID="{03A51E42-A39B-1642-B232-09666466A508}" presName="accent_4" presStyleCnt="0"/>
      <dgm:spPr/>
    </dgm:pt>
    <dgm:pt modelId="{B55991A0-BC64-C548-8082-6A697313AF03}" type="pres">
      <dgm:prSet presAssocID="{03A51E42-A39B-1642-B232-09666466A508}" presName="accentRepeatNode" presStyleLbl="solidFgAcc1" presStyleIdx="3" presStyleCnt="5"/>
      <dgm:spPr/>
    </dgm:pt>
    <dgm:pt modelId="{36A50F13-288C-2643-8F3A-F13849B86471}" type="pres">
      <dgm:prSet presAssocID="{4690FCF5-C354-E64F-9A7E-006F8438E097}" presName="text_5" presStyleLbl="node1" presStyleIdx="4" presStyleCnt="5" custScaleY="109180">
        <dgm:presLayoutVars>
          <dgm:bulletEnabled val="1"/>
        </dgm:presLayoutVars>
      </dgm:prSet>
      <dgm:spPr/>
    </dgm:pt>
    <dgm:pt modelId="{592B72D2-2947-204D-9637-9A40D202CAE4}" type="pres">
      <dgm:prSet presAssocID="{4690FCF5-C354-E64F-9A7E-006F8438E097}" presName="accent_5" presStyleCnt="0"/>
      <dgm:spPr/>
    </dgm:pt>
    <dgm:pt modelId="{46CBF59E-B255-3144-B167-112B95514FC1}" type="pres">
      <dgm:prSet presAssocID="{4690FCF5-C354-E64F-9A7E-006F8438E097}" presName="accentRepeatNode" presStyleLbl="solidFgAcc1" presStyleIdx="4" presStyleCnt="5"/>
      <dgm:spPr/>
    </dgm:pt>
  </dgm:ptLst>
  <dgm:cxnLst>
    <dgm:cxn modelId="{F0757311-8952-3048-AE78-6B393B495835}" srcId="{0983E039-8931-7742-B749-4576F2570C93}" destId="{C417BE6A-C4A4-1641-8FFC-8F6E42EB249B}" srcOrd="1" destOrd="0" parTransId="{88C619C6-26C5-8244-9270-84BF2739C9AD}" sibTransId="{55DC0E1B-D74B-CE48-BB17-FE41CA63AF36}"/>
    <dgm:cxn modelId="{D88CC812-7E5F-3B4C-8F10-6CA7B2B904D9}" type="presOf" srcId="{C417BE6A-C4A4-1641-8FFC-8F6E42EB249B}" destId="{CC0B450E-1F4A-6948-BEAC-955B62A80B6E}" srcOrd="0" destOrd="0" presId="urn:microsoft.com/office/officeart/2008/layout/VerticalCurvedList"/>
    <dgm:cxn modelId="{23B7551D-6CD6-7B40-8344-AC0269A39EC1}" type="presOf" srcId="{0983E039-8931-7742-B749-4576F2570C93}" destId="{7441C51C-614A-604E-ADDB-8EE37C5AEAFD}" srcOrd="0" destOrd="0" presId="urn:microsoft.com/office/officeart/2008/layout/VerticalCurvedList"/>
    <dgm:cxn modelId="{FD01FC25-4025-7A4E-84B5-5E08F9E13346}" srcId="{0983E039-8931-7742-B749-4576F2570C93}" destId="{03A51E42-A39B-1642-B232-09666466A508}" srcOrd="3" destOrd="0" parTransId="{ED4FE548-645E-924C-9A58-72304AE4189F}" sibTransId="{3C5CD3B0-C0C3-DB44-ADFE-C71C869FC14A}"/>
    <dgm:cxn modelId="{0A42162F-03E0-1C48-8EC0-4D5B76462DA0}" type="presOf" srcId="{12046166-7EB7-944B-A983-6D0359C1D0A6}" destId="{FD83ACC1-0A31-0843-A309-63768B54A23B}" srcOrd="0" destOrd="0" presId="urn:microsoft.com/office/officeart/2008/layout/VerticalCurvedList"/>
    <dgm:cxn modelId="{46869C5B-E124-FD49-8102-BD82FD2BF92F}" srcId="{0983E039-8931-7742-B749-4576F2570C93}" destId="{425C295B-7597-3043-9D24-2591F08EC3D1}" srcOrd="2" destOrd="0" parTransId="{58C84953-90EF-B441-9D01-CC9F8CEB40DD}" sibTransId="{4BFA8F59-2E79-3F43-9684-5932DF8A0DB5}"/>
    <dgm:cxn modelId="{F5434342-B669-1641-BEF7-B0CBDCA29E34}" type="presOf" srcId="{03A51E42-A39B-1642-B232-09666466A508}" destId="{9D097DBD-0AB0-4F47-A103-FF8BF6496331}" srcOrd="0" destOrd="0" presId="urn:microsoft.com/office/officeart/2008/layout/VerticalCurvedList"/>
    <dgm:cxn modelId="{9A94386E-74AD-0647-A0FA-3FC8394020AD}" srcId="{0983E039-8931-7742-B749-4576F2570C93}" destId="{4690FCF5-C354-E64F-9A7E-006F8438E097}" srcOrd="4" destOrd="0" parTransId="{F6F6E702-8875-0349-A5C6-74C6D406CD13}" sibTransId="{9A08517F-2579-EE49-8C7B-52493008A105}"/>
    <dgm:cxn modelId="{56E33C7F-62C3-3745-B4B2-93EBB1A346A3}" type="presOf" srcId="{4690FCF5-C354-E64F-9A7E-006F8438E097}" destId="{36A50F13-288C-2643-8F3A-F13849B86471}" srcOrd="0" destOrd="0" presId="urn:microsoft.com/office/officeart/2008/layout/VerticalCurvedList"/>
    <dgm:cxn modelId="{DC1CF9AF-3F9F-5E4C-909C-30129B1D7F9C}" srcId="{0983E039-8931-7742-B749-4576F2570C93}" destId="{6646AC1F-3B35-A44B-9073-91AFFD778B15}" srcOrd="0" destOrd="0" parTransId="{082467B5-4715-CC4E-81AB-1C394E158DFC}" sibTransId="{12046166-7EB7-944B-A983-6D0359C1D0A6}"/>
    <dgm:cxn modelId="{29E91EE9-9B42-1E47-8F79-155ADFA3BA38}" type="presOf" srcId="{6646AC1F-3B35-A44B-9073-91AFFD778B15}" destId="{84EBF64D-9B97-3E48-8C5F-58A11C894E1F}" srcOrd="0" destOrd="0" presId="urn:microsoft.com/office/officeart/2008/layout/VerticalCurvedList"/>
    <dgm:cxn modelId="{FCCC02EB-32DE-F946-B835-AFC6BEB47CBA}" type="presOf" srcId="{425C295B-7597-3043-9D24-2591F08EC3D1}" destId="{897748CF-F4CD-124B-8FAC-8D52738CD501}" srcOrd="0" destOrd="0" presId="urn:microsoft.com/office/officeart/2008/layout/VerticalCurvedList"/>
    <dgm:cxn modelId="{FADCF6E8-8C54-C145-B2A7-F19B7D4374FC}" type="presParOf" srcId="{7441C51C-614A-604E-ADDB-8EE37C5AEAFD}" destId="{20B6A469-248D-6B4F-86E5-440CD5266B86}" srcOrd="0" destOrd="0" presId="urn:microsoft.com/office/officeart/2008/layout/VerticalCurvedList"/>
    <dgm:cxn modelId="{A1CD2EED-194B-F148-AC6F-E1489FC72B54}" type="presParOf" srcId="{20B6A469-248D-6B4F-86E5-440CD5266B86}" destId="{92F0682B-B442-6942-9813-701DFD1F4D41}" srcOrd="0" destOrd="0" presId="urn:microsoft.com/office/officeart/2008/layout/VerticalCurvedList"/>
    <dgm:cxn modelId="{AAC6FFFD-8371-A542-869F-6ACA28A0A23F}" type="presParOf" srcId="{92F0682B-B442-6942-9813-701DFD1F4D41}" destId="{261D5F00-9963-1B43-8169-F2FBEA19C685}" srcOrd="0" destOrd="0" presId="urn:microsoft.com/office/officeart/2008/layout/VerticalCurvedList"/>
    <dgm:cxn modelId="{57C9B285-E4F7-1349-BF76-B06B873A1251}" type="presParOf" srcId="{92F0682B-B442-6942-9813-701DFD1F4D41}" destId="{FD83ACC1-0A31-0843-A309-63768B54A23B}" srcOrd="1" destOrd="0" presId="urn:microsoft.com/office/officeart/2008/layout/VerticalCurvedList"/>
    <dgm:cxn modelId="{B4ECF63B-481E-EC4F-9FD6-146E982CF7EB}" type="presParOf" srcId="{92F0682B-B442-6942-9813-701DFD1F4D41}" destId="{985027A8-7503-6D46-9C7A-EF51F7555112}" srcOrd="2" destOrd="0" presId="urn:microsoft.com/office/officeart/2008/layout/VerticalCurvedList"/>
    <dgm:cxn modelId="{22179245-A447-FA40-9A44-89BF6FD93AEA}" type="presParOf" srcId="{92F0682B-B442-6942-9813-701DFD1F4D41}" destId="{BDC28A58-58F7-7142-90E9-8DBFA22E3819}" srcOrd="3" destOrd="0" presId="urn:microsoft.com/office/officeart/2008/layout/VerticalCurvedList"/>
    <dgm:cxn modelId="{244D5E97-A437-7D40-9E31-9B9C3A341FF8}" type="presParOf" srcId="{20B6A469-248D-6B4F-86E5-440CD5266B86}" destId="{84EBF64D-9B97-3E48-8C5F-58A11C894E1F}" srcOrd="1" destOrd="0" presId="urn:microsoft.com/office/officeart/2008/layout/VerticalCurvedList"/>
    <dgm:cxn modelId="{444C90EE-4D0B-904B-A40B-C9ADC7F4CA8A}" type="presParOf" srcId="{20B6A469-248D-6B4F-86E5-440CD5266B86}" destId="{E154B3B0-13CD-5649-A443-0A0DB9670E04}" srcOrd="2" destOrd="0" presId="urn:microsoft.com/office/officeart/2008/layout/VerticalCurvedList"/>
    <dgm:cxn modelId="{F42B6084-B816-9B45-982B-884FF5EA9C67}" type="presParOf" srcId="{E154B3B0-13CD-5649-A443-0A0DB9670E04}" destId="{B51D0181-D980-C343-8E6D-80296FC18616}" srcOrd="0" destOrd="0" presId="urn:microsoft.com/office/officeart/2008/layout/VerticalCurvedList"/>
    <dgm:cxn modelId="{2C584CDE-5FDB-B941-A6A8-5A1FE90D0C5D}" type="presParOf" srcId="{20B6A469-248D-6B4F-86E5-440CD5266B86}" destId="{CC0B450E-1F4A-6948-BEAC-955B62A80B6E}" srcOrd="3" destOrd="0" presId="urn:microsoft.com/office/officeart/2008/layout/VerticalCurvedList"/>
    <dgm:cxn modelId="{01AECB52-1803-D14B-B7A6-B1F5731B1DF5}" type="presParOf" srcId="{20B6A469-248D-6B4F-86E5-440CD5266B86}" destId="{A27EFF3C-E691-BD43-9F03-BD21E37FDC48}" srcOrd="4" destOrd="0" presId="urn:microsoft.com/office/officeart/2008/layout/VerticalCurvedList"/>
    <dgm:cxn modelId="{999EAC08-6353-1742-AF6E-E71C2663EC1B}" type="presParOf" srcId="{A27EFF3C-E691-BD43-9F03-BD21E37FDC48}" destId="{A51A9533-9ECF-954D-9EDB-641E7B0BCBF4}" srcOrd="0" destOrd="0" presId="urn:microsoft.com/office/officeart/2008/layout/VerticalCurvedList"/>
    <dgm:cxn modelId="{7187053D-F6A0-E448-B88E-027844FD7BB4}" type="presParOf" srcId="{20B6A469-248D-6B4F-86E5-440CD5266B86}" destId="{897748CF-F4CD-124B-8FAC-8D52738CD501}" srcOrd="5" destOrd="0" presId="urn:microsoft.com/office/officeart/2008/layout/VerticalCurvedList"/>
    <dgm:cxn modelId="{52CB9685-685C-7A4E-87C0-4C836C70D328}" type="presParOf" srcId="{20B6A469-248D-6B4F-86E5-440CD5266B86}" destId="{9C0D64C6-2C33-A444-AB21-F51EAF765BEA}" srcOrd="6" destOrd="0" presId="urn:microsoft.com/office/officeart/2008/layout/VerticalCurvedList"/>
    <dgm:cxn modelId="{80BD8F99-F5D6-6843-A097-D8FFBEFB5BE8}" type="presParOf" srcId="{9C0D64C6-2C33-A444-AB21-F51EAF765BEA}" destId="{D7583D57-BBF9-F742-864E-29F5986E84EC}" srcOrd="0" destOrd="0" presId="urn:microsoft.com/office/officeart/2008/layout/VerticalCurvedList"/>
    <dgm:cxn modelId="{EB5DBBCE-E1C3-414E-8B9B-61985B0D3725}" type="presParOf" srcId="{20B6A469-248D-6B4F-86E5-440CD5266B86}" destId="{9D097DBD-0AB0-4F47-A103-FF8BF6496331}" srcOrd="7" destOrd="0" presId="urn:microsoft.com/office/officeart/2008/layout/VerticalCurvedList"/>
    <dgm:cxn modelId="{942F1783-0C5A-3946-B5C0-2E0BBC32C5BB}" type="presParOf" srcId="{20B6A469-248D-6B4F-86E5-440CD5266B86}" destId="{2DDD917E-A048-EE41-BF5D-603826BCDC51}" srcOrd="8" destOrd="0" presId="urn:microsoft.com/office/officeart/2008/layout/VerticalCurvedList"/>
    <dgm:cxn modelId="{D6AAD99F-C0C1-DC42-81A6-134F0B515C0A}" type="presParOf" srcId="{2DDD917E-A048-EE41-BF5D-603826BCDC51}" destId="{B55991A0-BC64-C548-8082-6A697313AF03}" srcOrd="0" destOrd="0" presId="urn:microsoft.com/office/officeart/2008/layout/VerticalCurvedList"/>
    <dgm:cxn modelId="{85F6D518-3212-564B-A413-0CE100A3A675}" type="presParOf" srcId="{20B6A469-248D-6B4F-86E5-440CD5266B86}" destId="{36A50F13-288C-2643-8F3A-F13849B86471}" srcOrd="9" destOrd="0" presId="urn:microsoft.com/office/officeart/2008/layout/VerticalCurvedList"/>
    <dgm:cxn modelId="{6383B373-5A10-3B49-BF02-E6E4E43670F4}" type="presParOf" srcId="{20B6A469-248D-6B4F-86E5-440CD5266B86}" destId="{592B72D2-2947-204D-9637-9A40D202CAE4}" srcOrd="10" destOrd="0" presId="urn:microsoft.com/office/officeart/2008/layout/VerticalCurvedList"/>
    <dgm:cxn modelId="{532454D6-5BCF-0947-A735-65A8C873C381}" type="presParOf" srcId="{592B72D2-2947-204D-9637-9A40D202CAE4}" destId="{46CBF59E-B255-3144-B167-112B95514FC1}"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983E039-8931-7742-B749-4576F2570C93}" type="doc">
      <dgm:prSet loTypeId="urn:microsoft.com/office/officeart/2008/layout/VerticalCurvedList" loCatId="list" qsTypeId="urn:microsoft.com/office/officeart/2005/8/quickstyle/simple3" qsCatId="simple" csTypeId="urn:microsoft.com/office/officeart/2005/8/colors/colorful3" csCatId="colorful" phldr="1"/>
      <dgm:spPr/>
      <dgm:t>
        <a:bodyPr/>
        <a:lstStyle/>
        <a:p>
          <a:endParaRPr lang="en-GB"/>
        </a:p>
      </dgm:t>
    </dgm:pt>
    <dgm:pt modelId="{6646AC1F-3B35-A44B-9073-91AFFD778B15}">
      <dgm:prSet custT="1"/>
      <dgm:spPr/>
      <dgm:t>
        <a:bodyPr/>
        <a:lstStyle/>
        <a:p>
          <a:r>
            <a:rPr lang="en-DE" sz="3200" b="0" i="0" dirty="0">
              <a:latin typeface="Montserrat" pitchFamily="2" charset="77"/>
            </a:rPr>
            <a:t>Open access to (new) data, databases and data services</a:t>
          </a:r>
        </a:p>
      </dgm:t>
    </dgm:pt>
    <dgm:pt modelId="{082467B5-4715-CC4E-81AB-1C394E158DFC}" type="parTrans" cxnId="{DC1CF9AF-3F9F-5E4C-909C-30129B1D7F9C}">
      <dgm:prSet/>
      <dgm:spPr/>
      <dgm:t>
        <a:bodyPr/>
        <a:lstStyle/>
        <a:p>
          <a:endParaRPr lang="en-GB" sz="1100"/>
        </a:p>
      </dgm:t>
    </dgm:pt>
    <dgm:pt modelId="{12046166-7EB7-944B-A983-6D0359C1D0A6}" type="sibTrans" cxnId="{DC1CF9AF-3F9F-5E4C-909C-30129B1D7F9C}">
      <dgm:prSet/>
      <dgm:spPr/>
      <dgm:t>
        <a:bodyPr/>
        <a:lstStyle/>
        <a:p>
          <a:endParaRPr lang="en-GB" sz="1100"/>
        </a:p>
      </dgm:t>
    </dgm:pt>
    <dgm:pt modelId="{7441C51C-614A-604E-ADDB-8EE37C5AEAFD}" type="pres">
      <dgm:prSet presAssocID="{0983E039-8931-7742-B749-4576F2570C93}" presName="Name0" presStyleCnt="0">
        <dgm:presLayoutVars>
          <dgm:chMax val="7"/>
          <dgm:chPref val="7"/>
          <dgm:dir/>
        </dgm:presLayoutVars>
      </dgm:prSet>
      <dgm:spPr/>
    </dgm:pt>
    <dgm:pt modelId="{20B6A469-248D-6B4F-86E5-440CD5266B86}" type="pres">
      <dgm:prSet presAssocID="{0983E039-8931-7742-B749-4576F2570C93}" presName="Name1" presStyleCnt="0"/>
      <dgm:spPr/>
    </dgm:pt>
    <dgm:pt modelId="{92F0682B-B442-6942-9813-701DFD1F4D41}" type="pres">
      <dgm:prSet presAssocID="{0983E039-8931-7742-B749-4576F2570C93}" presName="cycle" presStyleCnt="0"/>
      <dgm:spPr/>
    </dgm:pt>
    <dgm:pt modelId="{261D5F00-9963-1B43-8169-F2FBEA19C685}" type="pres">
      <dgm:prSet presAssocID="{0983E039-8931-7742-B749-4576F2570C93}" presName="srcNode" presStyleLbl="node1" presStyleIdx="0" presStyleCnt="1"/>
      <dgm:spPr/>
    </dgm:pt>
    <dgm:pt modelId="{FD83ACC1-0A31-0843-A309-63768B54A23B}" type="pres">
      <dgm:prSet presAssocID="{0983E039-8931-7742-B749-4576F2570C93}" presName="conn" presStyleLbl="parChTrans1D2" presStyleIdx="0" presStyleCnt="1"/>
      <dgm:spPr/>
    </dgm:pt>
    <dgm:pt modelId="{985027A8-7503-6D46-9C7A-EF51F7555112}" type="pres">
      <dgm:prSet presAssocID="{0983E039-8931-7742-B749-4576F2570C93}" presName="extraNode" presStyleLbl="node1" presStyleIdx="0" presStyleCnt="1"/>
      <dgm:spPr/>
    </dgm:pt>
    <dgm:pt modelId="{BDC28A58-58F7-7142-90E9-8DBFA22E3819}" type="pres">
      <dgm:prSet presAssocID="{0983E039-8931-7742-B749-4576F2570C93}" presName="dstNode" presStyleLbl="node1" presStyleIdx="0" presStyleCnt="1"/>
      <dgm:spPr/>
    </dgm:pt>
    <dgm:pt modelId="{84EBF64D-9B97-3E48-8C5F-58A11C894E1F}" type="pres">
      <dgm:prSet presAssocID="{6646AC1F-3B35-A44B-9073-91AFFD778B15}" presName="text_1" presStyleLbl="node1" presStyleIdx="0" presStyleCnt="1">
        <dgm:presLayoutVars>
          <dgm:bulletEnabled val="1"/>
        </dgm:presLayoutVars>
      </dgm:prSet>
      <dgm:spPr/>
    </dgm:pt>
    <dgm:pt modelId="{E154B3B0-13CD-5649-A443-0A0DB9670E04}" type="pres">
      <dgm:prSet presAssocID="{6646AC1F-3B35-A44B-9073-91AFFD778B15}" presName="accent_1" presStyleCnt="0"/>
      <dgm:spPr/>
    </dgm:pt>
    <dgm:pt modelId="{B51D0181-D980-C343-8E6D-80296FC18616}" type="pres">
      <dgm:prSet presAssocID="{6646AC1F-3B35-A44B-9073-91AFFD778B15}" presName="accentRepeatNode" presStyleLbl="solidFgAcc1" presStyleIdx="0" presStyleCnt="1"/>
      <dgm:spPr/>
    </dgm:pt>
  </dgm:ptLst>
  <dgm:cxnLst>
    <dgm:cxn modelId="{23B7551D-6CD6-7B40-8344-AC0269A39EC1}" type="presOf" srcId="{0983E039-8931-7742-B749-4576F2570C93}" destId="{7441C51C-614A-604E-ADDB-8EE37C5AEAFD}" srcOrd="0" destOrd="0" presId="urn:microsoft.com/office/officeart/2008/layout/VerticalCurvedList"/>
    <dgm:cxn modelId="{0A42162F-03E0-1C48-8EC0-4D5B76462DA0}" type="presOf" srcId="{12046166-7EB7-944B-A983-6D0359C1D0A6}" destId="{FD83ACC1-0A31-0843-A309-63768B54A23B}" srcOrd="0" destOrd="0" presId="urn:microsoft.com/office/officeart/2008/layout/VerticalCurvedList"/>
    <dgm:cxn modelId="{DC1CF9AF-3F9F-5E4C-909C-30129B1D7F9C}" srcId="{0983E039-8931-7742-B749-4576F2570C93}" destId="{6646AC1F-3B35-A44B-9073-91AFFD778B15}" srcOrd="0" destOrd="0" parTransId="{082467B5-4715-CC4E-81AB-1C394E158DFC}" sibTransId="{12046166-7EB7-944B-A983-6D0359C1D0A6}"/>
    <dgm:cxn modelId="{29E91EE9-9B42-1E47-8F79-155ADFA3BA38}" type="presOf" srcId="{6646AC1F-3B35-A44B-9073-91AFFD778B15}" destId="{84EBF64D-9B97-3E48-8C5F-58A11C894E1F}" srcOrd="0" destOrd="0" presId="urn:microsoft.com/office/officeart/2008/layout/VerticalCurvedList"/>
    <dgm:cxn modelId="{FADCF6E8-8C54-C145-B2A7-F19B7D4374FC}" type="presParOf" srcId="{7441C51C-614A-604E-ADDB-8EE37C5AEAFD}" destId="{20B6A469-248D-6B4F-86E5-440CD5266B86}" srcOrd="0" destOrd="0" presId="urn:microsoft.com/office/officeart/2008/layout/VerticalCurvedList"/>
    <dgm:cxn modelId="{A1CD2EED-194B-F148-AC6F-E1489FC72B54}" type="presParOf" srcId="{20B6A469-248D-6B4F-86E5-440CD5266B86}" destId="{92F0682B-B442-6942-9813-701DFD1F4D41}" srcOrd="0" destOrd="0" presId="urn:microsoft.com/office/officeart/2008/layout/VerticalCurvedList"/>
    <dgm:cxn modelId="{AAC6FFFD-8371-A542-869F-6ACA28A0A23F}" type="presParOf" srcId="{92F0682B-B442-6942-9813-701DFD1F4D41}" destId="{261D5F00-9963-1B43-8169-F2FBEA19C685}" srcOrd="0" destOrd="0" presId="urn:microsoft.com/office/officeart/2008/layout/VerticalCurvedList"/>
    <dgm:cxn modelId="{57C9B285-E4F7-1349-BF76-B06B873A1251}" type="presParOf" srcId="{92F0682B-B442-6942-9813-701DFD1F4D41}" destId="{FD83ACC1-0A31-0843-A309-63768B54A23B}" srcOrd="1" destOrd="0" presId="urn:microsoft.com/office/officeart/2008/layout/VerticalCurvedList"/>
    <dgm:cxn modelId="{B4ECF63B-481E-EC4F-9FD6-146E982CF7EB}" type="presParOf" srcId="{92F0682B-B442-6942-9813-701DFD1F4D41}" destId="{985027A8-7503-6D46-9C7A-EF51F7555112}" srcOrd="2" destOrd="0" presId="urn:microsoft.com/office/officeart/2008/layout/VerticalCurvedList"/>
    <dgm:cxn modelId="{22179245-A447-FA40-9A44-89BF6FD93AEA}" type="presParOf" srcId="{92F0682B-B442-6942-9813-701DFD1F4D41}" destId="{BDC28A58-58F7-7142-90E9-8DBFA22E3819}" srcOrd="3" destOrd="0" presId="urn:microsoft.com/office/officeart/2008/layout/VerticalCurvedList"/>
    <dgm:cxn modelId="{244D5E97-A437-7D40-9E31-9B9C3A341FF8}" type="presParOf" srcId="{20B6A469-248D-6B4F-86E5-440CD5266B86}" destId="{84EBF64D-9B97-3E48-8C5F-58A11C894E1F}" srcOrd="1" destOrd="0" presId="urn:microsoft.com/office/officeart/2008/layout/VerticalCurvedList"/>
    <dgm:cxn modelId="{444C90EE-4D0B-904B-A40B-C9ADC7F4CA8A}" type="presParOf" srcId="{20B6A469-248D-6B4F-86E5-440CD5266B86}" destId="{E154B3B0-13CD-5649-A443-0A0DB9670E04}" srcOrd="2" destOrd="0" presId="urn:microsoft.com/office/officeart/2008/layout/VerticalCurvedList"/>
    <dgm:cxn modelId="{F42B6084-B816-9B45-982B-884FF5EA9C67}" type="presParOf" srcId="{E154B3B0-13CD-5649-A443-0A0DB9670E04}" destId="{B51D0181-D980-C343-8E6D-80296FC1861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9C7B72-6B65-EA41-AC4B-0F1A011E2F9D}" type="doc">
      <dgm:prSet loTypeId="urn:microsoft.com/office/officeart/2008/layout/VerticalCurvedList" loCatId="" qsTypeId="urn:microsoft.com/office/officeart/2005/8/quickstyle/simple3" qsCatId="simple" csTypeId="urn:microsoft.com/office/officeart/2005/8/colors/colorful1" csCatId="colorful" phldr="1"/>
      <dgm:spPr bwMode="auto"/>
      <dgm:t>
        <a:bodyPr/>
        <a:lstStyle/>
        <a:p>
          <a:pPr>
            <a:defRPr/>
          </a:pPr>
          <a:endParaRPr lang="en-GB"/>
        </a:p>
      </dgm:t>
    </dgm:pt>
    <dgm:pt modelId="{15C3C400-E171-6249-93A9-D166BA40F307}">
      <dgm:prSet phldrT="[Text]" custT="1"/>
      <dgm:spPr bwMode="auto"/>
      <dgm:t>
        <a:bodyPr/>
        <a:lstStyle/>
        <a:p>
          <a:pPr>
            <a:buFont typeface="+mj-lt"/>
            <a:buAutoNum type="arabicPeriod"/>
            <a:defRPr/>
          </a:pPr>
          <a:r>
            <a:rPr lang="en-GB" sz="2800" b="0" i="0">
              <a:latin typeface="Montserrat Medium" pitchFamily="2" charset="77"/>
            </a:rPr>
            <a:t>Enable science for understanding and predicting key processes in polar regions </a:t>
          </a:r>
          <a:endParaRPr sz="3600" b="0" i="0">
            <a:latin typeface="Montserrat Medium" pitchFamily="2" charset="77"/>
          </a:endParaRPr>
        </a:p>
      </dgm:t>
    </dgm:pt>
    <dgm:pt modelId="{284906C8-A5B4-FD46-A6F4-E79E4EB1B053}" type="parTrans" cxnId="{27967851-E124-4A47-AA92-0CC1AED00234}">
      <dgm:prSet/>
      <dgm:spPr bwMode="auto"/>
      <dgm:t>
        <a:bodyPr/>
        <a:lstStyle/>
        <a:p>
          <a:pPr>
            <a:defRPr/>
          </a:pPr>
          <a:endParaRPr lang="en-GB" sz="4000" b="0" i="0">
            <a:latin typeface="Montserrat Medium" pitchFamily="2" charset="77"/>
          </a:endParaRPr>
        </a:p>
      </dgm:t>
    </dgm:pt>
    <dgm:pt modelId="{5530D5DE-A13F-7E49-986C-FA6FA281542E}" type="sibTrans" cxnId="{27967851-E124-4A47-AA92-0CC1AED00234}">
      <dgm:prSet/>
      <dgm:spPr bwMode="auto"/>
      <dgm:t>
        <a:bodyPr/>
        <a:lstStyle/>
        <a:p>
          <a:pPr>
            <a:defRPr/>
          </a:pPr>
          <a:endParaRPr lang="en-GB" sz="4000" b="0" i="0">
            <a:latin typeface="Montserrat Medium" pitchFamily="2" charset="77"/>
          </a:endParaRPr>
        </a:p>
      </dgm:t>
    </dgm:pt>
    <dgm:pt modelId="{E65CF03C-86B7-0942-9D47-4E69CA42C650}">
      <dgm:prSet phldrT="[Text]" custT="1"/>
      <dgm:spPr bwMode="auto"/>
      <dgm:t>
        <a:bodyPr/>
        <a:lstStyle/>
        <a:p>
          <a:pPr>
            <a:buFont typeface="+mj-lt"/>
            <a:buAutoNum type="arabicPeriod"/>
            <a:defRPr/>
          </a:pPr>
          <a:r>
            <a:rPr lang="en-GB" sz="2800" b="0" i="0">
              <a:latin typeface="Montserrat Medium" pitchFamily="2" charset="77"/>
            </a:rPr>
            <a:t>Provide efficient challenge-driven transnational access (TA) to top level RIs in the polar regions</a:t>
          </a:r>
          <a:endParaRPr sz="3600" b="0" i="0">
            <a:latin typeface="Montserrat Medium" pitchFamily="2" charset="77"/>
          </a:endParaRPr>
        </a:p>
      </dgm:t>
    </dgm:pt>
    <dgm:pt modelId="{ACC0D0BF-F707-8E47-AC81-9039B6CB7B63}" type="parTrans" cxnId="{A09D1DC8-69DF-6D4C-893A-1F5CF79C2C94}">
      <dgm:prSet/>
      <dgm:spPr bwMode="auto"/>
      <dgm:t>
        <a:bodyPr/>
        <a:lstStyle/>
        <a:p>
          <a:pPr>
            <a:defRPr/>
          </a:pPr>
          <a:endParaRPr lang="en-GB" sz="4000" b="0" i="0">
            <a:latin typeface="Montserrat Medium" pitchFamily="2" charset="77"/>
          </a:endParaRPr>
        </a:p>
      </dgm:t>
    </dgm:pt>
    <dgm:pt modelId="{1C88421D-4B34-8945-8E71-C1E26D0F0DF7}" type="sibTrans" cxnId="{A09D1DC8-69DF-6D4C-893A-1F5CF79C2C94}">
      <dgm:prSet/>
      <dgm:spPr bwMode="auto"/>
      <dgm:t>
        <a:bodyPr/>
        <a:lstStyle/>
        <a:p>
          <a:pPr>
            <a:defRPr/>
          </a:pPr>
          <a:endParaRPr lang="en-GB" sz="4000" b="0" i="0">
            <a:latin typeface="Montserrat Medium" pitchFamily="2" charset="77"/>
          </a:endParaRPr>
        </a:p>
      </dgm:t>
    </dgm:pt>
    <dgm:pt modelId="{B2A91B33-413D-1B45-BDAD-9E7C819B3763}">
      <dgm:prSet phldrT="[Text]" custT="1"/>
      <dgm:spPr bwMode="auto"/>
      <dgm:t>
        <a:bodyPr/>
        <a:lstStyle/>
        <a:p>
          <a:pPr>
            <a:buFont typeface="+mj-lt"/>
            <a:buAutoNum type="arabicPeriod"/>
            <a:defRPr/>
          </a:pPr>
          <a:r>
            <a:rPr lang="en-GB" sz="2800" b="0" i="0" dirty="0">
              <a:latin typeface="Montserrat Medium" pitchFamily="2" charset="77"/>
            </a:rPr>
            <a:t>Improve data services and provide customised data products </a:t>
          </a:r>
          <a:endParaRPr sz="3600" b="0" i="0" dirty="0">
            <a:latin typeface="Montserrat Medium" pitchFamily="2" charset="77"/>
          </a:endParaRPr>
        </a:p>
      </dgm:t>
    </dgm:pt>
    <dgm:pt modelId="{6ADDDE1C-C57F-8347-8449-0CA275ABC7B2}" type="parTrans" cxnId="{2978456F-09BA-BD48-AD84-81ECE2D9FAD5}">
      <dgm:prSet/>
      <dgm:spPr bwMode="auto"/>
      <dgm:t>
        <a:bodyPr/>
        <a:lstStyle/>
        <a:p>
          <a:pPr>
            <a:defRPr/>
          </a:pPr>
          <a:endParaRPr lang="en-GB" sz="4000" b="0" i="0">
            <a:latin typeface="Montserrat Medium" pitchFamily="2" charset="77"/>
          </a:endParaRPr>
        </a:p>
      </dgm:t>
    </dgm:pt>
    <dgm:pt modelId="{0D3F21D4-2286-B649-91DE-61C2C6533311}" type="sibTrans" cxnId="{2978456F-09BA-BD48-AD84-81ECE2D9FAD5}">
      <dgm:prSet/>
      <dgm:spPr bwMode="auto"/>
      <dgm:t>
        <a:bodyPr/>
        <a:lstStyle/>
        <a:p>
          <a:pPr>
            <a:defRPr/>
          </a:pPr>
          <a:endParaRPr lang="en-GB" sz="4000" b="0" i="0">
            <a:latin typeface="Montserrat Medium" pitchFamily="2" charset="77"/>
          </a:endParaRPr>
        </a:p>
      </dgm:t>
    </dgm:pt>
    <dgm:pt modelId="{7653A591-9C94-7749-8B5E-35C411B1B0BD}">
      <dgm:prSet phldrT="[Text]" custT="1"/>
      <dgm:spPr bwMode="auto"/>
      <dgm:t>
        <a:bodyPr/>
        <a:lstStyle/>
        <a:p>
          <a:pPr>
            <a:buFont typeface="+mj-lt"/>
            <a:buAutoNum type="arabicPeriod"/>
            <a:defRPr/>
          </a:pPr>
          <a:r>
            <a:rPr lang="en-GB" sz="2800" b="0" i="0">
              <a:latin typeface="Montserrat Medium" pitchFamily="2" charset="77"/>
            </a:rPr>
            <a:t>Provide virtual access (VA) to data and data services</a:t>
          </a:r>
          <a:endParaRPr sz="3600" b="0" i="0">
            <a:latin typeface="Montserrat Medium" pitchFamily="2" charset="77"/>
          </a:endParaRPr>
        </a:p>
      </dgm:t>
    </dgm:pt>
    <dgm:pt modelId="{445F6459-4901-D247-8EB7-347D61A985E7}" type="parTrans" cxnId="{A613BC9A-0807-944F-A8DB-A381BE378AF1}">
      <dgm:prSet/>
      <dgm:spPr bwMode="auto"/>
      <dgm:t>
        <a:bodyPr/>
        <a:lstStyle/>
        <a:p>
          <a:pPr>
            <a:defRPr/>
          </a:pPr>
          <a:endParaRPr lang="en-GB" sz="4000" b="0" i="0">
            <a:latin typeface="Montserrat Medium" pitchFamily="2" charset="77"/>
          </a:endParaRPr>
        </a:p>
      </dgm:t>
    </dgm:pt>
    <dgm:pt modelId="{DE1D48E6-F9AB-9C46-9A59-EDF67F52223C}" type="sibTrans" cxnId="{A613BC9A-0807-944F-A8DB-A381BE378AF1}">
      <dgm:prSet/>
      <dgm:spPr bwMode="auto"/>
      <dgm:t>
        <a:bodyPr/>
        <a:lstStyle/>
        <a:p>
          <a:pPr>
            <a:defRPr/>
          </a:pPr>
          <a:endParaRPr lang="en-GB" sz="4000" b="0" i="0">
            <a:latin typeface="Montserrat Medium" pitchFamily="2" charset="77"/>
          </a:endParaRPr>
        </a:p>
      </dgm:t>
    </dgm:pt>
    <dgm:pt modelId="{DDE9BCF5-EB75-F842-BF8C-DBEFB3D86D3D}">
      <dgm:prSet phldrT="[Text]" custT="1"/>
      <dgm:spPr bwMode="auto"/>
      <dgm:t>
        <a:bodyPr/>
        <a:lstStyle/>
        <a:p>
          <a:pPr>
            <a:buFont typeface="+mj-lt"/>
            <a:buAutoNum type="arabicPeriod"/>
            <a:defRPr/>
          </a:pPr>
          <a:r>
            <a:rPr lang="en-GB" sz="2800" b="0" i="0">
              <a:latin typeface="Montserrat Medium" pitchFamily="2" charset="77"/>
            </a:rPr>
            <a:t>Provide training for infrastructure users</a:t>
          </a:r>
          <a:endParaRPr sz="3600" b="0" i="0">
            <a:latin typeface="Montserrat Medium" pitchFamily="2" charset="77"/>
          </a:endParaRPr>
        </a:p>
      </dgm:t>
    </dgm:pt>
    <dgm:pt modelId="{6FE34D68-1427-444B-AF97-4BA6698C27A0}" type="parTrans" cxnId="{E0666360-076D-1846-831F-D5849879E92E}">
      <dgm:prSet/>
      <dgm:spPr bwMode="auto"/>
      <dgm:t>
        <a:bodyPr/>
        <a:lstStyle/>
        <a:p>
          <a:pPr>
            <a:defRPr/>
          </a:pPr>
          <a:endParaRPr lang="en-GB" sz="4000" b="0" i="0">
            <a:latin typeface="Montserrat Medium" pitchFamily="2" charset="77"/>
          </a:endParaRPr>
        </a:p>
      </dgm:t>
    </dgm:pt>
    <dgm:pt modelId="{5F4E4637-3872-D046-A99C-371D085CB167}" type="sibTrans" cxnId="{E0666360-076D-1846-831F-D5849879E92E}">
      <dgm:prSet/>
      <dgm:spPr bwMode="auto"/>
      <dgm:t>
        <a:bodyPr/>
        <a:lstStyle/>
        <a:p>
          <a:pPr>
            <a:defRPr/>
          </a:pPr>
          <a:endParaRPr lang="en-GB" sz="4000" b="0" i="0">
            <a:latin typeface="Montserrat Medium" pitchFamily="2" charset="77"/>
          </a:endParaRPr>
        </a:p>
      </dgm:t>
    </dgm:pt>
    <dgm:pt modelId="{B7024A61-EB79-2D4B-B290-2E490B1B072E}">
      <dgm:prSet phldrT="[Text]" custT="1"/>
      <dgm:spPr bwMode="auto"/>
      <dgm:t>
        <a:bodyPr/>
        <a:lstStyle/>
        <a:p>
          <a:pPr>
            <a:buFont typeface="+mj-lt"/>
            <a:buAutoNum type="arabicPeriod"/>
            <a:defRPr/>
          </a:pPr>
          <a:r>
            <a:rPr lang="en-GB" sz="2800" b="0" i="0">
              <a:latin typeface="Montserrat Medium" pitchFamily="2" charset="77"/>
            </a:rPr>
            <a:t>Advertise RI services and engage RI users</a:t>
          </a:r>
          <a:endParaRPr sz="3600" b="0" i="0">
            <a:latin typeface="Montserrat Medium" pitchFamily="2" charset="77"/>
          </a:endParaRPr>
        </a:p>
      </dgm:t>
    </dgm:pt>
    <dgm:pt modelId="{734FE648-1792-9242-8EEC-AA440EEDBFE5}" type="parTrans" cxnId="{335CCD1C-759E-744F-9B65-A2A053389ABD}">
      <dgm:prSet/>
      <dgm:spPr bwMode="auto"/>
      <dgm:t>
        <a:bodyPr/>
        <a:lstStyle/>
        <a:p>
          <a:pPr>
            <a:defRPr/>
          </a:pPr>
          <a:endParaRPr lang="en-GB" sz="4000" b="0" i="0">
            <a:latin typeface="Montserrat Medium" pitchFamily="2" charset="77"/>
          </a:endParaRPr>
        </a:p>
      </dgm:t>
    </dgm:pt>
    <dgm:pt modelId="{52149AD2-6EF0-9140-99C4-B782D0207023}" type="sibTrans" cxnId="{335CCD1C-759E-744F-9B65-A2A053389ABD}">
      <dgm:prSet/>
      <dgm:spPr bwMode="auto"/>
      <dgm:t>
        <a:bodyPr/>
        <a:lstStyle/>
        <a:p>
          <a:pPr>
            <a:defRPr/>
          </a:pPr>
          <a:endParaRPr lang="en-GB" sz="4000" b="0" i="0">
            <a:latin typeface="Montserrat Medium" pitchFamily="2" charset="77"/>
          </a:endParaRPr>
        </a:p>
      </dgm:t>
    </dgm:pt>
    <dgm:pt modelId="{E64C206A-4376-5C4D-BF52-0DC484C9B276}" type="pres">
      <dgm:prSet presAssocID="{149C7B72-6B65-EA41-AC4B-0F1A011E2F9D}" presName="Name0" presStyleCnt="0">
        <dgm:presLayoutVars>
          <dgm:chMax val="7"/>
          <dgm:chPref val="7"/>
          <dgm:dir/>
        </dgm:presLayoutVars>
      </dgm:prSet>
      <dgm:spPr bwMode="auto"/>
    </dgm:pt>
    <dgm:pt modelId="{6A644C68-ABB4-0346-A6E2-BB822A3FC72E}" type="pres">
      <dgm:prSet presAssocID="{149C7B72-6B65-EA41-AC4B-0F1A011E2F9D}" presName="Name1" presStyleCnt="0"/>
      <dgm:spPr bwMode="auto"/>
    </dgm:pt>
    <dgm:pt modelId="{59E5B0B8-669D-B649-9370-E77AEA7B7C82}" type="pres">
      <dgm:prSet presAssocID="{149C7B72-6B65-EA41-AC4B-0F1A011E2F9D}" presName="cycle" presStyleCnt="0"/>
      <dgm:spPr bwMode="auto"/>
    </dgm:pt>
    <dgm:pt modelId="{F5CEAC90-6B25-F743-B6CF-734A2D332427}" type="pres">
      <dgm:prSet presAssocID="{149C7B72-6B65-EA41-AC4B-0F1A011E2F9D}" presName="srcNode" presStyleLbl="node1" presStyleIdx="0" presStyleCnt="6"/>
      <dgm:spPr bwMode="auto"/>
    </dgm:pt>
    <dgm:pt modelId="{3A98F3F5-CE6F-0F4D-A062-C9A6E9E11A6C}" type="pres">
      <dgm:prSet presAssocID="{149C7B72-6B65-EA41-AC4B-0F1A011E2F9D}" presName="conn" presStyleLbl="parChTrans1D2" presStyleIdx="0" presStyleCnt="1"/>
      <dgm:spPr bwMode="auto"/>
    </dgm:pt>
    <dgm:pt modelId="{978B4CB0-81E9-2643-B4CA-E90E6A655A8E}" type="pres">
      <dgm:prSet presAssocID="{149C7B72-6B65-EA41-AC4B-0F1A011E2F9D}" presName="extraNode" presStyleLbl="node1" presStyleIdx="0" presStyleCnt="6"/>
      <dgm:spPr bwMode="auto"/>
    </dgm:pt>
    <dgm:pt modelId="{E5D3B027-EE76-6142-B103-66A191107853}" type="pres">
      <dgm:prSet presAssocID="{149C7B72-6B65-EA41-AC4B-0F1A011E2F9D}" presName="dstNode" presStyleLbl="node1" presStyleIdx="0" presStyleCnt="6"/>
      <dgm:spPr bwMode="auto"/>
    </dgm:pt>
    <dgm:pt modelId="{EF242ECC-C10A-3E47-9243-8DC2AA7FA30A}" type="pres">
      <dgm:prSet presAssocID="{15C3C400-E171-6249-93A9-D166BA40F307}" presName="text_1" presStyleLbl="node1" presStyleIdx="0" presStyleCnt="6">
        <dgm:presLayoutVars>
          <dgm:bulletEnabled val="1"/>
        </dgm:presLayoutVars>
      </dgm:prSet>
      <dgm:spPr bwMode="auto"/>
    </dgm:pt>
    <dgm:pt modelId="{25F2BF1B-85B4-F346-B243-F472B7125E31}" type="pres">
      <dgm:prSet presAssocID="{15C3C400-E171-6249-93A9-D166BA40F307}" presName="accent_1" presStyleCnt="0"/>
      <dgm:spPr bwMode="auto"/>
    </dgm:pt>
    <dgm:pt modelId="{238DE61A-62B1-3F4C-AE8F-8F78EAF7BACD}" type="pres">
      <dgm:prSet presAssocID="{15C3C400-E171-6249-93A9-D166BA40F307}" presName="accentRepeatNode" presStyleLbl="solidFgAcc1" presStyleIdx="0" presStyleCnt="6"/>
      <dgm:spPr bwMode="auto"/>
    </dgm:pt>
    <dgm:pt modelId="{23B8DEA0-762F-E346-AAE0-9657654632A5}" type="pres">
      <dgm:prSet presAssocID="{E65CF03C-86B7-0942-9D47-4E69CA42C650}" presName="text_2" presStyleLbl="node1" presStyleIdx="1" presStyleCnt="6">
        <dgm:presLayoutVars>
          <dgm:bulletEnabled val="1"/>
        </dgm:presLayoutVars>
      </dgm:prSet>
      <dgm:spPr bwMode="auto"/>
    </dgm:pt>
    <dgm:pt modelId="{14A1A53C-0A17-2F48-B52F-697EFC1AB089}" type="pres">
      <dgm:prSet presAssocID="{E65CF03C-86B7-0942-9D47-4E69CA42C650}" presName="accent_2" presStyleCnt="0"/>
      <dgm:spPr bwMode="auto"/>
    </dgm:pt>
    <dgm:pt modelId="{13279ECF-06E6-D446-B373-081342CF9277}" type="pres">
      <dgm:prSet presAssocID="{E65CF03C-86B7-0942-9D47-4E69CA42C650}" presName="accentRepeatNode" presStyleLbl="solidFgAcc1" presStyleIdx="1" presStyleCnt="6"/>
      <dgm:spPr bwMode="auto"/>
    </dgm:pt>
    <dgm:pt modelId="{AACA8DDA-2315-9244-8AAF-CBAC2D22C145}" type="pres">
      <dgm:prSet presAssocID="{B2A91B33-413D-1B45-BDAD-9E7C819B3763}" presName="text_3" presStyleLbl="node1" presStyleIdx="2" presStyleCnt="6">
        <dgm:presLayoutVars>
          <dgm:bulletEnabled val="1"/>
        </dgm:presLayoutVars>
      </dgm:prSet>
      <dgm:spPr bwMode="auto"/>
    </dgm:pt>
    <dgm:pt modelId="{4491ABAE-D0EE-BD45-843B-7A52FECC2039}" type="pres">
      <dgm:prSet presAssocID="{B2A91B33-413D-1B45-BDAD-9E7C819B3763}" presName="accent_3" presStyleCnt="0"/>
      <dgm:spPr bwMode="auto"/>
    </dgm:pt>
    <dgm:pt modelId="{99F17BC8-4B6C-B042-A03B-DFD708F6D751}" type="pres">
      <dgm:prSet presAssocID="{B2A91B33-413D-1B45-BDAD-9E7C819B3763}" presName="accentRepeatNode" presStyleLbl="solidFgAcc1" presStyleIdx="2" presStyleCnt="6"/>
      <dgm:spPr bwMode="auto"/>
    </dgm:pt>
    <dgm:pt modelId="{E4ECB59C-9E37-0743-9C49-77EF3361068C}" type="pres">
      <dgm:prSet presAssocID="{7653A591-9C94-7749-8B5E-35C411B1B0BD}" presName="text_4" presStyleLbl="node1" presStyleIdx="3" presStyleCnt="6">
        <dgm:presLayoutVars>
          <dgm:bulletEnabled val="1"/>
        </dgm:presLayoutVars>
      </dgm:prSet>
      <dgm:spPr bwMode="auto"/>
    </dgm:pt>
    <dgm:pt modelId="{DB88DDE2-158C-9343-BF1A-0C8B5BFE2EE6}" type="pres">
      <dgm:prSet presAssocID="{7653A591-9C94-7749-8B5E-35C411B1B0BD}" presName="accent_4" presStyleCnt="0"/>
      <dgm:spPr bwMode="auto"/>
    </dgm:pt>
    <dgm:pt modelId="{C2935DA0-32CE-1840-AF27-A2F170F33625}" type="pres">
      <dgm:prSet presAssocID="{7653A591-9C94-7749-8B5E-35C411B1B0BD}" presName="accentRepeatNode" presStyleLbl="solidFgAcc1" presStyleIdx="3" presStyleCnt="6"/>
      <dgm:spPr bwMode="auto"/>
    </dgm:pt>
    <dgm:pt modelId="{732B2FDD-1D5F-F440-B06E-E9E8A2F60CC7}" type="pres">
      <dgm:prSet presAssocID="{DDE9BCF5-EB75-F842-BF8C-DBEFB3D86D3D}" presName="text_5" presStyleLbl="node1" presStyleIdx="4" presStyleCnt="6">
        <dgm:presLayoutVars>
          <dgm:bulletEnabled val="1"/>
        </dgm:presLayoutVars>
      </dgm:prSet>
      <dgm:spPr bwMode="auto"/>
    </dgm:pt>
    <dgm:pt modelId="{AF19347A-4A50-0844-BC0C-D860E120B248}" type="pres">
      <dgm:prSet presAssocID="{DDE9BCF5-EB75-F842-BF8C-DBEFB3D86D3D}" presName="accent_5" presStyleCnt="0"/>
      <dgm:spPr bwMode="auto"/>
    </dgm:pt>
    <dgm:pt modelId="{D414AC44-73EF-8443-A419-76BCF34A8939}" type="pres">
      <dgm:prSet presAssocID="{DDE9BCF5-EB75-F842-BF8C-DBEFB3D86D3D}" presName="accentRepeatNode" presStyleLbl="solidFgAcc1" presStyleIdx="4" presStyleCnt="6"/>
      <dgm:spPr bwMode="auto"/>
    </dgm:pt>
    <dgm:pt modelId="{E7A7D337-5141-AD4D-8B4B-0946DCADFAB9}" type="pres">
      <dgm:prSet presAssocID="{B7024A61-EB79-2D4B-B290-2E490B1B072E}" presName="text_6" presStyleLbl="node1" presStyleIdx="5" presStyleCnt="6">
        <dgm:presLayoutVars>
          <dgm:bulletEnabled val="1"/>
        </dgm:presLayoutVars>
      </dgm:prSet>
      <dgm:spPr bwMode="auto"/>
    </dgm:pt>
    <dgm:pt modelId="{A3F2EA47-A613-5841-B7CC-B24DBBF24AE3}" type="pres">
      <dgm:prSet presAssocID="{B7024A61-EB79-2D4B-B290-2E490B1B072E}" presName="accent_6" presStyleCnt="0"/>
      <dgm:spPr bwMode="auto"/>
    </dgm:pt>
    <dgm:pt modelId="{0400EA85-721F-A749-9AE8-C85C73FA000B}" type="pres">
      <dgm:prSet presAssocID="{B7024A61-EB79-2D4B-B290-2E490B1B072E}" presName="accentRepeatNode" presStyleLbl="solidFgAcc1" presStyleIdx="5" presStyleCnt="6"/>
      <dgm:spPr bwMode="auto"/>
    </dgm:pt>
  </dgm:ptLst>
  <dgm:cxnLst>
    <dgm:cxn modelId="{839A3D1C-32BB-854C-8561-08DD066043B7}" type="presOf" srcId="{B2A91B33-413D-1B45-BDAD-9E7C819B3763}" destId="{AACA8DDA-2315-9244-8AAF-CBAC2D22C145}" srcOrd="0" destOrd="0" presId="urn:microsoft.com/office/officeart/2008/layout/VerticalCurvedList"/>
    <dgm:cxn modelId="{335CCD1C-759E-744F-9B65-A2A053389ABD}" srcId="{149C7B72-6B65-EA41-AC4B-0F1A011E2F9D}" destId="{B7024A61-EB79-2D4B-B290-2E490B1B072E}" srcOrd="5" destOrd="0" parTransId="{734FE648-1792-9242-8EEC-AA440EEDBFE5}" sibTransId="{52149AD2-6EF0-9140-99C4-B782D0207023}"/>
    <dgm:cxn modelId="{5AE80A3A-97EC-534E-9B10-F8BB567732CA}" type="presOf" srcId="{B7024A61-EB79-2D4B-B290-2E490B1B072E}" destId="{E7A7D337-5141-AD4D-8B4B-0946DCADFAB9}" srcOrd="0" destOrd="0" presId="urn:microsoft.com/office/officeart/2008/layout/VerticalCurvedList"/>
    <dgm:cxn modelId="{E0666360-076D-1846-831F-D5849879E92E}" srcId="{149C7B72-6B65-EA41-AC4B-0F1A011E2F9D}" destId="{DDE9BCF5-EB75-F842-BF8C-DBEFB3D86D3D}" srcOrd="4" destOrd="0" parTransId="{6FE34D68-1427-444B-AF97-4BA6698C27A0}" sibTransId="{5F4E4637-3872-D046-A99C-371D085CB167}"/>
    <dgm:cxn modelId="{33A10244-F89F-474F-8981-05447B6D2030}" type="presOf" srcId="{E65CF03C-86B7-0942-9D47-4E69CA42C650}" destId="{23B8DEA0-762F-E346-AAE0-9657654632A5}" srcOrd="0" destOrd="0" presId="urn:microsoft.com/office/officeart/2008/layout/VerticalCurvedList"/>
    <dgm:cxn modelId="{2978456F-09BA-BD48-AD84-81ECE2D9FAD5}" srcId="{149C7B72-6B65-EA41-AC4B-0F1A011E2F9D}" destId="{B2A91B33-413D-1B45-BDAD-9E7C819B3763}" srcOrd="2" destOrd="0" parTransId="{6ADDDE1C-C57F-8347-8449-0CA275ABC7B2}" sibTransId="{0D3F21D4-2286-B649-91DE-61C2C6533311}"/>
    <dgm:cxn modelId="{27967851-E124-4A47-AA92-0CC1AED00234}" srcId="{149C7B72-6B65-EA41-AC4B-0F1A011E2F9D}" destId="{15C3C400-E171-6249-93A9-D166BA40F307}" srcOrd="0" destOrd="0" parTransId="{284906C8-A5B4-FD46-A6F4-E79E4EB1B053}" sibTransId="{5530D5DE-A13F-7E49-986C-FA6FA281542E}"/>
    <dgm:cxn modelId="{09C0B172-8B68-164A-AFFF-4B7C9AF8B4A5}" type="presOf" srcId="{7653A591-9C94-7749-8B5E-35C411B1B0BD}" destId="{E4ECB59C-9E37-0743-9C49-77EF3361068C}" srcOrd="0" destOrd="0" presId="urn:microsoft.com/office/officeart/2008/layout/VerticalCurvedList"/>
    <dgm:cxn modelId="{E43EB084-AC4C-C244-AD09-30F25ADC7880}" type="presOf" srcId="{DDE9BCF5-EB75-F842-BF8C-DBEFB3D86D3D}" destId="{732B2FDD-1D5F-F440-B06E-E9E8A2F60CC7}" srcOrd="0" destOrd="0" presId="urn:microsoft.com/office/officeart/2008/layout/VerticalCurvedList"/>
    <dgm:cxn modelId="{A613BC9A-0807-944F-A8DB-A381BE378AF1}" srcId="{149C7B72-6B65-EA41-AC4B-0F1A011E2F9D}" destId="{7653A591-9C94-7749-8B5E-35C411B1B0BD}" srcOrd="3" destOrd="0" parTransId="{445F6459-4901-D247-8EB7-347D61A985E7}" sibTransId="{DE1D48E6-F9AB-9C46-9A59-EDF67F52223C}"/>
    <dgm:cxn modelId="{8BA7CFA2-36B4-E04E-8B3C-BC68C3E858CC}" type="presOf" srcId="{149C7B72-6B65-EA41-AC4B-0F1A011E2F9D}" destId="{E64C206A-4376-5C4D-BF52-0DC484C9B276}" srcOrd="0" destOrd="0" presId="urn:microsoft.com/office/officeart/2008/layout/VerticalCurvedList"/>
    <dgm:cxn modelId="{C91FB3B5-681A-A840-B2E0-EABD5D3B3183}" type="presOf" srcId="{15C3C400-E171-6249-93A9-D166BA40F307}" destId="{EF242ECC-C10A-3E47-9243-8DC2AA7FA30A}" srcOrd="0" destOrd="0" presId="urn:microsoft.com/office/officeart/2008/layout/VerticalCurvedList"/>
    <dgm:cxn modelId="{A09D1DC8-69DF-6D4C-893A-1F5CF79C2C94}" srcId="{149C7B72-6B65-EA41-AC4B-0F1A011E2F9D}" destId="{E65CF03C-86B7-0942-9D47-4E69CA42C650}" srcOrd="1" destOrd="0" parTransId="{ACC0D0BF-F707-8E47-AC81-9039B6CB7B63}" sibTransId="{1C88421D-4B34-8945-8E71-C1E26D0F0DF7}"/>
    <dgm:cxn modelId="{534ACEE0-9A4E-3F42-B7B4-A1BA951AEA95}" type="presOf" srcId="{5530D5DE-A13F-7E49-986C-FA6FA281542E}" destId="{3A98F3F5-CE6F-0F4D-A062-C9A6E9E11A6C}" srcOrd="0" destOrd="0" presId="urn:microsoft.com/office/officeart/2008/layout/VerticalCurvedList"/>
    <dgm:cxn modelId="{B38A333A-8C50-BC4A-8467-A3047A085DF4}" type="presParOf" srcId="{E64C206A-4376-5C4D-BF52-0DC484C9B276}" destId="{6A644C68-ABB4-0346-A6E2-BB822A3FC72E}" srcOrd="0" destOrd="0" presId="urn:microsoft.com/office/officeart/2008/layout/VerticalCurvedList"/>
    <dgm:cxn modelId="{FAA25D03-CDFE-EE40-A1D1-08914DEAAB71}" type="presParOf" srcId="{6A644C68-ABB4-0346-A6E2-BB822A3FC72E}" destId="{59E5B0B8-669D-B649-9370-E77AEA7B7C82}" srcOrd="0" destOrd="0" presId="urn:microsoft.com/office/officeart/2008/layout/VerticalCurvedList"/>
    <dgm:cxn modelId="{1EED7DBB-6D27-5443-9D02-DF3947925E16}" type="presParOf" srcId="{59E5B0B8-669D-B649-9370-E77AEA7B7C82}" destId="{F5CEAC90-6B25-F743-B6CF-734A2D332427}" srcOrd="0" destOrd="0" presId="urn:microsoft.com/office/officeart/2008/layout/VerticalCurvedList"/>
    <dgm:cxn modelId="{F810EC54-D183-3E4E-8071-B7A4DBE2337A}" type="presParOf" srcId="{59E5B0B8-669D-B649-9370-E77AEA7B7C82}" destId="{3A98F3F5-CE6F-0F4D-A062-C9A6E9E11A6C}" srcOrd="1" destOrd="0" presId="urn:microsoft.com/office/officeart/2008/layout/VerticalCurvedList"/>
    <dgm:cxn modelId="{BA0317B2-A39F-624B-9891-723D1A253919}" type="presParOf" srcId="{59E5B0B8-669D-B649-9370-E77AEA7B7C82}" destId="{978B4CB0-81E9-2643-B4CA-E90E6A655A8E}" srcOrd="2" destOrd="0" presId="urn:microsoft.com/office/officeart/2008/layout/VerticalCurvedList"/>
    <dgm:cxn modelId="{66166914-2264-6345-BC91-0555FFD0C0A1}" type="presParOf" srcId="{59E5B0B8-669D-B649-9370-E77AEA7B7C82}" destId="{E5D3B027-EE76-6142-B103-66A191107853}" srcOrd="3" destOrd="0" presId="urn:microsoft.com/office/officeart/2008/layout/VerticalCurvedList"/>
    <dgm:cxn modelId="{27497C81-9847-8049-96F7-24B840110F01}" type="presParOf" srcId="{6A644C68-ABB4-0346-A6E2-BB822A3FC72E}" destId="{EF242ECC-C10A-3E47-9243-8DC2AA7FA30A}" srcOrd="1" destOrd="0" presId="urn:microsoft.com/office/officeart/2008/layout/VerticalCurvedList"/>
    <dgm:cxn modelId="{4360F5EC-8FAD-8D43-B60E-CC20E0686402}" type="presParOf" srcId="{6A644C68-ABB4-0346-A6E2-BB822A3FC72E}" destId="{25F2BF1B-85B4-F346-B243-F472B7125E31}" srcOrd="2" destOrd="0" presId="urn:microsoft.com/office/officeart/2008/layout/VerticalCurvedList"/>
    <dgm:cxn modelId="{4FAABCB3-ABC4-2242-B25E-C8181AB20720}" type="presParOf" srcId="{25F2BF1B-85B4-F346-B243-F472B7125E31}" destId="{238DE61A-62B1-3F4C-AE8F-8F78EAF7BACD}" srcOrd="0" destOrd="0" presId="urn:microsoft.com/office/officeart/2008/layout/VerticalCurvedList"/>
    <dgm:cxn modelId="{5F1B3A31-254A-0D4F-B796-3345B43C79A9}" type="presParOf" srcId="{6A644C68-ABB4-0346-A6E2-BB822A3FC72E}" destId="{23B8DEA0-762F-E346-AAE0-9657654632A5}" srcOrd="3" destOrd="0" presId="urn:microsoft.com/office/officeart/2008/layout/VerticalCurvedList"/>
    <dgm:cxn modelId="{83BAC84C-722D-4949-ABDF-1F27462400E3}" type="presParOf" srcId="{6A644C68-ABB4-0346-A6E2-BB822A3FC72E}" destId="{14A1A53C-0A17-2F48-B52F-697EFC1AB089}" srcOrd="4" destOrd="0" presId="urn:microsoft.com/office/officeart/2008/layout/VerticalCurvedList"/>
    <dgm:cxn modelId="{AB50D113-46EF-F44E-A0C2-769A037DC2A6}" type="presParOf" srcId="{14A1A53C-0A17-2F48-B52F-697EFC1AB089}" destId="{13279ECF-06E6-D446-B373-081342CF9277}" srcOrd="0" destOrd="0" presId="urn:microsoft.com/office/officeart/2008/layout/VerticalCurvedList"/>
    <dgm:cxn modelId="{8BDB01F8-B2C0-9049-B988-A0A396C7C4FE}" type="presParOf" srcId="{6A644C68-ABB4-0346-A6E2-BB822A3FC72E}" destId="{AACA8DDA-2315-9244-8AAF-CBAC2D22C145}" srcOrd="5" destOrd="0" presId="urn:microsoft.com/office/officeart/2008/layout/VerticalCurvedList"/>
    <dgm:cxn modelId="{F0F59850-18FF-3547-ACB1-B844A529CAB7}" type="presParOf" srcId="{6A644C68-ABB4-0346-A6E2-BB822A3FC72E}" destId="{4491ABAE-D0EE-BD45-843B-7A52FECC2039}" srcOrd="6" destOrd="0" presId="urn:microsoft.com/office/officeart/2008/layout/VerticalCurvedList"/>
    <dgm:cxn modelId="{CC92F82A-7628-FC40-B911-8AB340523840}" type="presParOf" srcId="{4491ABAE-D0EE-BD45-843B-7A52FECC2039}" destId="{99F17BC8-4B6C-B042-A03B-DFD708F6D751}" srcOrd="0" destOrd="0" presId="urn:microsoft.com/office/officeart/2008/layout/VerticalCurvedList"/>
    <dgm:cxn modelId="{C51EB67C-9FFC-9C45-8F79-E2AD3836D02F}" type="presParOf" srcId="{6A644C68-ABB4-0346-A6E2-BB822A3FC72E}" destId="{E4ECB59C-9E37-0743-9C49-77EF3361068C}" srcOrd="7" destOrd="0" presId="urn:microsoft.com/office/officeart/2008/layout/VerticalCurvedList"/>
    <dgm:cxn modelId="{DCFA384E-1DE0-9340-AC3C-BE408E7F4F14}" type="presParOf" srcId="{6A644C68-ABB4-0346-A6E2-BB822A3FC72E}" destId="{DB88DDE2-158C-9343-BF1A-0C8B5BFE2EE6}" srcOrd="8" destOrd="0" presId="urn:microsoft.com/office/officeart/2008/layout/VerticalCurvedList"/>
    <dgm:cxn modelId="{0E95CC6B-CFDC-EB42-96A7-A923550AD528}" type="presParOf" srcId="{DB88DDE2-158C-9343-BF1A-0C8B5BFE2EE6}" destId="{C2935DA0-32CE-1840-AF27-A2F170F33625}" srcOrd="0" destOrd="0" presId="urn:microsoft.com/office/officeart/2008/layout/VerticalCurvedList"/>
    <dgm:cxn modelId="{F2906DE0-29B7-354F-B1C1-60C80F0C68B5}" type="presParOf" srcId="{6A644C68-ABB4-0346-A6E2-BB822A3FC72E}" destId="{732B2FDD-1D5F-F440-B06E-E9E8A2F60CC7}" srcOrd="9" destOrd="0" presId="urn:microsoft.com/office/officeart/2008/layout/VerticalCurvedList"/>
    <dgm:cxn modelId="{754CF47C-47D6-4D4F-866C-2ED50319B7A9}" type="presParOf" srcId="{6A644C68-ABB4-0346-A6E2-BB822A3FC72E}" destId="{AF19347A-4A50-0844-BC0C-D860E120B248}" srcOrd="10" destOrd="0" presId="urn:microsoft.com/office/officeart/2008/layout/VerticalCurvedList"/>
    <dgm:cxn modelId="{A9D7550B-2AF2-B64B-AB19-6294E3E243DD}" type="presParOf" srcId="{AF19347A-4A50-0844-BC0C-D860E120B248}" destId="{D414AC44-73EF-8443-A419-76BCF34A8939}" srcOrd="0" destOrd="0" presId="urn:microsoft.com/office/officeart/2008/layout/VerticalCurvedList"/>
    <dgm:cxn modelId="{F10E40DA-FB31-624A-B7CE-461E75D91E46}" type="presParOf" srcId="{6A644C68-ABB4-0346-A6E2-BB822A3FC72E}" destId="{E7A7D337-5141-AD4D-8B4B-0946DCADFAB9}" srcOrd="11" destOrd="0" presId="urn:microsoft.com/office/officeart/2008/layout/VerticalCurvedList"/>
    <dgm:cxn modelId="{0886AB78-A964-E140-86C4-836104CE210A}" type="presParOf" srcId="{6A644C68-ABB4-0346-A6E2-BB822A3FC72E}" destId="{A3F2EA47-A613-5841-B7CC-B24DBBF24AE3}" srcOrd="12" destOrd="0" presId="urn:microsoft.com/office/officeart/2008/layout/VerticalCurvedList"/>
    <dgm:cxn modelId="{B0072FAA-5B17-BB43-B599-5E961F317FA5}" type="presParOf" srcId="{A3F2EA47-A613-5841-B7CC-B24DBBF24AE3}" destId="{0400EA85-721F-A749-9AE8-C85C73FA000B}"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38E5DA0-6EBB-A64C-9322-6998B1FB036A}" type="doc">
      <dgm:prSet loTypeId="urn:microsoft.com/office/officeart/2008/layout/PictureStrips" loCatId="picture" qsTypeId="urn:microsoft.com/office/officeart/2005/8/quickstyle/simple1" qsCatId="simple" csTypeId="urn:microsoft.com/office/officeart/2005/8/colors/accent1_2" csCatId="accent1" phldr="1"/>
      <dgm:spPr/>
      <dgm:t>
        <a:bodyPr/>
        <a:lstStyle/>
        <a:p>
          <a:endParaRPr lang="en-GB"/>
        </a:p>
      </dgm:t>
    </dgm:pt>
    <dgm:pt modelId="{EC452A9E-9793-2D4A-B643-58B4971665E6}">
      <dgm:prSet phldrT="[Text]"/>
      <dgm:spPr/>
      <dgm:t>
        <a:bodyPr/>
        <a:lstStyle/>
        <a:p>
          <a:pPr>
            <a:buFont typeface="Arial" panose="020B0604020202020204" pitchFamily="34" charset="0"/>
            <a:buChar char="•"/>
          </a:pPr>
          <a:r>
            <a:rPr lang="en-GB" b="0" i="0" dirty="0">
              <a:solidFill>
                <a:schemeClr val="bg2"/>
              </a:solidFill>
              <a:latin typeface="Montserrat" pitchFamily="2" charset="77"/>
            </a:rPr>
            <a:t>Training for early career scientists and professionals</a:t>
          </a:r>
        </a:p>
      </dgm:t>
    </dgm:pt>
    <dgm:pt modelId="{ADC3C76B-80FD-F140-83D4-E421E2112DFD}" type="parTrans" cxnId="{9ECEE70C-E07A-7645-ABD8-FE6C481F0FEE}">
      <dgm:prSet/>
      <dgm:spPr/>
      <dgm:t>
        <a:bodyPr/>
        <a:lstStyle/>
        <a:p>
          <a:endParaRPr lang="en-GB"/>
        </a:p>
      </dgm:t>
    </dgm:pt>
    <dgm:pt modelId="{059677A2-B2FB-A84F-9D19-6F0EE13E95EC}" type="sibTrans" cxnId="{9ECEE70C-E07A-7645-ABD8-FE6C481F0FEE}">
      <dgm:prSet/>
      <dgm:spPr/>
      <dgm:t>
        <a:bodyPr/>
        <a:lstStyle/>
        <a:p>
          <a:endParaRPr lang="en-GB"/>
        </a:p>
      </dgm:t>
    </dgm:pt>
    <dgm:pt modelId="{39BD5A90-6358-6D44-8C25-5CC780C3CE46}">
      <dgm:prSet phldrT="[Text]"/>
      <dgm:spPr/>
      <dgm:t>
        <a:bodyPr/>
        <a:lstStyle/>
        <a:p>
          <a:r>
            <a:rPr lang="en-GB" b="0" i="0" dirty="0">
              <a:solidFill>
                <a:schemeClr val="bg2"/>
              </a:solidFill>
              <a:effectLst/>
              <a:latin typeface="Montserrat" pitchFamily="2" charset="77"/>
            </a:rPr>
            <a:t>Training on data stewardship </a:t>
          </a:r>
          <a:endParaRPr lang="en-GB" b="0" i="0" dirty="0">
            <a:solidFill>
              <a:schemeClr val="bg2"/>
            </a:solidFill>
            <a:latin typeface="Montserrat" pitchFamily="2" charset="77"/>
          </a:endParaRPr>
        </a:p>
      </dgm:t>
    </dgm:pt>
    <dgm:pt modelId="{39111EA6-913B-A040-9FE7-A44748CFD0FC}" type="parTrans" cxnId="{0FAE5AE8-21B3-1644-BF6D-28AFE5C6B58F}">
      <dgm:prSet/>
      <dgm:spPr/>
      <dgm:t>
        <a:bodyPr/>
        <a:lstStyle/>
        <a:p>
          <a:endParaRPr lang="en-GB"/>
        </a:p>
      </dgm:t>
    </dgm:pt>
    <dgm:pt modelId="{A62DCF13-1D70-964F-8BCD-76BF3B72D0A8}" type="sibTrans" cxnId="{0FAE5AE8-21B3-1644-BF6D-28AFE5C6B58F}">
      <dgm:prSet/>
      <dgm:spPr/>
      <dgm:t>
        <a:bodyPr/>
        <a:lstStyle/>
        <a:p>
          <a:endParaRPr lang="en-GB"/>
        </a:p>
      </dgm:t>
    </dgm:pt>
    <dgm:pt modelId="{2EE8214D-4A77-D446-8DB4-76D3F33D0364}">
      <dgm:prSet phldrT="[Text]"/>
      <dgm:spPr/>
      <dgm:t>
        <a:bodyPr/>
        <a:lstStyle/>
        <a:p>
          <a:r>
            <a:rPr lang="en-GB" b="0" dirty="0">
              <a:solidFill>
                <a:schemeClr val="bg2"/>
              </a:solidFill>
              <a:effectLst/>
              <a:latin typeface="Montserrat" pitchFamily="2" charset="77"/>
            </a:rPr>
            <a:t>Safety training </a:t>
          </a:r>
          <a:endParaRPr lang="en-GB" b="0" dirty="0">
            <a:solidFill>
              <a:schemeClr val="bg2"/>
            </a:solidFill>
            <a:latin typeface="Montserrat" pitchFamily="2" charset="77"/>
          </a:endParaRPr>
        </a:p>
      </dgm:t>
    </dgm:pt>
    <dgm:pt modelId="{764D295C-79A2-C242-A130-C503FAAF1F77}" type="parTrans" cxnId="{566E5DCF-D983-8A47-BC25-A1CBB0F375C6}">
      <dgm:prSet/>
      <dgm:spPr/>
      <dgm:t>
        <a:bodyPr/>
        <a:lstStyle/>
        <a:p>
          <a:endParaRPr lang="en-GB"/>
        </a:p>
      </dgm:t>
    </dgm:pt>
    <dgm:pt modelId="{817E8458-CD1F-F542-B240-299B4325BDA2}" type="sibTrans" cxnId="{566E5DCF-D983-8A47-BC25-A1CBB0F375C6}">
      <dgm:prSet/>
      <dgm:spPr/>
      <dgm:t>
        <a:bodyPr/>
        <a:lstStyle/>
        <a:p>
          <a:endParaRPr lang="en-GB"/>
        </a:p>
      </dgm:t>
    </dgm:pt>
    <dgm:pt modelId="{FE066FD6-999F-DE44-B915-B8DA44C4D989}" type="pres">
      <dgm:prSet presAssocID="{D38E5DA0-6EBB-A64C-9322-6998B1FB036A}" presName="Name0" presStyleCnt="0">
        <dgm:presLayoutVars>
          <dgm:dir/>
          <dgm:resizeHandles val="exact"/>
        </dgm:presLayoutVars>
      </dgm:prSet>
      <dgm:spPr/>
    </dgm:pt>
    <dgm:pt modelId="{18A830FC-7BD6-4A4B-B9F9-701467F2B70E}" type="pres">
      <dgm:prSet presAssocID="{EC452A9E-9793-2D4A-B643-58B4971665E6}" presName="composite" presStyleCnt="0"/>
      <dgm:spPr/>
    </dgm:pt>
    <dgm:pt modelId="{73856F2F-B2AB-DB4B-96E7-EEB3A9E80491}" type="pres">
      <dgm:prSet presAssocID="{EC452A9E-9793-2D4A-B643-58B4971665E6}" presName="rect1" presStyleLbl="trAlignAcc1" presStyleIdx="0" presStyleCnt="3">
        <dgm:presLayoutVars>
          <dgm:bulletEnabled val="1"/>
        </dgm:presLayoutVars>
      </dgm:prSet>
      <dgm:spPr/>
    </dgm:pt>
    <dgm:pt modelId="{A2ACF9F9-10B8-0145-B3B6-F707201A1D9C}" type="pres">
      <dgm:prSet presAssocID="{EC452A9E-9793-2D4A-B643-58B4971665E6}" presName="rect2" presStyleLbl="fgImgPlace1" presStyleIdx="0" presStyleCnt="3"/>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65000" r="-65000"/>
          </a:stretch>
        </a:blipFill>
      </dgm:spPr>
    </dgm:pt>
    <dgm:pt modelId="{10AA45F0-A7C0-DF4F-AF41-FA402994076D}" type="pres">
      <dgm:prSet presAssocID="{059677A2-B2FB-A84F-9D19-6F0EE13E95EC}" presName="sibTrans" presStyleCnt="0"/>
      <dgm:spPr/>
    </dgm:pt>
    <dgm:pt modelId="{28353803-573B-1940-B20E-16B621EE701E}" type="pres">
      <dgm:prSet presAssocID="{39BD5A90-6358-6D44-8C25-5CC780C3CE46}" presName="composite" presStyleCnt="0"/>
      <dgm:spPr/>
    </dgm:pt>
    <dgm:pt modelId="{64BBFA31-FD34-1F4E-8EB8-C6D0FBBB443B}" type="pres">
      <dgm:prSet presAssocID="{39BD5A90-6358-6D44-8C25-5CC780C3CE46}" presName="rect1" presStyleLbl="trAlignAcc1" presStyleIdx="1" presStyleCnt="3" custScaleX="76679">
        <dgm:presLayoutVars>
          <dgm:bulletEnabled val="1"/>
        </dgm:presLayoutVars>
      </dgm:prSet>
      <dgm:spPr/>
    </dgm:pt>
    <dgm:pt modelId="{49E52327-A5D4-B644-998F-E87B7828D7BB}" type="pres">
      <dgm:prSet presAssocID="{39BD5A90-6358-6D44-8C25-5CC780C3CE46}" presName="rect2" presStyleLbl="fgImgPlace1" presStyleIdx="1" presStyleCnt="3" custScaleX="204522" custScaleY="10218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dgm:spPr>
    </dgm:pt>
    <dgm:pt modelId="{0D88D63E-0676-3043-9DE5-93DF16D10435}" type="pres">
      <dgm:prSet presAssocID="{A62DCF13-1D70-964F-8BCD-76BF3B72D0A8}" presName="sibTrans" presStyleCnt="0"/>
      <dgm:spPr/>
    </dgm:pt>
    <dgm:pt modelId="{4C636547-FF69-5C48-BC11-BC3352EDB1F8}" type="pres">
      <dgm:prSet presAssocID="{2EE8214D-4A77-D446-8DB4-76D3F33D0364}" presName="composite" presStyleCnt="0"/>
      <dgm:spPr/>
    </dgm:pt>
    <dgm:pt modelId="{E7A0BF9D-EDCD-484B-9E4E-468D8AB419AA}" type="pres">
      <dgm:prSet presAssocID="{2EE8214D-4A77-D446-8DB4-76D3F33D0364}" presName="rect1" presStyleLbl="trAlignAcc1" presStyleIdx="2" presStyleCnt="3">
        <dgm:presLayoutVars>
          <dgm:bulletEnabled val="1"/>
        </dgm:presLayoutVars>
      </dgm:prSet>
      <dgm:spPr/>
    </dgm:pt>
    <dgm:pt modelId="{2FFFEDA6-C8E2-C845-977F-320C4197437E}" type="pres">
      <dgm:prSet presAssocID="{2EE8214D-4A77-D446-8DB4-76D3F33D0364}" presName="rect2" presStyleLbl="fgImgPlace1" presStyleIdx="2" presStyleCnt="3"/>
      <dgm:spPr>
        <a:blipFill rotWithShape="1">
          <a:blip xmlns:r="http://schemas.openxmlformats.org/officeDocument/2006/relationships" r:embed="rId3"/>
          <a:srcRect/>
          <a:stretch>
            <a:fillRect l="-74000" r="-74000"/>
          </a:stretch>
        </a:blipFill>
      </dgm:spPr>
    </dgm:pt>
  </dgm:ptLst>
  <dgm:cxnLst>
    <dgm:cxn modelId="{FBA43907-79BF-E349-9728-1C3B7AD249FC}" type="presOf" srcId="{39BD5A90-6358-6D44-8C25-5CC780C3CE46}" destId="{64BBFA31-FD34-1F4E-8EB8-C6D0FBBB443B}" srcOrd="0" destOrd="0" presId="urn:microsoft.com/office/officeart/2008/layout/PictureStrips"/>
    <dgm:cxn modelId="{9ECEE70C-E07A-7645-ABD8-FE6C481F0FEE}" srcId="{D38E5DA0-6EBB-A64C-9322-6998B1FB036A}" destId="{EC452A9E-9793-2D4A-B643-58B4971665E6}" srcOrd="0" destOrd="0" parTransId="{ADC3C76B-80FD-F140-83D4-E421E2112DFD}" sibTransId="{059677A2-B2FB-A84F-9D19-6F0EE13E95EC}"/>
    <dgm:cxn modelId="{E200AE23-38F2-5342-9415-9DFBE300BADC}" type="presOf" srcId="{D38E5DA0-6EBB-A64C-9322-6998B1FB036A}" destId="{FE066FD6-999F-DE44-B915-B8DA44C4D989}" srcOrd="0" destOrd="0" presId="urn:microsoft.com/office/officeart/2008/layout/PictureStrips"/>
    <dgm:cxn modelId="{EE0BEE5A-7869-6F4D-9E74-F5F9498AD070}" type="presOf" srcId="{EC452A9E-9793-2D4A-B643-58B4971665E6}" destId="{73856F2F-B2AB-DB4B-96E7-EEB3A9E80491}" srcOrd="0" destOrd="0" presId="urn:microsoft.com/office/officeart/2008/layout/PictureStrips"/>
    <dgm:cxn modelId="{566E5DCF-D983-8A47-BC25-A1CBB0F375C6}" srcId="{D38E5DA0-6EBB-A64C-9322-6998B1FB036A}" destId="{2EE8214D-4A77-D446-8DB4-76D3F33D0364}" srcOrd="2" destOrd="0" parTransId="{764D295C-79A2-C242-A130-C503FAAF1F77}" sibTransId="{817E8458-CD1F-F542-B240-299B4325BDA2}"/>
    <dgm:cxn modelId="{0FAE5AE8-21B3-1644-BF6D-28AFE5C6B58F}" srcId="{D38E5DA0-6EBB-A64C-9322-6998B1FB036A}" destId="{39BD5A90-6358-6D44-8C25-5CC780C3CE46}" srcOrd="1" destOrd="0" parTransId="{39111EA6-913B-A040-9FE7-A44748CFD0FC}" sibTransId="{A62DCF13-1D70-964F-8BCD-76BF3B72D0A8}"/>
    <dgm:cxn modelId="{3AE6E7F1-0A0C-4C43-A11E-322463D19BF6}" type="presOf" srcId="{2EE8214D-4A77-D446-8DB4-76D3F33D0364}" destId="{E7A0BF9D-EDCD-484B-9E4E-468D8AB419AA}" srcOrd="0" destOrd="0" presId="urn:microsoft.com/office/officeart/2008/layout/PictureStrips"/>
    <dgm:cxn modelId="{569F21A0-FAEF-F54E-9FC8-855BE1C2EA12}" type="presParOf" srcId="{FE066FD6-999F-DE44-B915-B8DA44C4D989}" destId="{18A830FC-7BD6-4A4B-B9F9-701467F2B70E}" srcOrd="0" destOrd="0" presId="urn:microsoft.com/office/officeart/2008/layout/PictureStrips"/>
    <dgm:cxn modelId="{0B8E1535-25E2-5647-91FC-F8A195F519C2}" type="presParOf" srcId="{18A830FC-7BD6-4A4B-B9F9-701467F2B70E}" destId="{73856F2F-B2AB-DB4B-96E7-EEB3A9E80491}" srcOrd="0" destOrd="0" presId="urn:microsoft.com/office/officeart/2008/layout/PictureStrips"/>
    <dgm:cxn modelId="{D3B10266-B080-9542-839E-61471D6727D8}" type="presParOf" srcId="{18A830FC-7BD6-4A4B-B9F9-701467F2B70E}" destId="{A2ACF9F9-10B8-0145-B3B6-F707201A1D9C}" srcOrd="1" destOrd="0" presId="urn:microsoft.com/office/officeart/2008/layout/PictureStrips"/>
    <dgm:cxn modelId="{8AE14AE2-A74C-4E40-9381-9E90E6BAF3AB}" type="presParOf" srcId="{FE066FD6-999F-DE44-B915-B8DA44C4D989}" destId="{10AA45F0-A7C0-DF4F-AF41-FA402994076D}" srcOrd="1" destOrd="0" presId="urn:microsoft.com/office/officeart/2008/layout/PictureStrips"/>
    <dgm:cxn modelId="{542A64C1-2F36-B54D-BA60-6C055B3289E2}" type="presParOf" srcId="{FE066FD6-999F-DE44-B915-B8DA44C4D989}" destId="{28353803-573B-1940-B20E-16B621EE701E}" srcOrd="2" destOrd="0" presId="urn:microsoft.com/office/officeart/2008/layout/PictureStrips"/>
    <dgm:cxn modelId="{CE32B7C7-8B6D-4D4E-8855-073C236ECD11}" type="presParOf" srcId="{28353803-573B-1940-B20E-16B621EE701E}" destId="{64BBFA31-FD34-1F4E-8EB8-C6D0FBBB443B}" srcOrd="0" destOrd="0" presId="urn:microsoft.com/office/officeart/2008/layout/PictureStrips"/>
    <dgm:cxn modelId="{8F45AB4B-9850-174E-BCAB-7E8D292D4EA0}" type="presParOf" srcId="{28353803-573B-1940-B20E-16B621EE701E}" destId="{49E52327-A5D4-B644-998F-E87B7828D7BB}" srcOrd="1" destOrd="0" presId="urn:microsoft.com/office/officeart/2008/layout/PictureStrips"/>
    <dgm:cxn modelId="{1D45920F-947A-CE44-A6A7-82A8F77426E8}" type="presParOf" srcId="{FE066FD6-999F-DE44-B915-B8DA44C4D989}" destId="{0D88D63E-0676-3043-9DE5-93DF16D10435}" srcOrd="3" destOrd="0" presId="urn:microsoft.com/office/officeart/2008/layout/PictureStrips"/>
    <dgm:cxn modelId="{6D2549DF-2809-274B-9AA8-446B520CAF6E}" type="presParOf" srcId="{FE066FD6-999F-DE44-B915-B8DA44C4D989}" destId="{4C636547-FF69-5C48-BC11-BC3352EDB1F8}" srcOrd="4" destOrd="0" presId="urn:microsoft.com/office/officeart/2008/layout/PictureStrips"/>
    <dgm:cxn modelId="{4741DE8D-20E8-764D-AA18-B3F05757E176}" type="presParOf" srcId="{4C636547-FF69-5C48-BC11-BC3352EDB1F8}" destId="{E7A0BF9D-EDCD-484B-9E4E-468D8AB419AA}" srcOrd="0" destOrd="0" presId="urn:microsoft.com/office/officeart/2008/layout/PictureStrips"/>
    <dgm:cxn modelId="{BC3E59F6-7646-3743-A07C-302660D3F177}" type="presParOf" srcId="{4C636547-FF69-5C48-BC11-BC3352EDB1F8}" destId="{2FFFEDA6-C8E2-C845-977F-320C4197437E}"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B610EBD-5D94-BE4B-8B04-887E42B6816A}" type="doc">
      <dgm:prSet loTypeId="urn:microsoft.com/office/officeart/2008/layout/TitledPictureBlocks" loCatId="" qsTypeId="urn:microsoft.com/office/officeart/2005/8/quickstyle/simple1" qsCatId="simple" csTypeId="urn:microsoft.com/office/officeart/2005/8/colors/colorful3" csCatId="colorful" phldr="1"/>
      <dgm:spPr/>
      <dgm:t>
        <a:bodyPr/>
        <a:lstStyle/>
        <a:p>
          <a:endParaRPr lang="en-GB"/>
        </a:p>
      </dgm:t>
    </dgm:pt>
    <dgm:pt modelId="{8B7223AC-30BF-284D-9A02-F673AA7605E3}">
      <dgm:prSet phldrT="[Text]" custT="1"/>
      <dgm:spPr/>
      <dgm:t>
        <a:bodyPr/>
        <a:lstStyle/>
        <a:p>
          <a:r>
            <a:rPr lang="en-GB" sz="1800" dirty="0">
              <a:latin typeface="Montserrat" pitchFamily="2" charset="77"/>
            </a:rPr>
            <a:t>Jennifer Mercer </a:t>
          </a:r>
        </a:p>
        <a:p>
          <a:r>
            <a:rPr lang="en-GB" sz="1800" dirty="0">
              <a:latin typeface="Montserrat" pitchFamily="2" charset="77"/>
            </a:rPr>
            <a:t>NSF</a:t>
          </a:r>
        </a:p>
      </dgm:t>
    </dgm:pt>
    <dgm:pt modelId="{96B923C4-55D6-2C45-8CB4-B611AA9D6F4E}" type="parTrans" cxnId="{362C0F17-E623-894B-B029-FF45456181E1}">
      <dgm:prSet/>
      <dgm:spPr/>
      <dgm:t>
        <a:bodyPr/>
        <a:lstStyle/>
        <a:p>
          <a:endParaRPr lang="en-GB">
            <a:latin typeface="Montserrat" pitchFamily="2" charset="77"/>
          </a:endParaRPr>
        </a:p>
      </dgm:t>
    </dgm:pt>
    <dgm:pt modelId="{296F047A-ABC5-DC45-BB0A-705F68792005}" type="sibTrans" cxnId="{362C0F17-E623-894B-B029-FF45456181E1}">
      <dgm:prSet/>
      <dgm:spPr/>
      <dgm:t>
        <a:bodyPr/>
        <a:lstStyle/>
        <a:p>
          <a:endParaRPr lang="en-GB">
            <a:latin typeface="Montserrat" pitchFamily="2" charset="77"/>
          </a:endParaRPr>
        </a:p>
      </dgm:t>
    </dgm:pt>
    <dgm:pt modelId="{277B396F-A2E9-9C4E-ACB9-86DA04CC2478}">
      <dgm:prSet phldrT="[Text]" custT="1"/>
      <dgm:spPr/>
      <dgm:t>
        <a:bodyPr/>
        <a:lstStyle/>
        <a:p>
          <a:r>
            <a:rPr lang="en-GB" sz="1600" b="0" i="0" u="none" dirty="0">
              <a:latin typeface="Montserrat" pitchFamily="2" charset="77"/>
            </a:rPr>
            <a:t>Former Chair of the </a:t>
          </a:r>
          <a:r>
            <a:rPr lang="en-GB" sz="1600" b="1" i="0" u="none" dirty="0">
              <a:latin typeface="Montserrat" pitchFamily="2" charset="77"/>
            </a:rPr>
            <a:t>Forum of Arctic Research Operators (FARO)</a:t>
          </a:r>
          <a:endParaRPr lang="en-GB" sz="1600" dirty="0">
            <a:latin typeface="Montserrat" pitchFamily="2" charset="77"/>
          </a:endParaRPr>
        </a:p>
      </dgm:t>
    </dgm:pt>
    <dgm:pt modelId="{0526559C-5C97-9440-9B79-DCAE9F30282C}" type="parTrans" cxnId="{940CE511-5280-3E43-9B0A-4B4457A14F3E}">
      <dgm:prSet/>
      <dgm:spPr/>
      <dgm:t>
        <a:bodyPr/>
        <a:lstStyle/>
        <a:p>
          <a:endParaRPr lang="en-GB">
            <a:latin typeface="Montserrat" pitchFamily="2" charset="77"/>
          </a:endParaRPr>
        </a:p>
      </dgm:t>
    </dgm:pt>
    <dgm:pt modelId="{DC6A0DA3-E6F5-F44C-8F0F-39DAA98CB6F4}" type="sibTrans" cxnId="{940CE511-5280-3E43-9B0A-4B4457A14F3E}">
      <dgm:prSet/>
      <dgm:spPr/>
      <dgm:t>
        <a:bodyPr/>
        <a:lstStyle/>
        <a:p>
          <a:endParaRPr lang="en-GB">
            <a:latin typeface="Montserrat" pitchFamily="2" charset="77"/>
          </a:endParaRPr>
        </a:p>
      </dgm:t>
    </dgm:pt>
    <dgm:pt modelId="{A51F28A6-2ABC-D54C-BC8A-01EEEF4BEF37}">
      <dgm:prSet phldrT="[Text]" custT="1"/>
      <dgm:spPr/>
      <dgm:t>
        <a:bodyPr/>
        <a:lstStyle/>
        <a:p>
          <a:r>
            <a:rPr lang="en-GB" sz="1800" dirty="0">
              <a:latin typeface="Montserrat" pitchFamily="2" charset="77"/>
            </a:rPr>
            <a:t>Juan José </a:t>
          </a:r>
          <a:r>
            <a:rPr lang="en-GB" sz="1800" dirty="0" err="1">
              <a:latin typeface="Montserrat" pitchFamily="2" charset="77"/>
            </a:rPr>
            <a:t>Danobeitia</a:t>
          </a:r>
          <a:endParaRPr lang="en-GB" sz="1800" dirty="0">
            <a:latin typeface="Montserrat" pitchFamily="2" charset="77"/>
          </a:endParaRPr>
        </a:p>
        <a:p>
          <a:r>
            <a:rPr lang="en-GB" sz="1800" dirty="0">
              <a:latin typeface="Montserrat" pitchFamily="2" charset="77"/>
            </a:rPr>
            <a:t>CSIC</a:t>
          </a:r>
        </a:p>
      </dgm:t>
    </dgm:pt>
    <dgm:pt modelId="{C6FF50AB-C5F3-3E43-A05E-5BA6C60B315A}" type="parTrans" cxnId="{98969101-48F4-A843-863A-5DB04313C569}">
      <dgm:prSet/>
      <dgm:spPr/>
      <dgm:t>
        <a:bodyPr/>
        <a:lstStyle/>
        <a:p>
          <a:endParaRPr lang="en-GB">
            <a:latin typeface="Montserrat" pitchFamily="2" charset="77"/>
          </a:endParaRPr>
        </a:p>
      </dgm:t>
    </dgm:pt>
    <dgm:pt modelId="{24F1053B-152C-F343-846D-E777E14C54FE}" type="sibTrans" cxnId="{98969101-48F4-A843-863A-5DB04313C569}">
      <dgm:prSet/>
      <dgm:spPr/>
      <dgm:t>
        <a:bodyPr/>
        <a:lstStyle/>
        <a:p>
          <a:endParaRPr lang="en-GB">
            <a:latin typeface="Montserrat" pitchFamily="2" charset="77"/>
          </a:endParaRPr>
        </a:p>
      </dgm:t>
    </dgm:pt>
    <dgm:pt modelId="{2C11373A-F7BB-664A-BB6A-38B0C882B086}">
      <dgm:prSet phldrT="[Text]" custT="1"/>
      <dgm:spPr/>
      <dgm:t>
        <a:bodyPr/>
        <a:lstStyle/>
        <a:p>
          <a:r>
            <a:rPr lang="en-GB" sz="1600" b="0" i="0" u="none" dirty="0">
              <a:latin typeface="Montserrat" pitchFamily="2" charset="77"/>
            </a:rPr>
            <a:t>Former </a:t>
          </a:r>
          <a:r>
            <a:rPr lang="en-GB" sz="1600" b="1" i="0" u="none" dirty="0">
              <a:latin typeface="Montserrat" pitchFamily="2" charset="77"/>
            </a:rPr>
            <a:t>General Director of EMSO</a:t>
          </a:r>
          <a:endParaRPr lang="en-GB" sz="1600" dirty="0">
            <a:latin typeface="Montserrat" pitchFamily="2" charset="77"/>
          </a:endParaRPr>
        </a:p>
      </dgm:t>
    </dgm:pt>
    <dgm:pt modelId="{7E5B48CA-79B6-7544-A70E-7D4CAEC1B1ED}" type="parTrans" cxnId="{19E70966-13D2-1447-A097-B086AA53B2E0}">
      <dgm:prSet/>
      <dgm:spPr/>
      <dgm:t>
        <a:bodyPr/>
        <a:lstStyle/>
        <a:p>
          <a:endParaRPr lang="en-GB">
            <a:latin typeface="Montserrat" pitchFamily="2" charset="77"/>
          </a:endParaRPr>
        </a:p>
      </dgm:t>
    </dgm:pt>
    <dgm:pt modelId="{CC6508DB-24C7-8540-BA01-60488B94AA58}" type="sibTrans" cxnId="{19E70966-13D2-1447-A097-B086AA53B2E0}">
      <dgm:prSet/>
      <dgm:spPr/>
      <dgm:t>
        <a:bodyPr/>
        <a:lstStyle/>
        <a:p>
          <a:endParaRPr lang="en-GB">
            <a:latin typeface="Montserrat" pitchFamily="2" charset="77"/>
          </a:endParaRPr>
        </a:p>
      </dgm:t>
    </dgm:pt>
    <dgm:pt modelId="{466F8537-EAFD-3D4F-8A93-F6F1B305B843}">
      <dgm:prSet phldrT="[Text]" custT="1"/>
      <dgm:spPr/>
      <dgm:t>
        <a:bodyPr/>
        <a:lstStyle/>
        <a:p>
          <a:r>
            <a:rPr lang="en-GB" sz="1800" dirty="0">
              <a:latin typeface="Montserrat" pitchFamily="2" charset="77"/>
            </a:rPr>
            <a:t>Diego Fernández</a:t>
          </a:r>
        </a:p>
        <a:p>
          <a:r>
            <a:rPr lang="en-GB" sz="1800" dirty="0">
              <a:latin typeface="Montserrat" pitchFamily="2" charset="77"/>
            </a:rPr>
            <a:t>ESA</a:t>
          </a:r>
        </a:p>
      </dgm:t>
    </dgm:pt>
    <dgm:pt modelId="{4F13D2D3-CF4D-2943-9666-257AE4F518F4}" type="parTrans" cxnId="{0793531A-53DE-9041-BC24-B2E311ED58F6}">
      <dgm:prSet/>
      <dgm:spPr/>
      <dgm:t>
        <a:bodyPr/>
        <a:lstStyle/>
        <a:p>
          <a:endParaRPr lang="en-GB">
            <a:latin typeface="Montserrat" pitchFamily="2" charset="77"/>
          </a:endParaRPr>
        </a:p>
      </dgm:t>
    </dgm:pt>
    <dgm:pt modelId="{46C0AF93-F2AC-0543-9851-5E8AF7E1E51A}" type="sibTrans" cxnId="{0793531A-53DE-9041-BC24-B2E311ED58F6}">
      <dgm:prSet/>
      <dgm:spPr/>
      <dgm:t>
        <a:bodyPr/>
        <a:lstStyle/>
        <a:p>
          <a:endParaRPr lang="en-GB">
            <a:latin typeface="Montserrat" pitchFamily="2" charset="77"/>
          </a:endParaRPr>
        </a:p>
      </dgm:t>
    </dgm:pt>
    <dgm:pt modelId="{808BA79C-AA7C-E343-A73E-39A98DFF9F03}">
      <dgm:prSet phldrT="[Text]" custT="1"/>
      <dgm:spPr/>
      <dgm:t>
        <a:bodyPr/>
        <a:lstStyle/>
        <a:p>
          <a:r>
            <a:rPr lang="en-GB" sz="1600" b="0" i="0" u="none" dirty="0">
              <a:latin typeface="Montserrat" pitchFamily="2" charset="77"/>
            </a:rPr>
            <a:t>Head of the Research and Development Section at the </a:t>
          </a:r>
          <a:r>
            <a:rPr lang="en-GB" sz="1600" b="1" i="0" u="none" dirty="0">
              <a:latin typeface="Montserrat" pitchFamily="2" charset="77"/>
            </a:rPr>
            <a:t>European Space Agency.</a:t>
          </a:r>
          <a:endParaRPr lang="en-GB" sz="1600" b="1" dirty="0">
            <a:latin typeface="Montserrat" pitchFamily="2" charset="77"/>
          </a:endParaRPr>
        </a:p>
      </dgm:t>
    </dgm:pt>
    <dgm:pt modelId="{3991AC41-797D-4149-A219-736EBBE8F79F}" type="parTrans" cxnId="{C407D75E-0DB0-D14C-BD7C-83380E592C5E}">
      <dgm:prSet/>
      <dgm:spPr/>
      <dgm:t>
        <a:bodyPr/>
        <a:lstStyle/>
        <a:p>
          <a:endParaRPr lang="en-GB">
            <a:latin typeface="Montserrat" pitchFamily="2" charset="77"/>
          </a:endParaRPr>
        </a:p>
      </dgm:t>
    </dgm:pt>
    <dgm:pt modelId="{9DC52A2B-24F8-9541-B6C6-0E3BEECF2835}" type="sibTrans" cxnId="{C407D75E-0DB0-D14C-BD7C-83380E592C5E}">
      <dgm:prSet/>
      <dgm:spPr/>
      <dgm:t>
        <a:bodyPr/>
        <a:lstStyle/>
        <a:p>
          <a:endParaRPr lang="en-GB">
            <a:latin typeface="Montserrat" pitchFamily="2" charset="77"/>
          </a:endParaRPr>
        </a:p>
      </dgm:t>
    </dgm:pt>
    <dgm:pt modelId="{35A029E0-27E2-594B-9872-5F1A2421F145}">
      <dgm:prSet custT="1"/>
      <dgm:spPr/>
      <dgm:t>
        <a:bodyPr/>
        <a:lstStyle/>
        <a:p>
          <a:r>
            <a:rPr lang="en-GB" sz="1800" dirty="0">
              <a:latin typeface="Montserrat" pitchFamily="2" charset="77"/>
            </a:rPr>
            <a:t>Nicolás </a:t>
          </a:r>
          <a:r>
            <a:rPr lang="en-GB" sz="1800" dirty="0" err="1">
              <a:latin typeface="Montserrat" pitchFamily="2" charset="77"/>
            </a:rPr>
            <a:t>Villacorta</a:t>
          </a:r>
          <a:endParaRPr lang="en-GB" sz="1800" dirty="0">
            <a:latin typeface="Montserrat" pitchFamily="2" charset="77"/>
          </a:endParaRPr>
        </a:p>
        <a:p>
          <a:r>
            <a:rPr lang="en-GB" sz="1800" dirty="0">
              <a:latin typeface="Montserrat" pitchFamily="2" charset="77"/>
            </a:rPr>
            <a:t>Helmholtz</a:t>
          </a:r>
        </a:p>
      </dgm:t>
    </dgm:pt>
    <dgm:pt modelId="{8523E3BF-D5EA-EB4C-AFD9-2BF82ABB89BA}" type="parTrans" cxnId="{874ED5DF-C417-854F-9AE2-71B50944CB98}">
      <dgm:prSet/>
      <dgm:spPr/>
      <dgm:t>
        <a:bodyPr/>
        <a:lstStyle/>
        <a:p>
          <a:endParaRPr lang="en-GB">
            <a:latin typeface="Montserrat" pitchFamily="2" charset="77"/>
          </a:endParaRPr>
        </a:p>
      </dgm:t>
    </dgm:pt>
    <dgm:pt modelId="{448FB1C1-E8B7-C44F-9FD5-B86C8ECD27DD}" type="sibTrans" cxnId="{874ED5DF-C417-854F-9AE2-71B50944CB98}">
      <dgm:prSet/>
      <dgm:spPr/>
      <dgm:t>
        <a:bodyPr/>
        <a:lstStyle/>
        <a:p>
          <a:endParaRPr lang="en-GB">
            <a:latin typeface="Montserrat" pitchFamily="2" charset="77"/>
          </a:endParaRPr>
        </a:p>
      </dgm:t>
    </dgm:pt>
    <dgm:pt modelId="{575F4F6E-5FBB-9343-B18F-B539E6188BFD}">
      <dgm:prSet custT="1"/>
      <dgm:spPr/>
      <dgm:t>
        <a:bodyPr/>
        <a:lstStyle/>
        <a:p>
          <a:r>
            <a:rPr lang="en-GB" sz="1800" dirty="0">
              <a:latin typeface="Montserrat" pitchFamily="2" charset="77"/>
            </a:rPr>
            <a:t>Juliet Hermes</a:t>
          </a:r>
        </a:p>
        <a:p>
          <a:r>
            <a:rPr lang="en-GB" sz="1800" dirty="0">
              <a:latin typeface="Montserrat" pitchFamily="2" charset="77"/>
            </a:rPr>
            <a:t>SAPRI</a:t>
          </a:r>
        </a:p>
      </dgm:t>
    </dgm:pt>
    <dgm:pt modelId="{A765CB0E-7B11-D64F-9D1E-238507BE39AB}" type="parTrans" cxnId="{CC6ACE92-865C-8847-B67E-6ECA1F361498}">
      <dgm:prSet/>
      <dgm:spPr/>
      <dgm:t>
        <a:bodyPr/>
        <a:lstStyle/>
        <a:p>
          <a:endParaRPr lang="en-GB">
            <a:latin typeface="Montserrat" pitchFamily="2" charset="77"/>
          </a:endParaRPr>
        </a:p>
      </dgm:t>
    </dgm:pt>
    <dgm:pt modelId="{A1A66194-C764-7A4E-8F70-F8F86AD7DEA4}" type="sibTrans" cxnId="{CC6ACE92-865C-8847-B67E-6ECA1F361498}">
      <dgm:prSet/>
      <dgm:spPr/>
      <dgm:t>
        <a:bodyPr/>
        <a:lstStyle/>
        <a:p>
          <a:endParaRPr lang="en-GB">
            <a:latin typeface="Montserrat" pitchFamily="2" charset="77"/>
          </a:endParaRPr>
        </a:p>
      </dgm:t>
    </dgm:pt>
    <dgm:pt modelId="{9CF52EFA-D6AA-2343-821F-701036A4A955}">
      <dgm:prSet custT="1"/>
      <dgm:spPr/>
      <dgm:t>
        <a:bodyPr/>
        <a:lstStyle/>
        <a:p>
          <a:r>
            <a:rPr lang="en-GB" sz="1600" dirty="0">
              <a:latin typeface="Montserrat" pitchFamily="2" charset="77"/>
            </a:rPr>
            <a:t>Manager of the </a:t>
          </a:r>
          <a:r>
            <a:rPr lang="en-GB" sz="1600" b="1" dirty="0">
              <a:latin typeface="Montserrat" pitchFamily="2" charset="77"/>
            </a:rPr>
            <a:t>South African Antarctic Programme (SAPRI)</a:t>
          </a:r>
        </a:p>
      </dgm:t>
    </dgm:pt>
    <dgm:pt modelId="{EB3ED6FE-12F9-7540-943B-E2DFEAC18035}" type="parTrans" cxnId="{ADC2F88C-8F8E-7941-81DC-CE60440E7F2C}">
      <dgm:prSet/>
      <dgm:spPr/>
      <dgm:t>
        <a:bodyPr/>
        <a:lstStyle/>
        <a:p>
          <a:endParaRPr lang="en-GB">
            <a:latin typeface="Montserrat" pitchFamily="2" charset="77"/>
          </a:endParaRPr>
        </a:p>
      </dgm:t>
    </dgm:pt>
    <dgm:pt modelId="{D7037ADC-14BA-3842-8F37-8ADB904628AD}" type="sibTrans" cxnId="{ADC2F88C-8F8E-7941-81DC-CE60440E7F2C}">
      <dgm:prSet/>
      <dgm:spPr/>
      <dgm:t>
        <a:bodyPr/>
        <a:lstStyle/>
        <a:p>
          <a:endParaRPr lang="en-GB">
            <a:latin typeface="Montserrat" pitchFamily="2" charset="77"/>
          </a:endParaRPr>
        </a:p>
      </dgm:t>
    </dgm:pt>
    <dgm:pt modelId="{C05B9A6B-E19F-E34D-9AB6-0156A68DD04C}">
      <dgm:prSet custT="1"/>
      <dgm:spPr/>
      <dgm:t>
        <a:bodyPr/>
        <a:lstStyle/>
        <a:p>
          <a:r>
            <a:rPr lang="en-GB" sz="1600" dirty="0">
              <a:latin typeface="Montserrat" pitchFamily="2" charset="77"/>
            </a:rPr>
            <a:t>Policy Officer for </a:t>
          </a:r>
          <a:r>
            <a:rPr lang="en-GB" sz="1600" b="1" dirty="0">
              <a:latin typeface="Montserrat" pitchFamily="2" charset="77"/>
            </a:rPr>
            <a:t>European Research Infrastructures at the Helmholtz Association</a:t>
          </a:r>
        </a:p>
      </dgm:t>
    </dgm:pt>
    <dgm:pt modelId="{77ECB26F-799E-CA44-9913-16DFCE4D5A91}" type="parTrans" cxnId="{3EF75D4E-A4BA-1D4E-82FB-2DD6346F2056}">
      <dgm:prSet/>
      <dgm:spPr/>
      <dgm:t>
        <a:bodyPr/>
        <a:lstStyle/>
        <a:p>
          <a:endParaRPr lang="en-GB">
            <a:latin typeface="Montserrat" pitchFamily="2" charset="77"/>
          </a:endParaRPr>
        </a:p>
      </dgm:t>
    </dgm:pt>
    <dgm:pt modelId="{4D1BADE4-055B-A041-80DB-0FDBCB1C76FD}" type="sibTrans" cxnId="{3EF75D4E-A4BA-1D4E-82FB-2DD6346F2056}">
      <dgm:prSet/>
      <dgm:spPr/>
      <dgm:t>
        <a:bodyPr/>
        <a:lstStyle/>
        <a:p>
          <a:endParaRPr lang="en-GB">
            <a:latin typeface="Montserrat" pitchFamily="2" charset="77"/>
          </a:endParaRPr>
        </a:p>
      </dgm:t>
    </dgm:pt>
    <dgm:pt modelId="{2F3A8545-52DB-5A43-BDFB-E9FBCBB5DDAB}" type="pres">
      <dgm:prSet presAssocID="{CB610EBD-5D94-BE4B-8B04-887E42B6816A}" presName="rootNode" presStyleCnt="0">
        <dgm:presLayoutVars>
          <dgm:chMax/>
          <dgm:chPref/>
          <dgm:dir/>
          <dgm:animLvl val="lvl"/>
        </dgm:presLayoutVars>
      </dgm:prSet>
      <dgm:spPr/>
    </dgm:pt>
    <dgm:pt modelId="{A2579889-9B9E-4D40-A5CB-C356BA906D7A}" type="pres">
      <dgm:prSet presAssocID="{8B7223AC-30BF-284D-9A02-F673AA7605E3}" presName="composite" presStyleCnt="0"/>
      <dgm:spPr/>
    </dgm:pt>
    <dgm:pt modelId="{1FD15175-F58F-114D-BC3B-26365AFA8FBA}" type="pres">
      <dgm:prSet presAssocID="{8B7223AC-30BF-284D-9A02-F673AA7605E3}" presName="ParentText" presStyleLbl="node1" presStyleIdx="0" presStyleCnt="5" custScaleY="147331">
        <dgm:presLayoutVars>
          <dgm:chMax val="1"/>
          <dgm:chPref val="1"/>
          <dgm:bulletEnabled val="1"/>
        </dgm:presLayoutVars>
      </dgm:prSet>
      <dgm:spPr/>
    </dgm:pt>
    <dgm:pt modelId="{BFC744FA-FEB4-B444-93D7-24DC214B37B6}" type="pres">
      <dgm:prSet presAssocID="{8B7223AC-30BF-284D-9A02-F673AA7605E3}" presName="Image" presStyleLbl="bgImgPlace1" presStyleIdx="0" presStyleCnt="5" custScaleX="100144"/>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570" t="-12971" r="1570" b="-36223"/>
          </a:stretch>
        </a:blipFill>
      </dgm:spPr>
    </dgm:pt>
    <dgm:pt modelId="{A343A999-15F7-0C4A-A96D-B0952E9CFD9D}" type="pres">
      <dgm:prSet presAssocID="{8B7223AC-30BF-284D-9A02-F673AA7605E3}" presName="ChildText" presStyleLbl="fgAcc1" presStyleIdx="0" presStyleCnt="5">
        <dgm:presLayoutVars>
          <dgm:chMax val="0"/>
          <dgm:chPref val="0"/>
          <dgm:bulletEnabled val="1"/>
        </dgm:presLayoutVars>
      </dgm:prSet>
      <dgm:spPr/>
    </dgm:pt>
    <dgm:pt modelId="{42C7F300-7828-4B44-B089-BE9F5CF72FF1}" type="pres">
      <dgm:prSet presAssocID="{296F047A-ABC5-DC45-BB0A-705F68792005}" presName="sibTrans" presStyleCnt="0"/>
      <dgm:spPr/>
    </dgm:pt>
    <dgm:pt modelId="{FE2A2E23-773D-B344-A132-B5B850024F43}" type="pres">
      <dgm:prSet presAssocID="{575F4F6E-5FBB-9343-B18F-B539E6188BFD}" presName="composite" presStyleCnt="0"/>
      <dgm:spPr/>
    </dgm:pt>
    <dgm:pt modelId="{039BAA78-16B3-CE49-A8CE-0FE19962DA1A}" type="pres">
      <dgm:prSet presAssocID="{575F4F6E-5FBB-9343-B18F-B539E6188BFD}" presName="ParentText" presStyleLbl="node1" presStyleIdx="1" presStyleCnt="5" custScaleY="177151">
        <dgm:presLayoutVars>
          <dgm:chMax val="1"/>
          <dgm:chPref val="1"/>
          <dgm:bulletEnabled val="1"/>
        </dgm:presLayoutVars>
      </dgm:prSet>
      <dgm:spPr/>
    </dgm:pt>
    <dgm:pt modelId="{F091AE2B-F452-7845-9EC7-3B87FCFFBF0B}" type="pres">
      <dgm:prSet presAssocID="{575F4F6E-5FBB-9343-B18F-B539E6188BFD}" presName="Image" presStyleLbl="bgImgPlace1" presStyleIdx="1" presStyleCnt="5" custLinFactNeighborX="842"/>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28775" r="775"/>
          </a:stretch>
        </a:blipFill>
      </dgm:spPr>
    </dgm:pt>
    <dgm:pt modelId="{1AE7A257-9A23-4B46-8ABE-D7D0AD608832}" type="pres">
      <dgm:prSet presAssocID="{575F4F6E-5FBB-9343-B18F-B539E6188BFD}" presName="ChildText" presStyleLbl="fgAcc1" presStyleIdx="1" presStyleCnt="5">
        <dgm:presLayoutVars>
          <dgm:chMax val="0"/>
          <dgm:chPref val="0"/>
          <dgm:bulletEnabled val="1"/>
        </dgm:presLayoutVars>
      </dgm:prSet>
      <dgm:spPr/>
    </dgm:pt>
    <dgm:pt modelId="{8A9F9842-E0C7-B041-96C3-3AD580C8A89B}" type="pres">
      <dgm:prSet presAssocID="{A1A66194-C764-7A4E-8F70-F8F86AD7DEA4}" presName="sibTrans" presStyleCnt="0"/>
      <dgm:spPr/>
    </dgm:pt>
    <dgm:pt modelId="{F6DF6833-E12A-574B-8D20-426DD1914CD6}" type="pres">
      <dgm:prSet presAssocID="{35A029E0-27E2-594B-9872-5F1A2421F145}" presName="composite" presStyleCnt="0"/>
      <dgm:spPr/>
    </dgm:pt>
    <dgm:pt modelId="{9350711C-5B3A-C74D-AE95-A6719D74D093}" type="pres">
      <dgm:prSet presAssocID="{35A029E0-27E2-594B-9872-5F1A2421F145}" presName="ParentText" presStyleLbl="node1" presStyleIdx="2" presStyleCnt="5" custScaleY="163258">
        <dgm:presLayoutVars>
          <dgm:chMax val="1"/>
          <dgm:chPref val="1"/>
          <dgm:bulletEnabled val="1"/>
        </dgm:presLayoutVars>
      </dgm:prSet>
      <dgm:spPr/>
    </dgm:pt>
    <dgm:pt modelId="{BBD44689-52C7-F049-AABB-2320127E897D}" type="pres">
      <dgm:prSet presAssocID="{35A029E0-27E2-594B-9872-5F1A2421F145}" presName="Image" presStyleLbl="b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dgm:spPr>
    </dgm:pt>
    <dgm:pt modelId="{C7783E61-0616-C845-9DBB-38C9D2847C7E}" type="pres">
      <dgm:prSet presAssocID="{35A029E0-27E2-594B-9872-5F1A2421F145}" presName="ChildText" presStyleLbl="fgAcc1" presStyleIdx="2" presStyleCnt="5" custScaleX="123754">
        <dgm:presLayoutVars>
          <dgm:chMax val="0"/>
          <dgm:chPref val="0"/>
          <dgm:bulletEnabled val="1"/>
        </dgm:presLayoutVars>
      </dgm:prSet>
      <dgm:spPr/>
    </dgm:pt>
    <dgm:pt modelId="{737CC08A-FFE8-BC45-AD1C-EC1C5D4290FC}" type="pres">
      <dgm:prSet presAssocID="{448FB1C1-E8B7-C44F-9FD5-B86C8ECD27DD}" presName="sibTrans" presStyleCnt="0"/>
      <dgm:spPr/>
    </dgm:pt>
    <dgm:pt modelId="{54F6F4E9-EC4F-7149-8AAF-60FA69CBFA30}" type="pres">
      <dgm:prSet presAssocID="{A51F28A6-2ABC-D54C-BC8A-01EEEF4BEF37}" presName="composite" presStyleCnt="0"/>
      <dgm:spPr/>
    </dgm:pt>
    <dgm:pt modelId="{919A649D-0CAC-394E-AAEA-FD1DF729408A}" type="pres">
      <dgm:prSet presAssocID="{A51F28A6-2ABC-D54C-BC8A-01EEEF4BEF37}" presName="ParentText" presStyleLbl="node1" presStyleIdx="3" presStyleCnt="5" custScaleY="138364">
        <dgm:presLayoutVars>
          <dgm:chMax val="1"/>
          <dgm:chPref val="1"/>
          <dgm:bulletEnabled val="1"/>
        </dgm:presLayoutVars>
      </dgm:prSet>
      <dgm:spPr/>
    </dgm:pt>
    <dgm:pt modelId="{E0ABC7DB-3FF1-6E4A-8068-0D496924BABA}" type="pres">
      <dgm:prSet presAssocID="{A51F28A6-2ABC-D54C-BC8A-01EEEF4BEF37}" presName="Image" presStyleLbl="b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t="-9000" b="-9000"/>
          </a:stretch>
        </a:blipFill>
      </dgm:spPr>
    </dgm:pt>
    <dgm:pt modelId="{9E5CEC09-F12E-A247-B898-142095F2A867}" type="pres">
      <dgm:prSet presAssocID="{A51F28A6-2ABC-D54C-BC8A-01EEEF4BEF37}" presName="ChildText" presStyleLbl="fgAcc1" presStyleIdx="3" presStyleCnt="5">
        <dgm:presLayoutVars>
          <dgm:chMax val="0"/>
          <dgm:chPref val="0"/>
          <dgm:bulletEnabled val="1"/>
        </dgm:presLayoutVars>
      </dgm:prSet>
      <dgm:spPr/>
    </dgm:pt>
    <dgm:pt modelId="{01A929E1-521D-F942-8728-31696EF8EB4C}" type="pres">
      <dgm:prSet presAssocID="{24F1053B-152C-F343-846D-E777E14C54FE}" presName="sibTrans" presStyleCnt="0"/>
      <dgm:spPr/>
    </dgm:pt>
    <dgm:pt modelId="{BF09804D-89A6-5648-A2BD-7E3A2DD5A4D9}" type="pres">
      <dgm:prSet presAssocID="{466F8537-EAFD-3D4F-8A93-F6F1B305B843}" presName="composite" presStyleCnt="0"/>
      <dgm:spPr/>
    </dgm:pt>
    <dgm:pt modelId="{4A86375C-8479-8240-B224-2DFBF612CF16}" type="pres">
      <dgm:prSet presAssocID="{466F8537-EAFD-3D4F-8A93-F6F1B305B843}" presName="ParentText" presStyleLbl="node1" presStyleIdx="4" presStyleCnt="5" custScaleY="160048">
        <dgm:presLayoutVars>
          <dgm:chMax val="1"/>
          <dgm:chPref val="1"/>
          <dgm:bulletEnabled val="1"/>
        </dgm:presLayoutVars>
      </dgm:prSet>
      <dgm:spPr/>
    </dgm:pt>
    <dgm:pt modelId="{214217A6-1E86-7C4C-AECA-CE4238481DC4}" type="pres">
      <dgm:prSet presAssocID="{466F8537-EAFD-3D4F-8A93-F6F1B305B843}" presName="Image" presStyleLbl="b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t="-9000" b="-9000"/>
          </a:stretch>
        </a:blipFill>
      </dgm:spPr>
    </dgm:pt>
    <dgm:pt modelId="{435EC175-BC54-2D40-BEB2-98A84E526C96}" type="pres">
      <dgm:prSet presAssocID="{466F8537-EAFD-3D4F-8A93-F6F1B305B843}" presName="ChildText" presStyleLbl="fgAcc1" presStyleIdx="4" presStyleCnt="5" custScaleX="138620">
        <dgm:presLayoutVars>
          <dgm:chMax val="0"/>
          <dgm:chPref val="0"/>
          <dgm:bulletEnabled val="1"/>
        </dgm:presLayoutVars>
      </dgm:prSet>
      <dgm:spPr/>
    </dgm:pt>
  </dgm:ptLst>
  <dgm:cxnLst>
    <dgm:cxn modelId="{98969101-48F4-A843-863A-5DB04313C569}" srcId="{CB610EBD-5D94-BE4B-8B04-887E42B6816A}" destId="{A51F28A6-2ABC-D54C-BC8A-01EEEF4BEF37}" srcOrd="3" destOrd="0" parTransId="{C6FF50AB-C5F3-3E43-A05E-5BA6C60B315A}" sibTransId="{24F1053B-152C-F343-846D-E777E14C54FE}"/>
    <dgm:cxn modelId="{19430A0F-8B8A-2146-A7C5-CE0636496BEB}" type="presOf" srcId="{808BA79C-AA7C-E343-A73E-39A98DFF9F03}" destId="{435EC175-BC54-2D40-BEB2-98A84E526C96}" srcOrd="0" destOrd="0" presId="urn:microsoft.com/office/officeart/2008/layout/TitledPictureBlocks"/>
    <dgm:cxn modelId="{940CE511-5280-3E43-9B0A-4B4457A14F3E}" srcId="{8B7223AC-30BF-284D-9A02-F673AA7605E3}" destId="{277B396F-A2E9-9C4E-ACB9-86DA04CC2478}" srcOrd="0" destOrd="0" parTransId="{0526559C-5C97-9440-9B79-DCAE9F30282C}" sibTransId="{DC6A0DA3-E6F5-F44C-8F0F-39DAA98CB6F4}"/>
    <dgm:cxn modelId="{362C0F17-E623-894B-B029-FF45456181E1}" srcId="{CB610EBD-5D94-BE4B-8B04-887E42B6816A}" destId="{8B7223AC-30BF-284D-9A02-F673AA7605E3}" srcOrd="0" destOrd="0" parTransId="{96B923C4-55D6-2C45-8CB4-B611AA9D6F4E}" sibTransId="{296F047A-ABC5-DC45-BB0A-705F68792005}"/>
    <dgm:cxn modelId="{0793531A-53DE-9041-BC24-B2E311ED58F6}" srcId="{CB610EBD-5D94-BE4B-8B04-887E42B6816A}" destId="{466F8537-EAFD-3D4F-8A93-F6F1B305B843}" srcOrd="4" destOrd="0" parTransId="{4F13D2D3-CF4D-2943-9666-257AE4F518F4}" sibTransId="{46C0AF93-F2AC-0543-9851-5E8AF7E1E51A}"/>
    <dgm:cxn modelId="{6D17671E-237F-5440-B53B-17BC575DFE7D}" type="presOf" srcId="{277B396F-A2E9-9C4E-ACB9-86DA04CC2478}" destId="{A343A999-15F7-0C4A-A96D-B0952E9CFD9D}" srcOrd="0" destOrd="0" presId="urn:microsoft.com/office/officeart/2008/layout/TitledPictureBlocks"/>
    <dgm:cxn modelId="{82AF761F-C72F-4844-878C-B3B7EC7EBEF0}" type="presOf" srcId="{CB610EBD-5D94-BE4B-8B04-887E42B6816A}" destId="{2F3A8545-52DB-5A43-BDFB-E9FBCBB5DDAB}" srcOrd="0" destOrd="0" presId="urn:microsoft.com/office/officeart/2008/layout/TitledPictureBlocks"/>
    <dgm:cxn modelId="{74618A20-6623-6946-AD2E-9DD6620B7623}" type="presOf" srcId="{35A029E0-27E2-594B-9872-5F1A2421F145}" destId="{9350711C-5B3A-C74D-AE95-A6719D74D093}" srcOrd="0" destOrd="0" presId="urn:microsoft.com/office/officeart/2008/layout/TitledPictureBlocks"/>
    <dgm:cxn modelId="{C407D75E-0DB0-D14C-BD7C-83380E592C5E}" srcId="{466F8537-EAFD-3D4F-8A93-F6F1B305B843}" destId="{808BA79C-AA7C-E343-A73E-39A98DFF9F03}" srcOrd="0" destOrd="0" parTransId="{3991AC41-797D-4149-A219-736EBBE8F79F}" sibTransId="{9DC52A2B-24F8-9541-B6C6-0E3BEECF2835}"/>
    <dgm:cxn modelId="{28737861-5F25-B64B-AB14-5CA3525F76AC}" type="presOf" srcId="{2C11373A-F7BB-664A-BB6A-38B0C882B086}" destId="{9E5CEC09-F12E-A247-B898-142095F2A867}" srcOrd="0" destOrd="0" presId="urn:microsoft.com/office/officeart/2008/layout/TitledPictureBlocks"/>
    <dgm:cxn modelId="{5B53ED45-4FB9-4E4E-B225-901A777FC028}" type="presOf" srcId="{C05B9A6B-E19F-E34D-9AB6-0156A68DD04C}" destId="{C7783E61-0616-C845-9DBB-38C9D2847C7E}" srcOrd="0" destOrd="0" presId="urn:microsoft.com/office/officeart/2008/layout/TitledPictureBlocks"/>
    <dgm:cxn modelId="{19E70966-13D2-1447-A097-B086AA53B2E0}" srcId="{A51F28A6-2ABC-D54C-BC8A-01EEEF4BEF37}" destId="{2C11373A-F7BB-664A-BB6A-38B0C882B086}" srcOrd="0" destOrd="0" parTransId="{7E5B48CA-79B6-7544-A70E-7D4CAEC1B1ED}" sibTransId="{CC6508DB-24C7-8540-BA01-60488B94AA58}"/>
    <dgm:cxn modelId="{369EEB68-A134-B141-8068-8E04E473D154}" type="presOf" srcId="{575F4F6E-5FBB-9343-B18F-B539E6188BFD}" destId="{039BAA78-16B3-CE49-A8CE-0FE19962DA1A}" srcOrd="0" destOrd="0" presId="urn:microsoft.com/office/officeart/2008/layout/TitledPictureBlocks"/>
    <dgm:cxn modelId="{3EF75D4E-A4BA-1D4E-82FB-2DD6346F2056}" srcId="{35A029E0-27E2-594B-9872-5F1A2421F145}" destId="{C05B9A6B-E19F-E34D-9AB6-0156A68DD04C}" srcOrd="0" destOrd="0" parTransId="{77ECB26F-799E-CA44-9913-16DFCE4D5A91}" sibTransId="{4D1BADE4-055B-A041-80DB-0FDBCB1C76FD}"/>
    <dgm:cxn modelId="{ADC2F88C-8F8E-7941-81DC-CE60440E7F2C}" srcId="{575F4F6E-5FBB-9343-B18F-B539E6188BFD}" destId="{9CF52EFA-D6AA-2343-821F-701036A4A955}" srcOrd="0" destOrd="0" parTransId="{EB3ED6FE-12F9-7540-943B-E2DFEAC18035}" sibTransId="{D7037ADC-14BA-3842-8F37-8ADB904628AD}"/>
    <dgm:cxn modelId="{CC6ACE92-865C-8847-B67E-6ECA1F361498}" srcId="{CB610EBD-5D94-BE4B-8B04-887E42B6816A}" destId="{575F4F6E-5FBB-9343-B18F-B539E6188BFD}" srcOrd="1" destOrd="0" parTransId="{A765CB0E-7B11-D64F-9D1E-238507BE39AB}" sibTransId="{A1A66194-C764-7A4E-8F70-F8F86AD7DEA4}"/>
    <dgm:cxn modelId="{A701FEB4-3481-C741-9C16-5DB69FAB6897}" type="presOf" srcId="{466F8537-EAFD-3D4F-8A93-F6F1B305B843}" destId="{4A86375C-8479-8240-B224-2DFBF612CF16}" srcOrd="0" destOrd="0" presId="urn:microsoft.com/office/officeart/2008/layout/TitledPictureBlocks"/>
    <dgm:cxn modelId="{B5B45ABB-92BA-8A4C-A965-1963CBA5DB23}" type="presOf" srcId="{9CF52EFA-D6AA-2343-821F-701036A4A955}" destId="{1AE7A257-9A23-4B46-8ABE-D7D0AD608832}" srcOrd="0" destOrd="0" presId="urn:microsoft.com/office/officeart/2008/layout/TitledPictureBlocks"/>
    <dgm:cxn modelId="{8678A3DF-CEB4-F646-8AC9-7B18493E1061}" type="presOf" srcId="{8B7223AC-30BF-284D-9A02-F673AA7605E3}" destId="{1FD15175-F58F-114D-BC3B-26365AFA8FBA}" srcOrd="0" destOrd="0" presId="urn:microsoft.com/office/officeart/2008/layout/TitledPictureBlocks"/>
    <dgm:cxn modelId="{874ED5DF-C417-854F-9AE2-71B50944CB98}" srcId="{CB610EBD-5D94-BE4B-8B04-887E42B6816A}" destId="{35A029E0-27E2-594B-9872-5F1A2421F145}" srcOrd="2" destOrd="0" parTransId="{8523E3BF-D5EA-EB4C-AFD9-2BF82ABB89BA}" sibTransId="{448FB1C1-E8B7-C44F-9FD5-B86C8ECD27DD}"/>
    <dgm:cxn modelId="{4C8ACCE0-0068-514F-BF4A-FF4099787CE9}" type="presOf" srcId="{A51F28A6-2ABC-D54C-BC8A-01EEEF4BEF37}" destId="{919A649D-0CAC-394E-AAEA-FD1DF729408A}" srcOrd="0" destOrd="0" presId="urn:microsoft.com/office/officeart/2008/layout/TitledPictureBlocks"/>
    <dgm:cxn modelId="{C6805523-0262-2B4E-937A-25CD9AC50EA4}" type="presParOf" srcId="{2F3A8545-52DB-5A43-BDFB-E9FBCBB5DDAB}" destId="{A2579889-9B9E-4D40-A5CB-C356BA906D7A}" srcOrd="0" destOrd="0" presId="urn:microsoft.com/office/officeart/2008/layout/TitledPictureBlocks"/>
    <dgm:cxn modelId="{2BBBE432-7E6A-0744-A428-666DFC7FC900}" type="presParOf" srcId="{A2579889-9B9E-4D40-A5CB-C356BA906D7A}" destId="{1FD15175-F58F-114D-BC3B-26365AFA8FBA}" srcOrd="0" destOrd="0" presId="urn:microsoft.com/office/officeart/2008/layout/TitledPictureBlocks"/>
    <dgm:cxn modelId="{71CD0964-D67E-D643-BAF7-36DF3CDC2A7F}" type="presParOf" srcId="{A2579889-9B9E-4D40-A5CB-C356BA906D7A}" destId="{BFC744FA-FEB4-B444-93D7-24DC214B37B6}" srcOrd="1" destOrd="0" presId="urn:microsoft.com/office/officeart/2008/layout/TitledPictureBlocks"/>
    <dgm:cxn modelId="{A7CB3F3A-D8AA-534E-AEA5-36E4C9E9ACD2}" type="presParOf" srcId="{A2579889-9B9E-4D40-A5CB-C356BA906D7A}" destId="{A343A999-15F7-0C4A-A96D-B0952E9CFD9D}" srcOrd="2" destOrd="0" presId="urn:microsoft.com/office/officeart/2008/layout/TitledPictureBlocks"/>
    <dgm:cxn modelId="{7777B835-01C7-274B-8474-F53AD4C502BD}" type="presParOf" srcId="{2F3A8545-52DB-5A43-BDFB-E9FBCBB5DDAB}" destId="{42C7F300-7828-4B44-B089-BE9F5CF72FF1}" srcOrd="1" destOrd="0" presId="urn:microsoft.com/office/officeart/2008/layout/TitledPictureBlocks"/>
    <dgm:cxn modelId="{8578E8E1-994D-E44F-B4A5-F742E116FDA6}" type="presParOf" srcId="{2F3A8545-52DB-5A43-BDFB-E9FBCBB5DDAB}" destId="{FE2A2E23-773D-B344-A132-B5B850024F43}" srcOrd="2" destOrd="0" presId="urn:microsoft.com/office/officeart/2008/layout/TitledPictureBlocks"/>
    <dgm:cxn modelId="{71AD9DF7-CB4A-B04B-9ECE-A8537CEC8305}" type="presParOf" srcId="{FE2A2E23-773D-B344-A132-B5B850024F43}" destId="{039BAA78-16B3-CE49-A8CE-0FE19962DA1A}" srcOrd="0" destOrd="0" presId="urn:microsoft.com/office/officeart/2008/layout/TitledPictureBlocks"/>
    <dgm:cxn modelId="{34BE058C-7FD8-0B48-8C73-8F892F4A777C}" type="presParOf" srcId="{FE2A2E23-773D-B344-A132-B5B850024F43}" destId="{F091AE2B-F452-7845-9EC7-3B87FCFFBF0B}" srcOrd="1" destOrd="0" presId="urn:microsoft.com/office/officeart/2008/layout/TitledPictureBlocks"/>
    <dgm:cxn modelId="{C0830E28-0E13-514E-A10C-D6898213B22C}" type="presParOf" srcId="{FE2A2E23-773D-B344-A132-B5B850024F43}" destId="{1AE7A257-9A23-4B46-8ABE-D7D0AD608832}" srcOrd="2" destOrd="0" presId="urn:microsoft.com/office/officeart/2008/layout/TitledPictureBlocks"/>
    <dgm:cxn modelId="{05E3FB53-8998-7A46-84FF-E5776F5B4623}" type="presParOf" srcId="{2F3A8545-52DB-5A43-BDFB-E9FBCBB5DDAB}" destId="{8A9F9842-E0C7-B041-96C3-3AD580C8A89B}" srcOrd="3" destOrd="0" presId="urn:microsoft.com/office/officeart/2008/layout/TitledPictureBlocks"/>
    <dgm:cxn modelId="{23A4CDD1-EA34-EF49-B9ED-326B6B2D5D2D}" type="presParOf" srcId="{2F3A8545-52DB-5A43-BDFB-E9FBCBB5DDAB}" destId="{F6DF6833-E12A-574B-8D20-426DD1914CD6}" srcOrd="4" destOrd="0" presId="urn:microsoft.com/office/officeart/2008/layout/TitledPictureBlocks"/>
    <dgm:cxn modelId="{7AD707F9-7286-7E49-A28B-ABF53013EF29}" type="presParOf" srcId="{F6DF6833-E12A-574B-8D20-426DD1914CD6}" destId="{9350711C-5B3A-C74D-AE95-A6719D74D093}" srcOrd="0" destOrd="0" presId="urn:microsoft.com/office/officeart/2008/layout/TitledPictureBlocks"/>
    <dgm:cxn modelId="{42A39C27-6CB1-A045-B088-940F8438B392}" type="presParOf" srcId="{F6DF6833-E12A-574B-8D20-426DD1914CD6}" destId="{BBD44689-52C7-F049-AABB-2320127E897D}" srcOrd="1" destOrd="0" presId="urn:microsoft.com/office/officeart/2008/layout/TitledPictureBlocks"/>
    <dgm:cxn modelId="{D24E73C9-1F0B-CD4B-9EA8-172089733DB0}" type="presParOf" srcId="{F6DF6833-E12A-574B-8D20-426DD1914CD6}" destId="{C7783E61-0616-C845-9DBB-38C9D2847C7E}" srcOrd="2" destOrd="0" presId="urn:microsoft.com/office/officeart/2008/layout/TitledPictureBlocks"/>
    <dgm:cxn modelId="{C0615761-565F-B94B-84AF-829049A2DE51}" type="presParOf" srcId="{2F3A8545-52DB-5A43-BDFB-E9FBCBB5DDAB}" destId="{737CC08A-FFE8-BC45-AD1C-EC1C5D4290FC}" srcOrd="5" destOrd="0" presId="urn:microsoft.com/office/officeart/2008/layout/TitledPictureBlocks"/>
    <dgm:cxn modelId="{3DF97902-CA92-2B4F-83E1-B53FF627B33E}" type="presParOf" srcId="{2F3A8545-52DB-5A43-BDFB-E9FBCBB5DDAB}" destId="{54F6F4E9-EC4F-7149-8AAF-60FA69CBFA30}" srcOrd="6" destOrd="0" presId="urn:microsoft.com/office/officeart/2008/layout/TitledPictureBlocks"/>
    <dgm:cxn modelId="{6F43C6DE-0D65-C246-81A0-524BA13E1A5D}" type="presParOf" srcId="{54F6F4E9-EC4F-7149-8AAF-60FA69CBFA30}" destId="{919A649D-0CAC-394E-AAEA-FD1DF729408A}" srcOrd="0" destOrd="0" presId="urn:microsoft.com/office/officeart/2008/layout/TitledPictureBlocks"/>
    <dgm:cxn modelId="{2509CFE7-6FC2-5C44-8E60-B8CEAD9D098A}" type="presParOf" srcId="{54F6F4E9-EC4F-7149-8AAF-60FA69CBFA30}" destId="{E0ABC7DB-3FF1-6E4A-8068-0D496924BABA}" srcOrd="1" destOrd="0" presId="urn:microsoft.com/office/officeart/2008/layout/TitledPictureBlocks"/>
    <dgm:cxn modelId="{4905B6B4-62F6-F94E-AAA0-9C6CFD256E95}" type="presParOf" srcId="{54F6F4E9-EC4F-7149-8AAF-60FA69CBFA30}" destId="{9E5CEC09-F12E-A247-B898-142095F2A867}" srcOrd="2" destOrd="0" presId="urn:microsoft.com/office/officeart/2008/layout/TitledPictureBlocks"/>
    <dgm:cxn modelId="{E35847A7-E043-9340-BDD9-430C0B63D651}" type="presParOf" srcId="{2F3A8545-52DB-5A43-BDFB-E9FBCBB5DDAB}" destId="{01A929E1-521D-F942-8728-31696EF8EB4C}" srcOrd="7" destOrd="0" presId="urn:microsoft.com/office/officeart/2008/layout/TitledPictureBlocks"/>
    <dgm:cxn modelId="{2534AF4C-5EE9-AD48-9F8D-24EED0CEE530}" type="presParOf" srcId="{2F3A8545-52DB-5A43-BDFB-E9FBCBB5DDAB}" destId="{BF09804D-89A6-5648-A2BD-7E3A2DD5A4D9}" srcOrd="8" destOrd="0" presId="urn:microsoft.com/office/officeart/2008/layout/TitledPictureBlocks"/>
    <dgm:cxn modelId="{8AE87990-CF96-5D45-B8ED-D892612C6CCB}" type="presParOf" srcId="{BF09804D-89A6-5648-A2BD-7E3A2DD5A4D9}" destId="{4A86375C-8479-8240-B224-2DFBF612CF16}" srcOrd="0" destOrd="0" presId="urn:microsoft.com/office/officeart/2008/layout/TitledPictureBlocks"/>
    <dgm:cxn modelId="{6FCCB48F-E0ED-4A49-A297-6E7DA677D25A}" type="presParOf" srcId="{BF09804D-89A6-5648-A2BD-7E3A2DD5A4D9}" destId="{214217A6-1E86-7C4C-AECA-CE4238481DC4}" srcOrd="1" destOrd="0" presId="urn:microsoft.com/office/officeart/2008/layout/TitledPictureBlocks"/>
    <dgm:cxn modelId="{DE7689DC-36C9-EA4A-BFBF-2DEC2E4C599B}" type="presParOf" srcId="{BF09804D-89A6-5648-A2BD-7E3A2DD5A4D9}" destId="{435EC175-BC54-2D40-BEB2-98A84E526C96}" srcOrd="2" destOrd="0" presId="urn:microsoft.com/office/officeart/2008/layout/Titled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4128C9-D343-C24F-AA8D-42E3D72C8243}">
      <dsp:nvSpPr>
        <dsp:cNvPr id="0" name=""/>
        <dsp:cNvSpPr/>
      </dsp:nvSpPr>
      <dsp:spPr>
        <a:xfrm>
          <a:off x="3621155" y="3096337"/>
          <a:ext cx="2207993" cy="2207993"/>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DE" sz="1600" kern="1200" dirty="0"/>
        </a:p>
      </dsp:txBody>
      <dsp:txXfrm>
        <a:off x="3944508" y="3419690"/>
        <a:ext cx="1561287" cy="1561287"/>
      </dsp:txXfrm>
    </dsp:sp>
    <dsp:sp modelId="{CBBE50A1-70B6-1547-A9B8-D6245C6C98B3}">
      <dsp:nvSpPr>
        <dsp:cNvPr id="0" name=""/>
        <dsp:cNvSpPr/>
      </dsp:nvSpPr>
      <dsp:spPr>
        <a:xfrm rot="16200000">
          <a:off x="4491125" y="2292666"/>
          <a:ext cx="468052" cy="750717"/>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a:off x="4561333" y="2513017"/>
        <a:ext cx="327636" cy="450431"/>
      </dsp:txXfrm>
    </dsp:sp>
    <dsp:sp modelId="{FD3273E9-ED7C-A24B-9306-5A752B0BA6F1}">
      <dsp:nvSpPr>
        <dsp:cNvPr id="0" name=""/>
        <dsp:cNvSpPr/>
      </dsp:nvSpPr>
      <dsp:spPr>
        <a:xfrm>
          <a:off x="3621155" y="5226"/>
          <a:ext cx="2207993" cy="2207993"/>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b="0" i="0" kern="1200" dirty="0">
              <a:latin typeface="+mj-lt"/>
            </a:rPr>
            <a:t>Sea ice and Polar Oceans</a:t>
          </a:r>
          <a:endParaRPr lang="en-DE" sz="2400" b="0" i="0" kern="1200" dirty="0">
            <a:latin typeface="+mj-lt"/>
          </a:endParaRPr>
        </a:p>
      </dsp:txBody>
      <dsp:txXfrm>
        <a:off x="3944508" y="328579"/>
        <a:ext cx="1561287" cy="1561287"/>
      </dsp:txXfrm>
    </dsp:sp>
    <dsp:sp modelId="{7018862D-85CB-2E49-BBF3-109447AAEDBD}">
      <dsp:nvSpPr>
        <dsp:cNvPr id="0" name=""/>
        <dsp:cNvSpPr/>
      </dsp:nvSpPr>
      <dsp:spPr>
        <a:xfrm rot="19800000">
          <a:off x="5818144" y="3058820"/>
          <a:ext cx="468052" cy="750717"/>
        </a:xfrm>
        <a:prstGeom prst="rightArrow">
          <a:avLst>
            <a:gd name="adj1" fmla="val 60000"/>
            <a:gd name="adj2" fmla="val 50000"/>
          </a:avLst>
        </a:prstGeom>
        <a:solidFill>
          <a:schemeClr val="accent6">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a:off x="5827550" y="3244067"/>
        <a:ext cx="327636" cy="450431"/>
      </dsp:txXfrm>
    </dsp:sp>
    <dsp:sp modelId="{678C88C0-B5A3-9449-8C0C-3B4FCEB26948}">
      <dsp:nvSpPr>
        <dsp:cNvPr id="0" name=""/>
        <dsp:cNvSpPr/>
      </dsp:nvSpPr>
      <dsp:spPr>
        <a:xfrm>
          <a:off x="6298135" y="1550782"/>
          <a:ext cx="2207993" cy="2207993"/>
        </a:xfrm>
        <a:prstGeom prst="ellipse">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b="0" i="0" kern="1200" dirty="0">
              <a:latin typeface="+mj-lt"/>
            </a:rPr>
            <a:t>Sea level, glacier stability and melt</a:t>
          </a:r>
          <a:endParaRPr lang="en-DE" sz="2400" b="0" i="0" kern="1200" dirty="0">
            <a:latin typeface="+mj-lt"/>
          </a:endParaRPr>
        </a:p>
      </dsp:txBody>
      <dsp:txXfrm>
        <a:off x="6621488" y="1874135"/>
        <a:ext cx="1561287" cy="1561287"/>
      </dsp:txXfrm>
    </dsp:sp>
    <dsp:sp modelId="{F8790366-E1B5-CA43-9D78-E17B25903A92}">
      <dsp:nvSpPr>
        <dsp:cNvPr id="0" name=""/>
        <dsp:cNvSpPr/>
      </dsp:nvSpPr>
      <dsp:spPr>
        <a:xfrm rot="1800000">
          <a:off x="5818144" y="4591129"/>
          <a:ext cx="468052" cy="750717"/>
        </a:xfrm>
        <a:prstGeom prst="rightArrow">
          <a:avLst>
            <a:gd name="adj1" fmla="val 60000"/>
            <a:gd name="adj2" fmla="val 50000"/>
          </a:avLst>
        </a:prstGeom>
        <a:solidFill>
          <a:schemeClr val="accent4">
            <a:hueOff val="3651262"/>
            <a:satOff val="0"/>
            <a:lumOff val="-11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a:off x="5827550" y="4706168"/>
        <a:ext cx="327636" cy="450431"/>
      </dsp:txXfrm>
    </dsp:sp>
    <dsp:sp modelId="{61B8576B-6E38-DF46-805B-348C7A3A6804}">
      <dsp:nvSpPr>
        <dsp:cNvPr id="0" name=""/>
        <dsp:cNvSpPr/>
      </dsp:nvSpPr>
      <dsp:spPr>
        <a:xfrm>
          <a:off x="6298135" y="4641892"/>
          <a:ext cx="2207993" cy="2207993"/>
        </a:xfrm>
        <a:prstGeom prst="ellipse">
          <a:avLst/>
        </a:prstGeom>
        <a:solidFill>
          <a:schemeClr val="accent4">
            <a:hueOff val="3651262"/>
            <a:satOff val="0"/>
            <a:lumOff val="-11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endParaRPr lang="en-DE" sz="1400" kern="1200" dirty="0"/>
        </a:p>
      </dsp:txBody>
      <dsp:txXfrm>
        <a:off x="6621488" y="4965245"/>
        <a:ext cx="1561287" cy="1561287"/>
      </dsp:txXfrm>
    </dsp:sp>
    <dsp:sp modelId="{4CD0E157-5742-684F-8741-B14BAE0251E8}">
      <dsp:nvSpPr>
        <dsp:cNvPr id="0" name=""/>
        <dsp:cNvSpPr/>
      </dsp:nvSpPr>
      <dsp:spPr>
        <a:xfrm rot="5400000">
          <a:off x="4491125" y="5357283"/>
          <a:ext cx="468052" cy="750717"/>
        </a:xfrm>
        <a:prstGeom prst="rightArrow">
          <a:avLst>
            <a:gd name="adj1" fmla="val 60000"/>
            <a:gd name="adj2" fmla="val 50000"/>
          </a:avLst>
        </a:prstGeom>
        <a:solidFill>
          <a:schemeClr val="accent4">
            <a:hueOff val="5476893"/>
            <a:satOff val="0"/>
            <a:lumOff val="-1788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a:off x="4561333" y="5437218"/>
        <a:ext cx="327636" cy="450431"/>
      </dsp:txXfrm>
    </dsp:sp>
    <dsp:sp modelId="{673EF31E-2170-7543-A415-7C0BCCAC2BB0}">
      <dsp:nvSpPr>
        <dsp:cNvPr id="0" name=""/>
        <dsp:cNvSpPr/>
      </dsp:nvSpPr>
      <dsp:spPr>
        <a:xfrm>
          <a:off x="3621155" y="6187447"/>
          <a:ext cx="2207993" cy="2207993"/>
        </a:xfrm>
        <a:prstGeom prst="ellipse">
          <a:avLst/>
        </a:prstGeom>
        <a:solidFill>
          <a:schemeClr val="accent4">
            <a:hueOff val="5476893"/>
            <a:satOff val="0"/>
            <a:lumOff val="-1788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DE" sz="1400" kern="1200" dirty="0"/>
        </a:p>
      </dsp:txBody>
      <dsp:txXfrm>
        <a:off x="3944508" y="6510800"/>
        <a:ext cx="1561287" cy="1561287"/>
      </dsp:txXfrm>
    </dsp:sp>
    <dsp:sp modelId="{DB16898F-9D92-ED44-B705-9849C2EF2C16}">
      <dsp:nvSpPr>
        <dsp:cNvPr id="0" name=""/>
        <dsp:cNvSpPr/>
      </dsp:nvSpPr>
      <dsp:spPr>
        <a:xfrm rot="9000000">
          <a:off x="3164107" y="4591129"/>
          <a:ext cx="468052" cy="750717"/>
        </a:xfrm>
        <a:prstGeom prst="rightArrow">
          <a:avLst>
            <a:gd name="adj1" fmla="val 60000"/>
            <a:gd name="adj2" fmla="val 50000"/>
          </a:avLst>
        </a:prstGeom>
        <a:solidFill>
          <a:schemeClr val="accent4">
            <a:hueOff val="7302524"/>
            <a:satOff val="0"/>
            <a:lumOff val="-2384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rot="10800000">
        <a:off x="3295117" y="4706168"/>
        <a:ext cx="327636" cy="450431"/>
      </dsp:txXfrm>
    </dsp:sp>
    <dsp:sp modelId="{7BBEDC6F-8AD6-F146-8C52-CE299CDD81DD}">
      <dsp:nvSpPr>
        <dsp:cNvPr id="0" name=""/>
        <dsp:cNvSpPr/>
      </dsp:nvSpPr>
      <dsp:spPr>
        <a:xfrm>
          <a:off x="944175" y="4641892"/>
          <a:ext cx="2207993" cy="2207993"/>
        </a:xfrm>
        <a:prstGeom prst="ellipse">
          <a:avLst/>
        </a:prstGeom>
        <a:solidFill>
          <a:schemeClr val="accent4">
            <a:hueOff val="7302524"/>
            <a:satOff val="0"/>
            <a:lumOff val="-238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en-DE" sz="1100" kern="1200" dirty="0"/>
        </a:p>
      </dsp:txBody>
      <dsp:txXfrm>
        <a:off x="1267528" y="4965245"/>
        <a:ext cx="1561287" cy="1561287"/>
      </dsp:txXfrm>
    </dsp:sp>
    <dsp:sp modelId="{96944915-6212-7648-9823-25FCC0A519BD}">
      <dsp:nvSpPr>
        <dsp:cNvPr id="0" name=""/>
        <dsp:cNvSpPr/>
      </dsp:nvSpPr>
      <dsp:spPr>
        <a:xfrm rot="12600000">
          <a:off x="3164107" y="3058820"/>
          <a:ext cx="468052" cy="750717"/>
        </a:xfrm>
        <a:prstGeom prst="rightArrow">
          <a:avLst>
            <a:gd name="adj1" fmla="val 60000"/>
            <a:gd name="adj2" fmla="val 50000"/>
          </a:avLst>
        </a:prstGeom>
        <a:solidFill>
          <a:schemeClr val="accent4">
            <a:hueOff val="9128156"/>
            <a:satOff val="0"/>
            <a:lumOff val="-298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rot="10800000">
        <a:off x="3295117" y="3244067"/>
        <a:ext cx="327636" cy="450431"/>
      </dsp:txXfrm>
    </dsp:sp>
    <dsp:sp modelId="{C263B21A-DCE1-A34D-B570-FDCCDAE06538}">
      <dsp:nvSpPr>
        <dsp:cNvPr id="0" name=""/>
        <dsp:cNvSpPr/>
      </dsp:nvSpPr>
      <dsp:spPr>
        <a:xfrm>
          <a:off x="944175" y="1550782"/>
          <a:ext cx="2207993" cy="2207993"/>
        </a:xfrm>
        <a:prstGeom prst="ellipse">
          <a:avLst/>
        </a:prstGeom>
        <a:solidFill>
          <a:schemeClr val="accent4">
            <a:hueOff val="9128156"/>
            <a:satOff val="0"/>
            <a:lumOff val="-2980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endParaRPr lang="en-DE" sz="1400" kern="1200" dirty="0"/>
        </a:p>
      </dsp:txBody>
      <dsp:txXfrm>
        <a:off x="1267528" y="1874135"/>
        <a:ext cx="1561287" cy="15612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4FC282-2149-224A-821E-17BC82E98B2A}">
      <dsp:nvSpPr>
        <dsp:cNvPr id="0" name=""/>
        <dsp:cNvSpPr/>
      </dsp:nvSpPr>
      <dsp:spPr bwMode="auto">
        <a:xfrm>
          <a:off x="2047524" y="17410"/>
          <a:ext cx="3951671" cy="1061769"/>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defRPr/>
          </a:pPr>
          <a:r>
            <a:rPr lang="en-GB" sz="3200" b="0" i="0" kern="1200">
              <a:latin typeface="Montserrat Medium" pitchFamily="2" charset="77"/>
            </a:rPr>
            <a:t>Polarin will:</a:t>
          </a:r>
        </a:p>
      </dsp:txBody>
      <dsp:txXfrm>
        <a:off x="2078622" y="48508"/>
        <a:ext cx="3889475" cy="999573"/>
      </dsp:txXfrm>
    </dsp:sp>
    <dsp:sp modelId="{235DCA0F-A5E5-EE4D-BFE0-0D5862C007D3}">
      <dsp:nvSpPr>
        <dsp:cNvPr id="0" name=""/>
        <dsp:cNvSpPr/>
      </dsp:nvSpPr>
      <dsp:spPr bwMode="auto">
        <a:xfrm>
          <a:off x="0" y="1437061"/>
          <a:ext cx="1928035" cy="1928035"/>
        </a:xfrm>
        <a:prstGeom prst="roundRect">
          <a:avLst>
            <a:gd name="adj" fmla="val 16670"/>
          </a:avLst>
        </a:prstGeom>
        <a:blipFill>
          <a:blip xmlns:r="http://schemas.openxmlformats.org/officeDocument/2006/relationships" r:embed="rId1"/>
          <a:srcRect l="6809" r="6809"/>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F6B1C70-4F34-9A4B-986F-75195EBC10DF}">
      <dsp:nvSpPr>
        <dsp:cNvPr id="0" name=""/>
        <dsp:cNvSpPr/>
      </dsp:nvSpPr>
      <dsp:spPr bwMode="auto">
        <a:xfrm>
          <a:off x="2043717" y="1437061"/>
          <a:ext cx="10148282" cy="1928035"/>
        </a:xfrm>
        <a:prstGeom prst="roundRect">
          <a:avLst>
            <a:gd name="adj" fmla="val 1667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w="9525" cap="flat"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defRPr/>
          </a:pPr>
          <a:r>
            <a:rPr lang="en-GB" sz="3200" b="0" i="0" kern="1200">
              <a:latin typeface="Montserrat Medium" pitchFamily="2" charset="77"/>
            </a:rPr>
            <a:t>Integrate and combine the access to Arctic and Antarctic RI</a:t>
          </a:r>
          <a:endParaRPr sz="3600" b="0" i="0" kern="1200">
            <a:latin typeface="Montserrat Medium" pitchFamily="2" charset="77"/>
          </a:endParaRPr>
        </a:p>
      </dsp:txBody>
      <dsp:txXfrm>
        <a:off x="2137853" y="1531197"/>
        <a:ext cx="9960010" cy="1739763"/>
      </dsp:txXfrm>
    </dsp:sp>
    <dsp:sp modelId="{7A6B2287-8E4D-7244-A38F-2974300A6F46}">
      <dsp:nvSpPr>
        <dsp:cNvPr id="0" name=""/>
        <dsp:cNvSpPr/>
      </dsp:nvSpPr>
      <dsp:spPr bwMode="auto">
        <a:xfrm>
          <a:off x="0" y="3596461"/>
          <a:ext cx="1928035" cy="1928035"/>
        </a:xfrm>
        <a:prstGeom prst="roundRect">
          <a:avLst>
            <a:gd name="adj" fmla="val 16670"/>
          </a:avLst>
        </a:prstGeom>
        <a:blipFill>
          <a:blip xmlns:r="http://schemas.openxmlformats.org/officeDocument/2006/relationships" r:embed="rId2"/>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1A72754-1859-D744-9C18-7948533BCA91}">
      <dsp:nvSpPr>
        <dsp:cNvPr id="0" name=""/>
        <dsp:cNvSpPr/>
      </dsp:nvSpPr>
      <dsp:spPr bwMode="auto">
        <a:xfrm>
          <a:off x="2043717" y="3596461"/>
          <a:ext cx="10148282" cy="1928035"/>
        </a:xfrm>
        <a:prstGeom prst="roundRect">
          <a:avLst>
            <a:gd name="adj" fmla="val 1667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defRPr/>
          </a:pPr>
          <a:r>
            <a:rPr lang="en-GB" sz="3200" b="0" i="0" kern="1200">
              <a:latin typeface="Montserrat Medium" pitchFamily="2" charset="77"/>
            </a:rPr>
            <a:t>Improve online services, data access and interoperability</a:t>
          </a:r>
        </a:p>
      </dsp:txBody>
      <dsp:txXfrm>
        <a:off x="2137853" y="3690597"/>
        <a:ext cx="9960010" cy="1739763"/>
      </dsp:txXfrm>
    </dsp:sp>
    <dsp:sp modelId="{AEC5A05C-6F5F-F942-A01C-71C9F826269D}">
      <dsp:nvSpPr>
        <dsp:cNvPr id="0" name=""/>
        <dsp:cNvSpPr/>
      </dsp:nvSpPr>
      <dsp:spPr bwMode="auto">
        <a:xfrm>
          <a:off x="0" y="5755860"/>
          <a:ext cx="1928035" cy="1928035"/>
        </a:xfrm>
        <a:prstGeom prst="roundRect">
          <a:avLst>
            <a:gd name="adj" fmla="val 16670"/>
          </a:avLst>
        </a:prstGeom>
        <a:blipFill>
          <a:blip xmlns:r="http://schemas.openxmlformats.org/officeDocument/2006/relationships" r:embed="rId3"/>
          <a:srcRect l="10937" r="10937"/>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B8E0A2E-1B8B-6442-B123-33E9250E05FF}">
      <dsp:nvSpPr>
        <dsp:cNvPr id="0" name=""/>
        <dsp:cNvSpPr/>
      </dsp:nvSpPr>
      <dsp:spPr bwMode="auto">
        <a:xfrm>
          <a:off x="2043717" y="5755860"/>
          <a:ext cx="10148282" cy="1928035"/>
        </a:xfrm>
        <a:prstGeom prst="roundRect">
          <a:avLst>
            <a:gd name="adj" fmla="val 1667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w="9525" cap="flat"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defRPr/>
          </a:pPr>
          <a:r>
            <a:rPr lang="en-GB" sz="3200" b="0" i="0" kern="1200">
              <a:latin typeface="Montserrat Medium" pitchFamily="2" charset="77"/>
            </a:rPr>
            <a:t>Ensure that the new generations are trained to exploit the leading edge RIs </a:t>
          </a:r>
          <a:endParaRPr sz="3600" b="0" i="0" kern="1200">
            <a:latin typeface="Montserrat Medium" pitchFamily="2" charset="77"/>
          </a:endParaRPr>
        </a:p>
      </dsp:txBody>
      <dsp:txXfrm>
        <a:off x="2137853" y="5849996"/>
        <a:ext cx="9960010" cy="17397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3ACC1-0A31-0843-A309-63768B54A23B}">
      <dsp:nvSpPr>
        <dsp:cNvPr id="0" name=""/>
        <dsp:cNvSpPr/>
      </dsp:nvSpPr>
      <dsp:spPr>
        <a:xfrm>
          <a:off x="-4917353" y="-753515"/>
          <a:ext cx="5856537" cy="5856537"/>
        </a:xfrm>
        <a:prstGeom prst="blockArc">
          <a:avLst>
            <a:gd name="adj1" fmla="val 18900000"/>
            <a:gd name="adj2" fmla="val 2700000"/>
            <a:gd name="adj3" fmla="val 369"/>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EBF64D-9B97-3E48-8C5F-58A11C894E1F}">
      <dsp:nvSpPr>
        <dsp:cNvPr id="0" name=""/>
        <dsp:cNvSpPr/>
      </dsp:nvSpPr>
      <dsp:spPr>
        <a:xfrm>
          <a:off x="410920" y="271757"/>
          <a:ext cx="15170435" cy="543862"/>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31691" tIns="81280" rIns="81280" bIns="81280" numCol="1" spcCol="1270" anchor="ctr" anchorCtr="0">
          <a:noAutofit/>
        </a:bodyPr>
        <a:lstStyle/>
        <a:p>
          <a:pPr marL="0" lvl="0" indent="0" algn="l" defTabSz="1422400">
            <a:lnSpc>
              <a:spcPct val="90000"/>
            </a:lnSpc>
            <a:spcBef>
              <a:spcPct val="0"/>
            </a:spcBef>
            <a:spcAft>
              <a:spcPct val="35000"/>
            </a:spcAft>
            <a:buNone/>
          </a:pPr>
          <a:r>
            <a:rPr lang="en-GB" sz="3200" b="0" i="0" kern="1200" dirty="0">
              <a:latin typeface="Montserrat" pitchFamily="2" charset="77"/>
            </a:rPr>
            <a:t>Proposal based, Challenge driven</a:t>
          </a:r>
          <a:endParaRPr lang="en-DE" sz="3200" b="0" i="0" kern="1200" dirty="0">
            <a:latin typeface="Montserrat" pitchFamily="2" charset="77"/>
          </a:endParaRPr>
        </a:p>
      </dsp:txBody>
      <dsp:txXfrm>
        <a:off x="410920" y="271757"/>
        <a:ext cx="15170435" cy="543862"/>
      </dsp:txXfrm>
    </dsp:sp>
    <dsp:sp modelId="{B51D0181-D980-C343-8E6D-80296FC18616}">
      <dsp:nvSpPr>
        <dsp:cNvPr id="0" name=""/>
        <dsp:cNvSpPr/>
      </dsp:nvSpPr>
      <dsp:spPr>
        <a:xfrm>
          <a:off x="71006" y="203774"/>
          <a:ext cx="679827" cy="67982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CC0B450E-1F4A-6948-BEAC-955B62A80B6E}">
      <dsp:nvSpPr>
        <dsp:cNvPr id="0" name=""/>
        <dsp:cNvSpPr/>
      </dsp:nvSpPr>
      <dsp:spPr>
        <a:xfrm>
          <a:off x="800636" y="1087289"/>
          <a:ext cx="14780719" cy="543862"/>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31691" tIns="81280" rIns="81280" bIns="81280" numCol="1" spcCol="1270" anchor="ctr" anchorCtr="0">
          <a:noAutofit/>
        </a:bodyPr>
        <a:lstStyle/>
        <a:p>
          <a:pPr marL="0" lvl="0" indent="0" algn="l" defTabSz="1422400">
            <a:lnSpc>
              <a:spcPct val="90000"/>
            </a:lnSpc>
            <a:spcBef>
              <a:spcPct val="0"/>
            </a:spcBef>
            <a:spcAft>
              <a:spcPct val="35000"/>
            </a:spcAft>
            <a:buNone/>
          </a:pPr>
          <a:r>
            <a:rPr lang="en-GB" sz="3200" b="0" i="0" kern="1200" dirty="0">
              <a:latin typeface="Montserrat" pitchFamily="2" charset="77"/>
            </a:rPr>
            <a:t>Access to RIs from other countries </a:t>
          </a:r>
          <a:endParaRPr lang="en-DE" sz="3200" b="0" i="0" kern="1200" dirty="0">
            <a:latin typeface="Montserrat" pitchFamily="2" charset="77"/>
          </a:endParaRPr>
        </a:p>
      </dsp:txBody>
      <dsp:txXfrm>
        <a:off x="800636" y="1087289"/>
        <a:ext cx="14780719" cy="543862"/>
      </dsp:txXfrm>
    </dsp:sp>
    <dsp:sp modelId="{A51A9533-9ECF-954D-9EDB-641E7B0BCBF4}">
      <dsp:nvSpPr>
        <dsp:cNvPr id="0" name=""/>
        <dsp:cNvSpPr/>
      </dsp:nvSpPr>
      <dsp:spPr>
        <a:xfrm>
          <a:off x="460722" y="1019306"/>
          <a:ext cx="679827" cy="67982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897748CF-F4CD-124B-8FAC-8D52738CD501}">
      <dsp:nvSpPr>
        <dsp:cNvPr id="0" name=""/>
        <dsp:cNvSpPr/>
      </dsp:nvSpPr>
      <dsp:spPr>
        <a:xfrm>
          <a:off x="920248" y="1902822"/>
          <a:ext cx="14661108" cy="543862"/>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31691" tIns="81280" rIns="81280" bIns="81280" numCol="1" spcCol="1270" anchor="ctr" anchorCtr="0">
          <a:noAutofit/>
        </a:bodyPr>
        <a:lstStyle/>
        <a:p>
          <a:pPr marL="0" lvl="0" indent="0" algn="l" defTabSz="1422400">
            <a:lnSpc>
              <a:spcPct val="90000"/>
            </a:lnSpc>
            <a:spcBef>
              <a:spcPct val="0"/>
            </a:spcBef>
            <a:spcAft>
              <a:spcPct val="35000"/>
            </a:spcAft>
            <a:buNone/>
          </a:pPr>
          <a:r>
            <a:rPr lang="en-GB" sz="3200" b="0" i="0" kern="1200">
              <a:latin typeface="Montserrat" pitchFamily="2" charset="77"/>
            </a:rPr>
            <a:t>International cooperation</a:t>
          </a:r>
          <a:endParaRPr lang="en-DE" sz="3200" b="0" i="0" kern="1200">
            <a:latin typeface="Montserrat" pitchFamily="2" charset="77"/>
          </a:endParaRPr>
        </a:p>
      </dsp:txBody>
      <dsp:txXfrm>
        <a:off x="920248" y="1902822"/>
        <a:ext cx="14661108" cy="543862"/>
      </dsp:txXfrm>
    </dsp:sp>
    <dsp:sp modelId="{D7583D57-BBF9-F742-864E-29F5986E84EC}">
      <dsp:nvSpPr>
        <dsp:cNvPr id="0" name=""/>
        <dsp:cNvSpPr/>
      </dsp:nvSpPr>
      <dsp:spPr>
        <a:xfrm>
          <a:off x="580334" y="1834839"/>
          <a:ext cx="679827" cy="67982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9D097DBD-0AB0-4F47-A103-FF8BF6496331}">
      <dsp:nvSpPr>
        <dsp:cNvPr id="0" name=""/>
        <dsp:cNvSpPr/>
      </dsp:nvSpPr>
      <dsp:spPr>
        <a:xfrm>
          <a:off x="800636" y="2718354"/>
          <a:ext cx="14780719" cy="543862"/>
        </a:xfrm>
        <a:prstGeom prst="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31691" tIns="81280" rIns="81280" bIns="81280" numCol="1" spcCol="1270" anchor="ctr" anchorCtr="0">
          <a:noAutofit/>
        </a:bodyPr>
        <a:lstStyle/>
        <a:p>
          <a:pPr marL="0" lvl="0" indent="0" algn="l" defTabSz="1422400">
            <a:lnSpc>
              <a:spcPct val="90000"/>
            </a:lnSpc>
            <a:spcBef>
              <a:spcPct val="0"/>
            </a:spcBef>
            <a:spcAft>
              <a:spcPct val="35000"/>
            </a:spcAft>
            <a:buNone/>
          </a:pPr>
          <a:r>
            <a:rPr lang="en-GB" sz="3200" b="0" i="0" kern="1200" dirty="0">
              <a:latin typeface="Montserrat" pitchFamily="2" charset="77"/>
            </a:rPr>
            <a:t>Externally evaluated</a:t>
          </a:r>
          <a:endParaRPr lang="en-DE" sz="3200" b="0" i="0" kern="1200" dirty="0">
            <a:latin typeface="Montserrat" pitchFamily="2" charset="77"/>
          </a:endParaRPr>
        </a:p>
      </dsp:txBody>
      <dsp:txXfrm>
        <a:off x="800636" y="2718354"/>
        <a:ext cx="14780719" cy="543862"/>
      </dsp:txXfrm>
    </dsp:sp>
    <dsp:sp modelId="{B55991A0-BC64-C548-8082-6A697313AF03}">
      <dsp:nvSpPr>
        <dsp:cNvPr id="0" name=""/>
        <dsp:cNvSpPr/>
      </dsp:nvSpPr>
      <dsp:spPr>
        <a:xfrm>
          <a:off x="460722" y="2650372"/>
          <a:ext cx="679827" cy="67982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5">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36A50F13-288C-2643-8F3A-F13849B86471}">
      <dsp:nvSpPr>
        <dsp:cNvPr id="0" name=""/>
        <dsp:cNvSpPr/>
      </dsp:nvSpPr>
      <dsp:spPr>
        <a:xfrm>
          <a:off x="410920" y="3508924"/>
          <a:ext cx="15170435" cy="593788"/>
        </a:xfrm>
        <a:prstGeom prst="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31691" tIns="81280" rIns="81280" bIns="81280" numCol="1" spcCol="1270" anchor="ctr" anchorCtr="0">
          <a:noAutofit/>
        </a:bodyPr>
        <a:lstStyle/>
        <a:p>
          <a:pPr marL="0" lvl="0" indent="0" algn="l" defTabSz="1422400">
            <a:lnSpc>
              <a:spcPct val="90000"/>
            </a:lnSpc>
            <a:spcBef>
              <a:spcPct val="0"/>
            </a:spcBef>
            <a:spcAft>
              <a:spcPct val="35000"/>
            </a:spcAft>
            <a:buNone/>
          </a:pPr>
          <a:r>
            <a:rPr lang="en-DE" sz="3200" b="0" i="0" kern="1200" dirty="0">
              <a:latin typeface="Montserrat" pitchFamily="2" charset="77"/>
            </a:rPr>
            <a:t>If granted, access to RI and travel expenses are covered by the project</a:t>
          </a:r>
        </a:p>
      </dsp:txBody>
      <dsp:txXfrm>
        <a:off x="410920" y="3508924"/>
        <a:ext cx="15170435" cy="593788"/>
      </dsp:txXfrm>
    </dsp:sp>
    <dsp:sp modelId="{46CBF59E-B255-3144-B167-112B95514FC1}">
      <dsp:nvSpPr>
        <dsp:cNvPr id="0" name=""/>
        <dsp:cNvSpPr/>
      </dsp:nvSpPr>
      <dsp:spPr>
        <a:xfrm>
          <a:off x="71006" y="3465904"/>
          <a:ext cx="679827" cy="67982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6">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3ACC1-0A31-0843-A309-63768B54A23B}">
      <dsp:nvSpPr>
        <dsp:cNvPr id="0" name=""/>
        <dsp:cNvSpPr/>
      </dsp:nvSpPr>
      <dsp:spPr>
        <a:xfrm>
          <a:off x="-2060866" y="-347738"/>
          <a:ext cx="2685816" cy="2685816"/>
        </a:xfrm>
        <a:prstGeom prst="blockArc">
          <a:avLst>
            <a:gd name="adj1" fmla="val 18900000"/>
            <a:gd name="adj2" fmla="val 2700000"/>
            <a:gd name="adj3" fmla="val 804"/>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EBF64D-9B97-3E48-8C5F-58A11C894E1F}">
      <dsp:nvSpPr>
        <dsp:cNvPr id="0" name=""/>
        <dsp:cNvSpPr/>
      </dsp:nvSpPr>
      <dsp:spPr>
        <a:xfrm>
          <a:off x="609571" y="507512"/>
          <a:ext cx="7915792" cy="975314"/>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9916" tIns="81280" rIns="81280" bIns="81280" numCol="1" spcCol="1270" anchor="ctr" anchorCtr="0">
          <a:noAutofit/>
        </a:bodyPr>
        <a:lstStyle/>
        <a:p>
          <a:pPr marL="0" lvl="0" indent="0" algn="l" defTabSz="1422400">
            <a:lnSpc>
              <a:spcPct val="90000"/>
            </a:lnSpc>
            <a:spcBef>
              <a:spcPct val="0"/>
            </a:spcBef>
            <a:spcAft>
              <a:spcPct val="35000"/>
            </a:spcAft>
            <a:buNone/>
          </a:pPr>
          <a:r>
            <a:rPr lang="en-DE" sz="3200" b="0" i="0" kern="1200" dirty="0">
              <a:latin typeface="Montserrat" pitchFamily="2" charset="77"/>
            </a:rPr>
            <a:t>Open access to (new) data, databases and data services</a:t>
          </a:r>
        </a:p>
      </dsp:txBody>
      <dsp:txXfrm>
        <a:off x="609571" y="507512"/>
        <a:ext cx="7915792" cy="975314"/>
      </dsp:txXfrm>
    </dsp:sp>
    <dsp:sp modelId="{B51D0181-D980-C343-8E6D-80296FC18616}">
      <dsp:nvSpPr>
        <dsp:cNvPr id="0" name=""/>
        <dsp:cNvSpPr/>
      </dsp:nvSpPr>
      <dsp:spPr>
        <a:xfrm>
          <a:off x="0" y="385598"/>
          <a:ext cx="1219143" cy="121914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8F3F5-CE6F-0F4D-A062-C9A6E9E11A6C}">
      <dsp:nvSpPr>
        <dsp:cNvPr id="0" name=""/>
        <dsp:cNvSpPr/>
      </dsp:nvSpPr>
      <dsp:spPr bwMode="auto">
        <a:xfrm>
          <a:off x="-8546607" y="-1305664"/>
          <a:ext cx="10171003" cy="10171003"/>
        </a:xfrm>
        <a:prstGeom prst="blockArc">
          <a:avLst>
            <a:gd name="adj1" fmla="val 18900000"/>
            <a:gd name="adj2" fmla="val 2700000"/>
            <a:gd name="adj3" fmla="val 212"/>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242ECC-C10A-3E47-9243-8DC2AA7FA30A}">
      <dsp:nvSpPr>
        <dsp:cNvPr id="0" name=""/>
        <dsp:cNvSpPr/>
      </dsp:nvSpPr>
      <dsp:spPr bwMode="auto">
        <a:xfrm>
          <a:off x="605151" y="398092"/>
          <a:ext cx="16203522" cy="795882"/>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1732" tIns="71120" rIns="71120" bIns="71120" numCol="1" spcCol="1270" anchor="ctr" anchorCtr="0">
          <a:noAutofit/>
        </a:bodyPr>
        <a:lstStyle/>
        <a:p>
          <a:pPr marL="0" lvl="0" indent="0" algn="l" defTabSz="1244600">
            <a:lnSpc>
              <a:spcPct val="90000"/>
            </a:lnSpc>
            <a:spcBef>
              <a:spcPct val="0"/>
            </a:spcBef>
            <a:spcAft>
              <a:spcPct val="35000"/>
            </a:spcAft>
            <a:buFont typeface="+mj-lt"/>
            <a:buNone/>
            <a:defRPr/>
          </a:pPr>
          <a:r>
            <a:rPr lang="en-GB" sz="2800" b="0" i="0" kern="1200">
              <a:latin typeface="Montserrat Medium" pitchFamily="2" charset="77"/>
            </a:rPr>
            <a:t>Enable science for understanding and predicting key processes in polar regions </a:t>
          </a:r>
          <a:endParaRPr sz="3600" b="0" i="0" kern="1200">
            <a:latin typeface="Montserrat Medium" pitchFamily="2" charset="77"/>
          </a:endParaRPr>
        </a:p>
      </dsp:txBody>
      <dsp:txXfrm>
        <a:off x="605151" y="398092"/>
        <a:ext cx="16203522" cy="795882"/>
      </dsp:txXfrm>
    </dsp:sp>
    <dsp:sp modelId="{238DE61A-62B1-3F4C-AE8F-8F78EAF7BACD}">
      <dsp:nvSpPr>
        <dsp:cNvPr id="0" name=""/>
        <dsp:cNvSpPr/>
      </dsp:nvSpPr>
      <dsp:spPr bwMode="auto">
        <a:xfrm>
          <a:off x="107725" y="298607"/>
          <a:ext cx="994853" cy="99485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23B8DEA0-762F-E346-AAE0-9657654632A5}">
      <dsp:nvSpPr>
        <dsp:cNvPr id="0" name=""/>
        <dsp:cNvSpPr/>
      </dsp:nvSpPr>
      <dsp:spPr bwMode="auto">
        <a:xfrm>
          <a:off x="1259819" y="1591765"/>
          <a:ext cx="15548854" cy="795882"/>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1732" tIns="71120" rIns="71120" bIns="71120" numCol="1" spcCol="1270" anchor="ctr" anchorCtr="0">
          <a:noAutofit/>
        </a:bodyPr>
        <a:lstStyle/>
        <a:p>
          <a:pPr marL="0" lvl="0" indent="0" algn="l" defTabSz="1244600">
            <a:lnSpc>
              <a:spcPct val="90000"/>
            </a:lnSpc>
            <a:spcBef>
              <a:spcPct val="0"/>
            </a:spcBef>
            <a:spcAft>
              <a:spcPct val="35000"/>
            </a:spcAft>
            <a:buFont typeface="+mj-lt"/>
            <a:buNone/>
            <a:defRPr/>
          </a:pPr>
          <a:r>
            <a:rPr lang="en-GB" sz="2800" b="0" i="0" kern="1200">
              <a:latin typeface="Montserrat Medium" pitchFamily="2" charset="77"/>
            </a:rPr>
            <a:t>Provide efficient challenge-driven transnational access (TA) to top level RIs in the polar regions</a:t>
          </a:r>
          <a:endParaRPr sz="3600" b="0" i="0" kern="1200">
            <a:latin typeface="Montserrat Medium" pitchFamily="2" charset="77"/>
          </a:endParaRPr>
        </a:p>
      </dsp:txBody>
      <dsp:txXfrm>
        <a:off x="1259819" y="1591765"/>
        <a:ext cx="15548854" cy="795882"/>
      </dsp:txXfrm>
    </dsp:sp>
    <dsp:sp modelId="{13279ECF-06E6-D446-B373-081342CF9277}">
      <dsp:nvSpPr>
        <dsp:cNvPr id="0" name=""/>
        <dsp:cNvSpPr/>
      </dsp:nvSpPr>
      <dsp:spPr bwMode="auto">
        <a:xfrm>
          <a:off x="762393" y="1492279"/>
          <a:ext cx="994853" cy="99485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AACA8DDA-2315-9244-8AAF-CBAC2D22C145}">
      <dsp:nvSpPr>
        <dsp:cNvPr id="0" name=""/>
        <dsp:cNvSpPr/>
      </dsp:nvSpPr>
      <dsp:spPr bwMode="auto">
        <a:xfrm>
          <a:off x="1559182" y="2785437"/>
          <a:ext cx="15249491" cy="795882"/>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1732" tIns="71120" rIns="71120" bIns="71120" numCol="1" spcCol="1270" anchor="ctr" anchorCtr="0">
          <a:noAutofit/>
        </a:bodyPr>
        <a:lstStyle/>
        <a:p>
          <a:pPr marL="0" lvl="0" indent="0" algn="l" defTabSz="1244600">
            <a:lnSpc>
              <a:spcPct val="90000"/>
            </a:lnSpc>
            <a:spcBef>
              <a:spcPct val="0"/>
            </a:spcBef>
            <a:spcAft>
              <a:spcPct val="35000"/>
            </a:spcAft>
            <a:buFont typeface="+mj-lt"/>
            <a:buNone/>
            <a:defRPr/>
          </a:pPr>
          <a:r>
            <a:rPr lang="en-GB" sz="2800" b="0" i="0" kern="1200" dirty="0">
              <a:latin typeface="Montserrat Medium" pitchFamily="2" charset="77"/>
            </a:rPr>
            <a:t>Improve data services and provide customised data products </a:t>
          </a:r>
          <a:endParaRPr sz="3600" b="0" i="0" kern="1200" dirty="0">
            <a:latin typeface="Montserrat Medium" pitchFamily="2" charset="77"/>
          </a:endParaRPr>
        </a:p>
      </dsp:txBody>
      <dsp:txXfrm>
        <a:off x="1559182" y="2785437"/>
        <a:ext cx="15249491" cy="795882"/>
      </dsp:txXfrm>
    </dsp:sp>
    <dsp:sp modelId="{99F17BC8-4B6C-B042-A03B-DFD708F6D751}">
      <dsp:nvSpPr>
        <dsp:cNvPr id="0" name=""/>
        <dsp:cNvSpPr/>
      </dsp:nvSpPr>
      <dsp:spPr bwMode="auto">
        <a:xfrm>
          <a:off x="1061756" y="2685952"/>
          <a:ext cx="994853" cy="99485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E4ECB59C-9E37-0743-9C49-77EF3361068C}">
      <dsp:nvSpPr>
        <dsp:cNvPr id="0" name=""/>
        <dsp:cNvSpPr/>
      </dsp:nvSpPr>
      <dsp:spPr bwMode="auto">
        <a:xfrm>
          <a:off x="1559182" y="3978354"/>
          <a:ext cx="15249491" cy="795882"/>
        </a:xfrm>
        <a:prstGeom prst="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1732" tIns="71120" rIns="71120" bIns="71120" numCol="1" spcCol="1270" anchor="ctr" anchorCtr="0">
          <a:noAutofit/>
        </a:bodyPr>
        <a:lstStyle/>
        <a:p>
          <a:pPr marL="0" lvl="0" indent="0" algn="l" defTabSz="1244600">
            <a:lnSpc>
              <a:spcPct val="90000"/>
            </a:lnSpc>
            <a:spcBef>
              <a:spcPct val="0"/>
            </a:spcBef>
            <a:spcAft>
              <a:spcPct val="35000"/>
            </a:spcAft>
            <a:buFont typeface="+mj-lt"/>
            <a:buNone/>
            <a:defRPr/>
          </a:pPr>
          <a:r>
            <a:rPr lang="en-GB" sz="2800" b="0" i="0" kern="1200">
              <a:latin typeface="Montserrat Medium" pitchFamily="2" charset="77"/>
            </a:rPr>
            <a:t>Provide virtual access (VA) to data and data services</a:t>
          </a:r>
          <a:endParaRPr sz="3600" b="0" i="0" kern="1200">
            <a:latin typeface="Montserrat Medium" pitchFamily="2" charset="77"/>
          </a:endParaRPr>
        </a:p>
      </dsp:txBody>
      <dsp:txXfrm>
        <a:off x="1559182" y="3978354"/>
        <a:ext cx="15249491" cy="795882"/>
      </dsp:txXfrm>
    </dsp:sp>
    <dsp:sp modelId="{C2935DA0-32CE-1840-AF27-A2F170F33625}">
      <dsp:nvSpPr>
        <dsp:cNvPr id="0" name=""/>
        <dsp:cNvSpPr/>
      </dsp:nvSpPr>
      <dsp:spPr bwMode="auto">
        <a:xfrm>
          <a:off x="1061756" y="3878869"/>
          <a:ext cx="994853" cy="99485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5">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732B2FDD-1D5F-F440-B06E-E9E8A2F60CC7}">
      <dsp:nvSpPr>
        <dsp:cNvPr id="0" name=""/>
        <dsp:cNvSpPr/>
      </dsp:nvSpPr>
      <dsp:spPr bwMode="auto">
        <a:xfrm>
          <a:off x="1259819" y="5172027"/>
          <a:ext cx="15548854" cy="795882"/>
        </a:xfrm>
        <a:prstGeom prst="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1732" tIns="71120" rIns="71120" bIns="71120" numCol="1" spcCol="1270" anchor="ctr" anchorCtr="0">
          <a:noAutofit/>
        </a:bodyPr>
        <a:lstStyle/>
        <a:p>
          <a:pPr marL="0" lvl="0" indent="0" algn="l" defTabSz="1244600">
            <a:lnSpc>
              <a:spcPct val="90000"/>
            </a:lnSpc>
            <a:spcBef>
              <a:spcPct val="0"/>
            </a:spcBef>
            <a:spcAft>
              <a:spcPct val="35000"/>
            </a:spcAft>
            <a:buFont typeface="+mj-lt"/>
            <a:buNone/>
            <a:defRPr/>
          </a:pPr>
          <a:r>
            <a:rPr lang="en-GB" sz="2800" b="0" i="0" kern="1200">
              <a:latin typeface="Montserrat Medium" pitchFamily="2" charset="77"/>
            </a:rPr>
            <a:t>Provide training for infrastructure users</a:t>
          </a:r>
          <a:endParaRPr sz="3600" b="0" i="0" kern="1200">
            <a:latin typeface="Montserrat Medium" pitchFamily="2" charset="77"/>
          </a:endParaRPr>
        </a:p>
      </dsp:txBody>
      <dsp:txXfrm>
        <a:off x="1259819" y="5172027"/>
        <a:ext cx="15548854" cy="795882"/>
      </dsp:txXfrm>
    </dsp:sp>
    <dsp:sp modelId="{D414AC44-73EF-8443-A419-76BCF34A8939}">
      <dsp:nvSpPr>
        <dsp:cNvPr id="0" name=""/>
        <dsp:cNvSpPr/>
      </dsp:nvSpPr>
      <dsp:spPr bwMode="auto">
        <a:xfrm>
          <a:off x="762393" y="5072541"/>
          <a:ext cx="994853" cy="99485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6">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E7A7D337-5141-AD4D-8B4B-0946DCADFAB9}">
      <dsp:nvSpPr>
        <dsp:cNvPr id="0" name=""/>
        <dsp:cNvSpPr/>
      </dsp:nvSpPr>
      <dsp:spPr bwMode="auto">
        <a:xfrm>
          <a:off x="605151" y="6365699"/>
          <a:ext cx="16203522" cy="795882"/>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1732" tIns="71120" rIns="71120" bIns="71120" numCol="1" spcCol="1270" anchor="ctr" anchorCtr="0">
          <a:noAutofit/>
        </a:bodyPr>
        <a:lstStyle/>
        <a:p>
          <a:pPr marL="0" lvl="0" indent="0" algn="l" defTabSz="1244600">
            <a:lnSpc>
              <a:spcPct val="90000"/>
            </a:lnSpc>
            <a:spcBef>
              <a:spcPct val="0"/>
            </a:spcBef>
            <a:spcAft>
              <a:spcPct val="35000"/>
            </a:spcAft>
            <a:buFont typeface="+mj-lt"/>
            <a:buNone/>
            <a:defRPr/>
          </a:pPr>
          <a:r>
            <a:rPr lang="en-GB" sz="2800" b="0" i="0" kern="1200">
              <a:latin typeface="Montserrat Medium" pitchFamily="2" charset="77"/>
            </a:rPr>
            <a:t>Advertise RI services and engage RI users</a:t>
          </a:r>
          <a:endParaRPr sz="3600" b="0" i="0" kern="1200">
            <a:latin typeface="Montserrat Medium" pitchFamily="2" charset="77"/>
          </a:endParaRPr>
        </a:p>
      </dsp:txBody>
      <dsp:txXfrm>
        <a:off x="605151" y="6365699"/>
        <a:ext cx="16203522" cy="795882"/>
      </dsp:txXfrm>
    </dsp:sp>
    <dsp:sp modelId="{0400EA85-721F-A749-9AE8-C85C73FA000B}">
      <dsp:nvSpPr>
        <dsp:cNvPr id="0" name=""/>
        <dsp:cNvSpPr/>
      </dsp:nvSpPr>
      <dsp:spPr bwMode="auto">
        <a:xfrm>
          <a:off x="107725" y="6266214"/>
          <a:ext cx="994853" cy="99485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856F2F-B2AB-DB4B-96E7-EEB3A9E80491}">
      <dsp:nvSpPr>
        <dsp:cNvPr id="0" name=""/>
        <dsp:cNvSpPr/>
      </dsp:nvSpPr>
      <dsp:spPr>
        <a:xfrm>
          <a:off x="336920" y="1154813"/>
          <a:ext cx="7945421" cy="2482944"/>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81781" tIns="190500" rIns="190500" bIns="190500" numCol="1" spcCol="1270" anchor="ctr" anchorCtr="0">
          <a:noAutofit/>
        </a:bodyPr>
        <a:lstStyle/>
        <a:p>
          <a:pPr marL="0" lvl="0" indent="0" algn="l" defTabSz="2222500">
            <a:lnSpc>
              <a:spcPct val="90000"/>
            </a:lnSpc>
            <a:spcBef>
              <a:spcPct val="0"/>
            </a:spcBef>
            <a:spcAft>
              <a:spcPct val="35000"/>
            </a:spcAft>
            <a:buFont typeface="Arial" panose="020B0604020202020204" pitchFamily="34" charset="0"/>
            <a:buNone/>
          </a:pPr>
          <a:r>
            <a:rPr lang="en-GB" sz="5000" b="0" i="0" kern="1200" dirty="0">
              <a:solidFill>
                <a:schemeClr val="bg2"/>
              </a:solidFill>
              <a:latin typeface="Montserrat" pitchFamily="2" charset="77"/>
            </a:rPr>
            <a:t>Training for early career scientists and professionals</a:t>
          </a:r>
        </a:p>
      </dsp:txBody>
      <dsp:txXfrm>
        <a:off x="336920" y="1154813"/>
        <a:ext cx="7945421" cy="2482944"/>
      </dsp:txXfrm>
    </dsp:sp>
    <dsp:sp modelId="{A2ACF9F9-10B8-0145-B3B6-F707201A1D9C}">
      <dsp:nvSpPr>
        <dsp:cNvPr id="0" name=""/>
        <dsp:cNvSpPr/>
      </dsp:nvSpPr>
      <dsp:spPr>
        <a:xfrm>
          <a:off x="5861" y="796166"/>
          <a:ext cx="1738060" cy="2607091"/>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65000" r="-6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BBFA31-FD34-1F4E-8EB8-C6D0FBBB443B}">
      <dsp:nvSpPr>
        <dsp:cNvPr id="0" name=""/>
        <dsp:cNvSpPr/>
      </dsp:nvSpPr>
      <dsp:spPr>
        <a:xfrm>
          <a:off x="10818068" y="1169041"/>
          <a:ext cx="6092469" cy="2482944"/>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81781" tIns="190500" rIns="190500" bIns="190500" numCol="1" spcCol="1270" anchor="ctr" anchorCtr="0">
          <a:noAutofit/>
        </a:bodyPr>
        <a:lstStyle/>
        <a:p>
          <a:pPr marL="0" lvl="0" indent="0" algn="l" defTabSz="2222500">
            <a:lnSpc>
              <a:spcPct val="90000"/>
            </a:lnSpc>
            <a:spcBef>
              <a:spcPct val="0"/>
            </a:spcBef>
            <a:spcAft>
              <a:spcPct val="35000"/>
            </a:spcAft>
            <a:buNone/>
          </a:pPr>
          <a:r>
            <a:rPr lang="en-GB" sz="5000" b="0" i="0" kern="1200" dirty="0">
              <a:solidFill>
                <a:schemeClr val="bg2"/>
              </a:solidFill>
              <a:effectLst/>
              <a:latin typeface="Montserrat" pitchFamily="2" charset="77"/>
            </a:rPr>
            <a:t>Training on data stewardship </a:t>
          </a:r>
          <a:endParaRPr lang="en-GB" sz="5000" b="0" i="0" kern="1200" dirty="0">
            <a:solidFill>
              <a:schemeClr val="bg2"/>
            </a:solidFill>
            <a:latin typeface="Montserrat" pitchFamily="2" charset="77"/>
          </a:endParaRPr>
        </a:p>
      </dsp:txBody>
      <dsp:txXfrm>
        <a:off x="10818068" y="1169041"/>
        <a:ext cx="6092469" cy="2482944"/>
      </dsp:txXfrm>
    </dsp:sp>
    <dsp:sp modelId="{49E52327-A5D4-B644-998F-E87B7828D7BB}">
      <dsp:nvSpPr>
        <dsp:cNvPr id="0" name=""/>
        <dsp:cNvSpPr/>
      </dsp:nvSpPr>
      <dsp:spPr>
        <a:xfrm>
          <a:off x="8652205" y="781937"/>
          <a:ext cx="3554717" cy="2664004"/>
        </a:xfrm>
        <a:prstGeom prst="rect">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A0BF9D-EDCD-484B-9E4E-468D8AB419AA}">
      <dsp:nvSpPr>
        <dsp:cNvPr id="0" name=""/>
        <dsp:cNvSpPr/>
      </dsp:nvSpPr>
      <dsp:spPr>
        <a:xfrm>
          <a:off x="4651018" y="4294792"/>
          <a:ext cx="7945421" cy="2482944"/>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81781" tIns="190500" rIns="190500" bIns="190500" numCol="1" spcCol="1270" anchor="ctr" anchorCtr="0">
          <a:noAutofit/>
        </a:bodyPr>
        <a:lstStyle/>
        <a:p>
          <a:pPr marL="0" lvl="0" indent="0" algn="l" defTabSz="2222500">
            <a:lnSpc>
              <a:spcPct val="90000"/>
            </a:lnSpc>
            <a:spcBef>
              <a:spcPct val="0"/>
            </a:spcBef>
            <a:spcAft>
              <a:spcPct val="35000"/>
            </a:spcAft>
            <a:buNone/>
          </a:pPr>
          <a:r>
            <a:rPr lang="en-GB" sz="5000" b="0" kern="1200" dirty="0">
              <a:solidFill>
                <a:schemeClr val="bg2"/>
              </a:solidFill>
              <a:effectLst/>
              <a:latin typeface="Montserrat" pitchFamily="2" charset="77"/>
            </a:rPr>
            <a:t>Safety training </a:t>
          </a:r>
          <a:endParaRPr lang="en-GB" sz="5000" b="0" kern="1200" dirty="0">
            <a:solidFill>
              <a:schemeClr val="bg2"/>
            </a:solidFill>
            <a:latin typeface="Montserrat" pitchFamily="2" charset="77"/>
          </a:endParaRPr>
        </a:p>
      </dsp:txBody>
      <dsp:txXfrm>
        <a:off x="4651018" y="4294792"/>
        <a:ext cx="7945421" cy="2482944"/>
      </dsp:txXfrm>
    </dsp:sp>
    <dsp:sp modelId="{2FFFEDA6-C8E2-C845-977F-320C4197437E}">
      <dsp:nvSpPr>
        <dsp:cNvPr id="0" name=""/>
        <dsp:cNvSpPr/>
      </dsp:nvSpPr>
      <dsp:spPr>
        <a:xfrm>
          <a:off x="4319959" y="3936145"/>
          <a:ext cx="1738060" cy="2607091"/>
        </a:xfrm>
        <a:prstGeom prst="rect">
          <a:avLst/>
        </a:prstGeom>
        <a:blipFill rotWithShape="1">
          <a:blip xmlns:r="http://schemas.openxmlformats.org/officeDocument/2006/relationships" r:embed="rId3"/>
          <a:srcRect/>
          <a:stretch>
            <a:fillRect l="-74000" r="-7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C744FA-FEB4-B444-93D7-24DC214B37B6}">
      <dsp:nvSpPr>
        <dsp:cNvPr id="0" name=""/>
        <dsp:cNvSpPr/>
      </dsp:nvSpPr>
      <dsp:spPr>
        <a:xfrm>
          <a:off x="1191224" y="803884"/>
          <a:ext cx="3152151" cy="2666958"/>
        </a:xfrm>
        <a:prstGeom prst="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570" t="-12971" r="1570" b="-36223"/>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43A999-15F7-0C4A-A96D-B0952E9CFD9D}">
      <dsp:nvSpPr>
        <dsp:cNvPr id="0" name=""/>
        <dsp:cNvSpPr/>
      </dsp:nvSpPr>
      <dsp:spPr>
        <a:xfrm>
          <a:off x="3921961" y="1177093"/>
          <a:ext cx="1492554" cy="1553454"/>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u="none" kern="1200" dirty="0">
              <a:latin typeface="Montserrat" pitchFamily="2" charset="77"/>
            </a:rPr>
            <a:t>Former Chair of the </a:t>
          </a:r>
          <a:r>
            <a:rPr lang="en-GB" sz="1600" b="1" i="0" u="none" kern="1200" dirty="0">
              <a:latin typeface="Montserrat" pitchFamily="2" charset="77"/>
            </a:rPr>
            <a:t>Forum of Arctic Research Operators (FARO)</a:t>
          </a:r>
          <a:endParaRPr lang="en-GB" sz="1600" kern="1200" dirty="0">
            <a:latin typeface="Montserrat" pitchFamily="2" charset="77"/>
          </a:endParaRPr>
        </a:p>
      </dsp:txBody>
      <dsp:txXfrm>
        <a:off x="3965676" y="1220808"/>
        <a:ext cx="1405124" cy="1466024"/>
      </dsp:txXfrm>
    </dsp:sp>
    <dsp:sp modelId="{1FD15175-F58F-114D-BC3B-26365AFA8FBA}">
      <dsp:nvSpPr>
        <dsp:cNvPr id="0" name=""/>
        <dsp:cNvSpPr/>
      </dsp:nvSpPr>
      <dsp:spPr>
        <a:xfrm>
          <a:off x="1193490" y="186671"/>
          <a:ext cx="3147618" cy="67660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ontserrat" pitchFamily="2" charset="77"/>
            </a:rPr>
            <a:t>Jennifer Mercer </a:t>
          </a:r>
        </a:p>
        <a:p>
          <a:pPr marL="0" lvl="0" indent="0" algn="ctr" defTabSz="800100">
            <a:lnSpc>
              <a:spcPct val="90000"/>
            </a:lnSpc>
            <a:spcBef>
              <a:spcPct val="0"/>
            </a:spcBef>
            <a:spcAft>
              <a:spcPct val="35000"/>
            </a:spcAft>
            <a:buNone/>
          </a:pPr>
          <a:r>
            <a:rPr lang="en-GB" sz="1800" kern="1200" dirty="0">
              <a:latin typeface="Montserrat" pitchFamily="2" charset="77"/>
            </a:rPr>
            <a:t>NSF</a:t>
          </a:r>
        </a:p>
      </dsp:txBody>
      <dsp:txXfrm>
        <a:off x="1193490" y="186671"/>
        <a:ext cx="3147618" cy="676602"/>
      </dsp:txXfrm>
    </dsp:sp>
    <dsp:sp modelId="{F091AE2B-F452-7845-9EC7-3B87FCFFBF0B}">
      <dsp:nvSpPr>
        <dsp:cNvPr id="0" name=""/>
        <dsp:cNvSpPr/>
      </dsp:nvSpPr>
      <dsp:spPr>
        <a:xfrm>
          <a:off x="6162069" y="838120"/>
          <a:ext cx="3147618" cy="2666958"/>
        </a:xfrm>
        <a:prstGeom prst="rect">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28775" r="775"/>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E7A257-9A23-4B46-8ABE-D7D0AD608832}">
      <dsp:nvSpPr>
        <dsp:cNvPr id="0" name=""/>
        <dsp:cNvSpPr/>
      </dsp:nvSpPr>
      <dsp:spPr>
        <a:xfrm>
          <a:off x="8864036" y="1211329"/>
          <a:ext cx="1492554" cy="1553454"/>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2716864"/>
              <a:satOff val="18831"/>
              <a:lumOff val="19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latin typeface="Montserrat" pitchFamily="2" charset="77"/>
            </a:rPr>
            <a:t>Manager of the </a:t>
          </a:r>
          <a:r>
            <a:rPr lang="en-GB" sz="1600" b="1" kern="1200" dirty="0">
              <a:latin typeface="Montserrat" pitchFamily="2" charset="77"/>
            </a:rPr>
            <a:t>South African Antarctic Programme (SAPRI)</a:t>
          </a:r>
        </a:p>
      </dsp:txBody>
      <dsp:txXfrm>
        <a:off x="8907751" y="1255044"/>
        <a:ext cx="1405124" cy="1466024"/>
      </dsp:txXfrm>
    </dsp:sp>
    <dsp:sp modelId="{039BAA78-16B3-CE49-A8CE-0FE19962DA1A}">
      <dsp:nvSpPr>
        <dsp:cNvPr id="0" name=""/>
        <dsp:cNvSpPr/>
      </dsp:nvSpPr>
      <dsp:spPr>
        <a:xfrm>
          <a:off x="6135566" y="152435"/>
          <a:ext cx="3147618" cy="813547"/>
        </a:xfrm>
        <a:prstGeom prst="rect">
          <a:avLst/>
        </a:prstGeom>
        <a:solidFill>
          <a:schemeClr val="accent3">
            <a:hueOff val="-2716864"/>
            <a:satOff val="18831"/>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ontserrat" pitchFamily="2" charset="77"/>
            </a:rPr>
            <a:t>Juliet Hermes</a:t>
          </a:r>
        </a:p>
        <a:p>
          <a:pPr marL="0" lvl="0" indent="0" algn="ctr" defTabSz="800100">
            <a:lnSpc>
              <a:spcPct val="90000"/>
            </a:lnSpc>
            <a:spcBef>
              <a:spcPct val="0"/>
            </a:spcBef>
            <a:spcAft>
              <a:spcPct val="35000"/>
            </a:spcAft>
            <a:buNone/>
          </a:pPr>
          <a:r>
            <a:rPr lang="en-GB" sz="1800" kern="1200" dirty="0">
              <a:latin typeface="Montserrat" pitchFamily="2" charset="77"/>
            </a:rPr>
            <a:t>SAPRI</a:t>
          </a:r>
        </a:p>
      </dsp:txBody>
      <dsp:txXfrm>
        <a:off x="6135566" y="152435"/>
        <a:ext cx="3147618" cy="813547"/>
      </dsp:txXfrm>
    </dsp:sp>
    <dsp:sp modelId="{BBD44689-52C7-F049-AABB-2320127E897D}">
      <dsp:nvSpPr>
        <dsp:cNvPr id="0" name=""/>
        <dsp:cNvSpPr/>
      </dsp:nvSpPr>
      <dsp:spPr>
        <a:xfrm>
          <a:off x="11077641" y="822170"/>
          <a:ext cx="3147618" cy="2666958"/>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783E61-0616-C845-9DBB-38C9D2847C7E}">
      <dsp:nvSpPr>
        <dsp:cNvPr id="0" name=""/>
        <dsp:cNvSpPr/>
      </dsp:nvSpPr>
      <dsp:spPr>
        <a:xfrm>
          <a:off x="13628841" y="1195378"/>
          <a:ext cx="1847095" cy="1553454"/>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5433728"/>
              <a:satOff val="37663"/>
              <a:lumOff val="392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latin typeface="Montserrat" pitchFamily="2" charset="77"/>
            </a:rPr>
            <a:t>Policy Officer for </a:t>
          </a:r>
          <a:r>
            <a:rPr lang="en-GB" sz="1600" b="1" kern="1200" dirty="0">
              <a:latin typeface="Montserrat" pitchFamily="2" charset="77"/>
            </a:rPr>
            <a:t>European Research Infrastructures at the Helmholtz Association</a:t>
          </a:r>
        </a:p>
      </dsp:txBody>
      <dsp:txXfrm>
        <a:off x="13674340" y="1240877"/>
        <a:ext cx="1756097" cy="1462456"/>
      </dsp:txXfrm>
    </dsp:sp>
    <dsp:sp modelId="{9350711C-5B3A-C74D-AE95-A6719D74D093}">
      <dsp:nvSpPr>
        <dsp:cNvPr id="0" name=""/>
        <dsp:cNvSpPr/>
      </dsp:nvSpPr>
      <dsp:spPr>
        <a:xfrm>
          <a:off x="11077641" y="168385"/>
          <a:ext cx="3147618" cy="749745"/>
        </a:xfrm>
        <a:prstGeom prst="rect">
          <a:avLst/>
        </a:prstGeom>
        <a:solidFill>
          <a:schemeClr val="accent3">
            <a:hueOff val="-5433728"/>
            <a:satOff val="37663"/>
            <a:lumOff val="392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ontserrat" pitchFamily="2" charset="77"/>
            </a:rPr>
            <a:t>Nicolás </a:t>
          </a:r>
          <a:r>
            <a:rPr lang="en-GB" sz="1800" kern="1200" dirty="0" err="1">
              <a:latin typeface="Montserrat" pitchFamily="2" charset="77"/>
            </a:rPr>
            <a:t>Villacorta</a:t>
          </a:r>
          <a:endParaRPr lang="en-GB" sz="1800" kern="1200" dirty="0">
            <a:latin typeface="Montserrat" pitchFamily="2" charset="77"/>
          </a:endParaRPr>
        </a:p>
        <a:p>
          <a:pPr marL="0" lvl="0" indent="0" algn="ctr" defTabSz="800100">
            <a:lnSpc>
              <a:spcPct val="90000"/>
            </a:lnSpc>
            <a:spcBef>
              <a:spcPct val="0"/>
            </a:spcBef>
            <a:spcAft>
              <a:spcPct val="35000"/>
            </a:spcAft>
            <a:buNone/>
          </a:pPr>
          <a:r>
            <a:rPr lang="en-GB" sz="1800" kern="1200" dirty="0">
              <a:latin typeface="Montserrat" pitchFamily="2" charset="77"/>
            </a:rPr>
            <a:t>Helmholtz</a:t>
          </a:r>
        </a:p>
      </dsp:txBody>
      <dsp:txXfrm>
        <a:off x="11077641" y="168385"/>
        <a:ext cx="3147618" cy="749745"/>
      </dsp:txXfrm>
    </dsp:sp>
    <dsp:sp modelId="{E0ABC7DB-3FF1-6E4A-8068-0D496924BABA}">
      <dsp:nvSpPr>
        <dsp:cNvPr id="0" name=""/>
        <dsp:cNvSpPr/>
      </dsp:nvSpPr>
      <dsp:spPr>
        <a:xfrm>
          <a:off x="3607924" y="4548699"/>
          <a:ext cx="3147618" cy="2666958"/>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9000" b="-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5CEC09-F12E-A247-B898-142095F2A867}">
      <dsp:nvSpPr>
        <dsp:cNvPr id="0" name=""/>
        <dsp:cNvSpPr/>
      </dsp:nvSpPr>
      <dsp:spPr>
        <a:xfrm>
          <a:off x="6336395" y="4921908"/>
          <a:ext cx="1492554" cy="1553454"/>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8150591"/>
              <a:satOff val="56494"/>
              <a:lumOff val="588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u="none" kern="1200" dirty="0">
              <a:latin typeface="Montserrat" pitchFamily="2" charset="77"/>
            </a:rPr>
            <a:t>Former </a:t>
          </a:r>
          <a:r>
            <a:rPr lang="en-GB" sz="1600" b="1" i="0" u="none" kern="1200" dirty="0">
              <a:latin typeface="Montserrat" pitchFamily="2" charset="77"/>
            </a:rPr>
            <a:t>General Director of EMSO</a:t>
          </a:r>
          <a:endParaRPr lang="en-GB" sz="1600" kern="1200" dirty="0">
            <a:latin typeface="Montserrat" pitchFamily="2" charset="77"/>
          </a:endParaRPr>
        </a:p>
      </dsp:txBody>
      <dsp:txXfrm>
        <a:off x="6380110" y="4965623"/>
        <a:ext cx="1405124" cy="1466024"/>
      </dsp:txXfrm>
    </dsp:sp>
    <dsp:sp modelId="{919A649D-0CAC-394E-AAEA-FD1DF729408A}">
      <dsp:nvSpPr>
        <dsp:cNvPr id="0" name=""/>
        <dsp:cNvSpPr/>
      </dsp:nvSpPr>
      <dsp:spPr>
        <a:xfrm>
          <a:off x="3607924" y="3952076"/>
          <a:ext cx="3147618" cy="635422"/>
        </a:xfrm>
        <a:prstGeom prst="rect">
          <a:avLst/>
        </a:prstGeom>
        <a:solidFill>
          <a:schemeClr val="accent3">
            <a:hueOff val="-8150591"/>
            <a:satOff val="56494"/>
            <a:lumOff val="588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ontserrat" pitchFamily="2" charset="77"/>
            </a:rPr>
            <a:t>Juan José </a:t>
          </a:r>
          <a:r>
            <a:rPr lang="en-GB" sz="1800" kern="1200" dirty="0" err="1">
              <a:latin typeface="Montserrat" pitchFamily="2" charset="77"/>
            </a:rPr>
            <a:t>Danobeitia</a:t>
          </a:r>
          <a:endParaRPr lang="en-GB" sz="1800" kern="1200" dirty="0">
            <a:latin typeface="Montserrat" pitchFamily="2" charset="77"/>
          </a:endParaRPr>
        </a:p>
        <a:p>
          <a:pPr marL="0" lvl="0" indent="0" algn="ctr" defTabSz="800100">
            <a:lnSpc>
              <a:spcPct val="90000"/>
            </a:lnSpc>
            <a:spcBef>
              <a:spcPct val="0"/>
            </a:spcBef>
            <a:spcAft>
              <a:spcPct val="35000"/>
            </a:spcAft>
            <a:buNone/>
          </a:pPr>
          <a:r>
            <a:rPr lang="en-GB" sz="1800" kern="1200" dirty="0">
              <a:latin typeface="Montserrat" pitchFamily="2" charset="77"/>
            </a:rPr>
            <a:t>CSIC</a:t>
          </a:r>
        </a:p>
      </dsp:txBody>
      <dsp:txXfrm>
        <a:off x="3607924" y="3952076"/>
        <a:ext cx="3147618" cy="635422"/>
      </dsp:txXfrm>
    </dsp:sp>
    <dsp:sp modelId="{214217A6-1E86-7C4C-AECA-CE4238481DC4}">
      <dsp:nvSpPr>
        <dsp:cNvPr id="0" name=""/>
        <dsp:cNvSpPr/>
      </dsp:nvSpPr>
      <dsp:spPr>
        <a:xfrm>
          <a:off x="8549999" y="4573594"/>
          <a:ext cx="3147618" cy="2666958"/>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9000" b="-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5EC175-BC54-2D40-BEB2-98A84E526C96}">
      <dsp:nvSpPr>
        <dsp:cNvPr id="0" name=""/>
        <dsp:cNvSpPr/>
      </dsp:nvSpPr>
      <dsp:spPr>
        <a:xfrm>
          <a:off x="10990258" y="4946803"/>
          <a:ext cx="2068979" cy="1553454"/>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10867455"/>
              <a:satOff val="75325"/>
              <a:lumOff val="78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u="none" kern="1200" dirty="0">
              <a:latin typeface="Montserrat" pitchFamily="2" charset="77"/>
            </a:rPr>
            <a:t>Head of the Research and Development Section at the </a:t>
          </a:r>
          <a:r>
            <a:rPr lang="en-GB" sz="1600" b="1" i="0" u="none" kern="1200" dirty="0">
              <a:latin typeface="Montserrat" pitchFamily="2" charset="77"/>
            </a:rPr>
            <a:t>European Space Agency.</a:t>
          </a:r>
          <a:endParaRPr lang="en-GB" sz="1600" b="1" kern="1200" dirty="0">
            <a:latin typeface="Montserrat" pitchFamily="2" charset="77"/>
          </a:endParaRPr>
        </a:p>
      </dsp:txBody>
      <dsp:txXfrm>
        <a:off x="11035757" y="4992302"/>
        <a:ext cx="1977981" cy="1462456"/>
      </dsp:txXfrm>
    </dsp:sp>
    <dsp:sp modelId="{4A86375C-8479-8240-B224-2DFBF612CF16}">
      <dsp:nvSpPr>
        <dsp:cNvPr id="0" name=""/>
        <dsp:cNvSpPr/>
      </dsp:nvSpPr>
      <dsp:spPr>
        <a:xfrm>
          <a:off x="8549999" y="3927181"/>
          <a:ext cx="3147618" cy="735003"/>
        </a:xfrm>
        <a:prstGeom prst="rect">
          <a:avLst/>
        </a:prstGeom>
        <a:solidFill>
          <a:schemeClr val="accent3">
            <a:hueOff val="-10867455"/>
            <a:satOff val="75325"/>
            <a:lumOff val="78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ontserrat" pitchFamily="2" charset="77"/>
            </a:rPr>
            <a:t>Diego Fernández</a:t>
          </a:r>
        </a:p>
        <a:p>
          <a:pPr marL="0" lvl="0" indent="0" algn="ctr" defTabSz="800100">
            <a:lnSpc>
              <a:spcPct val="90000"/>
            </a:lnSpc>
            <a:spcBef>
              <a:spcPct val="0"/>
            </a:spcBef>
            <a:spcAft>
              <a:spcPct val="35000"/>
            </a:spcAft>
            <a:buNone/>
          </a:pPr>
          <a:r>
            <a:rPr lang="en-GB" sz="1800" kern="1200" dirty="0">
              <a:latin typeface="Montserrat" pitchFamily="2" charset="77"/>
            </a:rPr>
            <a:t>ESA</a:t>
          </a:r>
        </a:p>
      </dsp:txBody>
      <dsp:txXfrm>
        <a:off x="8549999" y="3927181"/>
        <a:ext cx="3147618" cy="735003"/>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AccentList#1">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val="0"/>
      <dgm:chPref val="0"/>
      <dgm:dir/>
      <dgm:animOne val="branch"/>
      <dgm:animLvl val="lvl"/>
      <dgm:resizeHandles val="exact"/>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val="0"/>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val="0"/>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4995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381000" y="685800"/>
            <a:ext cx="6096000" cy="3429000"/>
          </a:xfrm>
        </p:spPr>
      </p:sp>
      <p:sp>
        <p:nvSpPr>
          <p:cNvPr id="3" name="Notes Placeholder 2"/>
          <p:cNvSpPr>
            <a:spLocks noGrp="1"/>
          </p:cNvSpPr>
          <p:nvPr>
            <p:ph type="body" idx="1"/>
          </p:nvPr>
        </p:nvSpPr>
        <p:spPr bwMode="auto"/>
        <p:txBody>
          <a:bodyPr/>
          <a:lstStyle/>
          <a:p>
            <a:pPr>
              <a:defRPr/>
            </a:pPr>
            <a:r>
              <a:rPr lang="en-GB" dirty="0"/>
              <a:t>RI (Research Infrastructures)</a:t>
            </a:r>
            <a:endParaRPr dirty="0"/>
          </a:p>
        </p:txBody>
      </p:sp>
      <p:sp>
        <p:nvSpPr>
          <p:cNvPr id="4" name="Slide Number Placeholder 3"/>
          <p:cNvSpPr>
            <a:spLocks noGrp="1"/>
          </p:cNvSpPr>
          <p:nvPr>
            <p:ph type="sldNum" sz="quarter" idx="5"/>
          </p:nvPr>
        </p:nvSpPr>
        <p:spPr bwMode="auto"/>
        <p:txBody>
          <a:bodyPr/>
          <a:lstStyle/>
          <a:p>
            <a:pPr>
              <a:defRPr/>
            </a:pPr>
            <a:fld id="{52D22620-8509-1D4E-A1EF-408BA2D7292D}" type="slidenum">
              <a:rPr lang="en-GB"/>
              <a:t>3</a:t>
            </a:fld>
            <a:endParaRPr lang="en-GB"/>
          </a:p>
        </p:txBody>
      </p:sp>
    </p:spTree>
    <p:extLst>
      <p:ext uri="{BB962C8B-B14F-4D97-AF65-F5344CB8AC3E}">
        <p14:creationId xmlns:p14="http://schemas.microsoft.com/office/powerpoint/2010/main" val="1282596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381000" y="685800"/>
            <a:ext cx="6096000" cy="3429000"/>
          </a:xfrm>
        </p:spPr>
      </p:sp>
      <p:sp>
        <p:nvSpPr>
          <p:cNvPr id="3" name="Notes Placeholder 2"/>
          <p:cNvSpPr>
            <a:spLocks noGrp="1"/>
          </p:cNvSpPr>
          <p:nvPr>
            <p:ph type="body" idx="1"/>
          </p:nvPr>
        </p:nvSpPr>
        <p:spPr bwMode="auto"/>
        <p:txBody>
          <a:bodyPr/>
          <a:lstStyle/>
          <a:p>
            <a:pPr>
              <a:defRPr/>
            </a:pPr>
            <a:r>
              <a:rPr lang="en-GB" dirty="0"/>
              <a:t>RI (Research Infrastructures)</a:t>
            </a:r>
            <a:endParaRPr dirty="0"/>
          </a:p>
        </p:txBody>
      </p:sp>
      <p:sp>
        <p:nvSpPr>
          <p:cNvPr id="4" name="Slide Number Placeholder 3"/>
          <p:cNvSpPr>
            <a:spLocks noGrp="1"/>
          </p:cNvSpPr>
          <p:nvPr>
            <p:ph type="sldNum" sz="quarter" idx="5"/>
          </p:nvPr>
        </p:nvSpPr>
        <p:spPr bwMode="auto"/>
        <p:txBody>
          <a:bodyPr/>
          <a:lstStyle/>
          <a:p>
            <a:pPr>
              <a:defRPr/>
            </a:pPr>
            <a:fld id="{52D22620-8509-1D4E-A1EF-408BA2D7292D}" type="slidenum">
              <a:rPr lang="en-GB"/>
              <a:t>4</a:t>
            </a:fld>
            <a:endParaRPr lang="en-GB"/>
          </a:p>
        </p:txBody>
      </p:sp>
    </p:spTree>
    <p:extLst>
      <p:ext uri="{BB962C8B-B14F-4D97-AF65-F5344CB8AC3E}">
        <p14:creationId xmlns:p14="http://schemas.microsoft.com/office/powerpoint/2010/main" val="3345906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706997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381000" y="685800"/>
            <a:ext cx="6096000" cy="3429000"/>
          </a:xfrm>
        </p:spPr>
      </p:sp>
      <p:sp>
        <p:nvSpPr>
          <p:cNvPr id="3" name="Notes Placeholder 2"/>
          <p:cNvSpPr>
            <a:spLocks noGrp="1"/>
          </p:cNvSpPr>
          <p:nvPr>
            <p:ph type="body" idx="1"/>
          </p:nvPr>
        </p:nvSpPr>
        <p:spPr bwMode="auto"/>
        <p:txBody>
          <a:bodyPr/>
          <a:lstStyle/>
          <a:p>
            <a:pPr>
              <a:defRPr/>
            </a:pPr>
            <a:r>
              <a:rPr lang="en-GB"/>
              <a:t>RI: Research infrastructures</a:t>
            </a:r>
            <a:endParaRPr/>
          </a:p>
        </p:txBody>
      </p:sp>
      <p:sp>
        <p:nvSpPr>
          <p:cNvPr id="4" name="Slide Number Placeholder 3"/>
          <p:cNvSpPr>
            <a:spLocks noGrp="1"/>
          </p:cNvSpPr>
          <p:nvPr>
            <p:ph type="sldNum" sz="quarter" idx="5"/>
          </p:nvPr>
        </p:nvSpPr>
        <p:spPr bwMode="auto"/>
        <p:txBody>
          <a:bodyPr/>
          <a:lstStyle/>
          <a:p>
            <a:pPr>
              <a:defRPr/>
            </a:pPr>
            <a:fld id="{52D22620-8509-1D4E-A1EF-408BA2D7292D}" type="slidenum">
              <a:rPr lang="en-GB"/>
              <a:t>7</a:t>
            </a:fld>
            <a:endParaRPr lang="en-GB"/>
          </a:p>
        </p:txBody>
      </p:sp>
    </p:spTree>
    <p:extLst>
      <p:ext uri="{BB962C8B-B14F-4D97-AF65-F5344CB8AC3E}">
        <p14:creationId xmlns:p14="http://schemas.microsoft.com/office/powerpoint/2010/main" val="2448342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89345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381000" y="685800"/>
            <a:ext cx="6096000" cy="3429000"/>
          </a:xfrm>
        </p:spPr>
      </p:sp>
      <p:sp>
        <p:nvSpPr>
          <p:cNvPr id="3" name="Notes Placeholder 2"/>
          <p:cNvSpPr>
            <a:spLocks noGrp="1"/>
          </p:cNvSpPr>
          <p:nvPr>
            <p:ph type="body" idx="1"/>
          </p:nvPr>
        </p:nvSpPr>
        <p:spPr bwMode="auto"/>
        <p:txBody>
          <a:bodyPr/>
          <a:lstStyle/>
          <a:p>
            <a:pPr>
              <a:defRPr/>
            </a:pPr>
            <a:r>
              <a:rPr lang="en-GB"/>
              <a:t>RI (Research Infrastructures)</a:t>
            </a:r>
            <a:endParaRPr/>
          </a:p>
        </p:txBody>
      </p:sp>
      <p:sp>
        <p:nvSpPr>
          <p:cNvPr id="4" name="Slide Number Placeholder 3"/>
          <p:cNvSpPr>
            <a:spLocks noGrp="1"/>
          </p:cNvSpPr>
          <p:nvPr>
            <p:ph type="sldNum" sz="quarter" idx="5"/>
          </p:nvPr>
        </p:nvSpPr>
        <p:spPr bwMode="auto"/>
        <p:txBody>
          <a:bodyPr/>
          <a:lstStyle/>
          <a:p>
            <a:pPr>
              <a:defRPr/>
            </a:pPr>
            <a:fld id="{52D22620-8509-1D4E-A1EF-408BA2D7292D}" type="slidenum">
              <a:rPr lang="en-GB"/>
              <a:t>10</a:t>
            </a:fld>
            <a:endParaRPr lang="en-GB"/>
          </a:p>
        </p:txBody>
      </p:sp>
    </p:spTree>
    <p:extLst>
      <p:ext uri="{BB962C8B-B14F-4D97-AF65-F5344CB8AC3E}">
        <p14:creationId xmlns:p14="http://schemas.microsoft.com/office/powerpoint/2010/main" val="3382073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381000" y="685800"/>
            <a:ext cx="6096000" cy="3429000"/>
          </a:xfrm>
        </p:spPr>
      </p:sp>
      <p:sp>
        <p:nvSpPr>
          <p:cNvPr id="3" name="Notes Placeholder 2"/>
          <p:cNvSpPr>
            <a:spLocks noGrp="1"/>
          </p:cNvSpPr>
          <p:nvPr>
            <p:ph type="body" idx="1"/>
          </p:nvPr>
        </p:nvSpPr>
        <p:spPr bwMode="auto"/>
        <p:txBody>
          <a:bodyPr/>
          <a:lstStyle/>
          <a:p>
            <a:pPr>
              <a:defRPr/>
            </a:pPr>
            <a:r>
              <a:rPr lang="en-GB"/>
              <a:t>RI (Research Infrastructures)</a:t>
            </a:r>
            <a:endParaRPr/>
          </a:p>
        </p:txBody>
      </p:sp>
      <p:sp>
        <p:nvSpPr>
          <p:cNvPr id="4" name="Slide Number Placeholder 3"/>
          <p:cNvSpPr>
            <a:spLocks noGrp="1"/>
          </p:cNvSpPr>
          <p:nvPr>
            <p:ph type="sldNum" sz="quarter" idx="5"/>
          </p:nvPr>
        </p:nvSpPr>
        <p:spPr bwMode="auto"/>
        <p:txBody>
          <a:bodyPr/>
          <a:lstStyle/>
          <a:p>
            <a:pPr>
              <a:defRPr/>
            </a:pPr>
            <a:fld id="{52D22620-8509-1D4E-A1EF-408BA2D7292D}" type="slidenum">
              <a:rPr lang="en-GB"/>
              <a:t>11</a:t>
            </a:fld>
            <a:endParaRPr lang="en-GB"/>
          </a:p>
        </p:txBody>
      </p:sp>
    </p:spTree>
    <p:extLst>
      <p:ext uri="{BB962C8B-B14F-4D97-AF65-F5344CB8AC3E}">
        <p14:creationId xmlns:p14="http://schemas.microsoft.com/office/powerpoint/2010/main" val="1635152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381000" y="685800"/>
            <a:ext cx="6096000" cy="3429000"/>
          </a:xfrm>
        </p:spPr>
      </p:sp>
      <p:sp>
        <p:nvSpPr>
          <p:cNvPr id="3" name="Notes Placeholder 2"/>
          <p:cNvSpPr>
            <a:spLocks noGrp="1"/>
          </p:cNvSpPr>
          <p:nvPr>
            <p:ph type="body" idx="1"/>
          </p:nvPr>
        </p:nvSpPr>
        <p:spPr bwMode="auto"/>
        <p:txBody>
          <a:bodyPr/>
          <a:lstStyle/>
          <a:p>
            <a:pPr>
              <a:defRPr/>
            </a:pPr>
            <a:r>
              <a:rPr lang="en-GB" dirty="0"/>
              <a:t>RI (Research Infrastructures)</a:t>
            </a:r>
            <a:endParaRPr dirty="0"/>
          </a:p>
        </p:txBody>
      </p:sp>
      <p:sp>
        <p:nvSpPr>
          <p:cNvPr id="4" name="Slide Number Placeholder 3"/>
          <p:cNvSpPr>
            <a:spLocks noGrp="1"/>
          </p:cNvSpPr>
          <p:nvPr>
            <p:ph type="sldNum" sz="quarter" idx="5"/>
          </p:nvPr>
        </p:nvSpPr>
        <p:spPr bwMode="auto"/>
        <p:txBody>
          <a:bodyPr/>
          <a:lstStyle/>
          <a:p>
            <a:pPr>
              <a:defRPr/>
            </a:pPr>
            <a:fld id="{52D22620-8509-1D4E-A1EF-408BA2D7292D}" type="slidenum">
              <a:rPr lang="en-GB"/>
              <a:t>12</a:t>
            </a:fld>
            <a:endParaRPr lang="en-GB"/>
          </a:p>
        </p:txBody>
      </p:sp>
    </p:spTree>
    <p:extLst>
      <p:ext uri="{BB962C8B-B14F-4D97-AF65-F5344CB8AC3E}">
        <p14:creationId xmlns:p14="http://schemas.microsoft.com/office/powerpoint/2010/main" val="1883044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381000" y="685800"/>
            <a:ext cx="6096000" cy="3429000"/>
          </a:xfrm>
        </p:spPr>
      </p:sp>
      <p:sp>
        <p:nvSpPr>
          <p:cNvPr id="3" name="Notes Placeholder 2"/>
          <p:cNvSpPr>
            <a:spLocks noGrp="1"/>
          </p:cNvSpPr>
          <p:nvPr>
            <p:ph type="body" idx="1"/>
          </p:nvPr>
        </p:nvSpPr>
        <p:spPr bwMode="auto"/>
        <p:txBody>
          <a:bodyPr/>
          <a:lstStyle/>
          <a:p>
            <a:pPr>
              <a:defRPr/>
            </a:pPr>
            <a:r>
              <a:rPr lang="en-GB"/>
              <a:t>RI (Research Infrastructures)</a:t>
            </a:r>
            <a:endParaRPr/>
          </a:p>
        </p:txBody>
      </p:sp>
      <p:sp>
        <p:nvSpPr>
          <p:cNvPr id="4" name="Slide Number Placeholder 3"/>
          <p:cNvSpPr>
            <a:spLocks noGrp="1"/>
          </p:cNvSpPr>
          <p:nvPr>
            <p:ph type="sldNum" sz="quarter" idx="5"/>
          </p:nvPr>
        </p:nvSpPr>
        <p:spPr bwMode="auto"/>
        <p:txBody>
          <a:bodyPr/>
          <a:lstStyle/>
          <a:p>
            <a:pPr>
              <a:defRPr/>
            </a:pPr>
            <a:fld id="{52D22620-8509-1D4E-A1EF-408BA2D7292D}" type="slidenum">
              <a:rPr lang="en-GB"/>
              <a:t>13</a:t>
            </a:fld>
            <a:endParaRPr lang="en-GB"/>
          </a:p>
        </p:txBody>
      </p:sp>
    </p:spTree>
    <p:extLst>
      <p:ext uri="{BB962C8B-B14F-4D97-AF65-F5344CB8AC3E}">
        <p14:creationId xmlns:p14="http://schemas.microsoft.com/office/powerpoint/2010/main" val="2798029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381000" y="685800"/>
            <a:ext cx="6096000" cy="3429000"/>
          </a:xfrm>
        </p:spPr>
      </p:sp>
      <p:sp>
        <p:nvSpPr>
          <p:cNvPr id="3" name="Notes Placeholder 2"/>
          <p:cNvSpPr>
            <a:spLocks noGrp="1"/>
          </p:cNvSpPr>
          <p:nvPr>
            <p:ph type="body" idx="1"/>
          </p:nvPr>
        </p:nvSpPr>
        <p:spPr bwMode="auto"/>
        <p:txBody>
          <a:bodyPr/>
          <a:lstStyle/>
          <a:p>
            <a:pPr>
              <a:defRPr/>
            </a:pPr>
            <a:r>
              <a:rPr lang="en-GB"/>
              <a:t>RI (Research Infrastructures)</a:t>
            </a:r>
            <a:endParaRPr/>
          </a:p>
        </p:txBody>
      </p:sp>
      <p:sp>
        <p:nvSpPr>
          <p:cNvPr id="4" name="Slide Number Placeholder 3"/>
          <p:cNvSpPr>
            <a:spLocks noGrp="1"/>
          </p:cNvSpPr>
          <p:nvPr>
            <p:ph type="sldNum" sz="quarter" idx="5"/>
          </p:nvPr>
        </p:nvSpPr>
        <p:spPr bwMode="auto"/>
        <p:txBody>
          <a:bodyPr/>
          <a:lstStyle/>
          <a:p>
            <a:pPr>
              <a:defRPr/>
            </a:pPr>
            <a:fld id="{52D22620-8509-1D4E-A1EF-408BA2D7292D}" type="slidenum">
              <a:rPr lang="en-GB"/>
              <a:t>14</a:t>
            </a:fld>
            <a:endParaRPr lang="en-GB"/>
          </a:p>
        </p:txBody>
      </p:sp>
    </p:spTree>
    <p:extLst>
      <p:ext uri="{BB962C8B-B14F-4D97-AF65-F5344CB8AC3E}">
        <p14:creationId xmlns:p14="http://schemas.microsoft.com/office/powerpoint/2010/main" val="30806930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381000" y="685800"/>
            <a:ext cx="6096000" cy="3429000"/>
          </a:xfrm>
        </p:spPr>
      </p:sp>
      <p:sp>
        <p:nvSpPr>
          <p:cNvPr id="3" name="Notes Placeholder 2"/>
          <p:cNvSpPr>
            <a:spLocks noGrp="1"/>
          </p:cNvSpPr>
          <p:nvPr>
            <p:ph type="body" idx="1"/>
          </p:nvPr>
        </p:nvSpPr>
        <p:spPr bwMode="auto"/>
        <p:txBody>
          <a:bodyPr/>
          <a:lstStyle/>
          <a:p>
            <a:pPr>
              <a:defRPr/>
            </a:pPr>
            <a:r>
              <a:rPr lang="en-GB"/>
              <a:t>RI (Research Infrastructures)</a:t>
            </a:r>
            <a:endParaRPr/>
          </a:p>
        </p:txBody>
      </p:sp>
      <p:sp>
        <p:nvSpPr>
          <p:cNvPr id="4" name="Slide Number Placeholder 3"/>
          <p:cNvSpPr>
            <a:spLocks noGrp="1"/>
          </p:cNvSpPr>
          <p:nvPr>
            <p:ph type="sldNum" sz="quarter" idx="5"/>
          </p:nvPr>
        </p:nvSpPr>
        <p:spPr bwMode="auto"/>
        <p:txBody>
          <a:bodyPr/>
          <a:lstStyle/>
          <a:p>
            <a:pPr>
              <a:defRPr/>
            </a:pPr>
            <a:fld id="{52D22620-8509-1D4E-A1EF-408BA2D7292D}" type="slidenum">
              <a:rPr lang="en-GB"/>
              <a:t>15</a:t>
            </a:fld>
            <a:endParaRPr lang="en-GB"/>
          </a:p>
        </p:txBody>
      </p:sp>
    </p:spTree>
    <p:extLst>
      <p:ext uri="{BB962C8B-B14F-4D97-AF65-F5344CB8AC3E}">
        <p14:creationId xmlns:p14="http://schemas.microsoft.com/office/powerpoint/2010/main" val="677268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1800" dirty="0">
                <a:effectLst/>
                <a:latin typeface="TimesNewRomanPSMT"/>
              </a:rPr>
              <a:t>virtual access (VA) through a single-entry portal to 7 data infrastructures, 2 observational networks and 10 research stations and their associated observatories in both polar regions </a:t>
            </a:r>
            <a:endParaRPr lang="en-GB" dirty="0"/>
          </a:p>
          <a:p>
            <a:endParaRPr lang="en-GB" dirty="0"/>
          </a:p>
        </p:txBody>
      </p:sp>
      <p:sp>
        <p:nvSpPr>
          <p:cNvPr id="4" name="Slide Number Placeholder 3"/>
          <p:cNvSpPr>
            <a:spLocks noGrp="1"/>
          </p:cNvSpPr>
          <p:nvPr>
            <p:ph type="sldNum" sz="quarter" idx="5"/>
          </p:nvPr>
        </p:nvSpPr>
        <p:spPr/>
        <p:txBody>
          <a:bodyPr/>
          <a:lstStyle/>
          <a:p>
            <a:pPr>
              <a:defRPr/>
            </a:pPr>
            <a:fld id="{52D22620-8509-1D4E-A1EF-408BA2D7292D}" type="slidenum">
              <a:rPr lang="en-GB" smtClean="0"/>
              <a:t>16</a:t>
            </a:fld>
            <a:endParaRPr lang="en-GB"/>
          </a:p>
        </p:txBody>
      </p:sp>
    </p:spTree>
    <p:extLst>
      <p:ext uri="{BB962C8B-B14F-4D97-AF65-F5344CB8AC3E}">
        <p14:creationId xmlns:p14="http://schemas.microsoft.com/office/powerpoint/2010/main" val="2280113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1800" dirty="0">
                <a:effectLst/>
                <a:latin typeface="TimesNewRomanPSMT"/>
              </a:rPr>
              <a:t>virtual access (VA) through a single-entry portal to 7 data infrastructures, 2 observational networks and 10 research stations and their associated observatories in both polar regions </a:t>
            </a:r>
            <a:endParaRPr lang="en-GB" dirty="0"/>
          </a:p>
          <a:p>
            <a:endParaRPr lang="en-GB" dirty="0"/>
          </a:p>
        </p:txBody>
      </p:sp>
      <p:sp>
        <p:nvSpPr>
          <p:cNvPr id="4" name="Slide Number Placeholder 3"/>
          <p:cNvSpPr>
            <a:spLocks noGrp="1"/>
          </p:cNvSpPr>
          <p:nvPr>
            <p:ph type="sldNum" sz="quarter" idx="5"/>
          </p:nvPr>
        </p:nvSpPr>
        <p:spPr/>
        <p:txBody>
          <a:bodyPr/>
          <a:lstStyle/>
          <a:p>
            <a:pPr>
              <a:defRPr/>
            </a:pPr>
            <a:fld id="{52D22620-8509-1D4E-A1EF-408BA2D7292D}" type="slidenum">
              <a:rPr lang="en-GB" smtClean="0"/>
              <a:t>17</a:t>
            </a:fld>
            <a:endParaRPr lang="en-GB"/>
          </a:p>
        </p:txBody>
      </p:sp>
    </p:spTree>
    <p:extLst>
      <p:ext uri="{BB962C8B-B14F-4D97-AF65-F5344CB8AC3E}">
        <p14:creationId xmlns:p14="http://schemas.microsoft.com/office/powerpoint/2010/main" val="3089612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1800" dirty="0">
                <a:effectLst/>
                <a:latin typeface="TimesNewRomanPSMT"/>
              </a:rPr>
              <a:t>virtual access (VA) through a single-entry portal to 7 data infrastructures, 2 observational networks and 10 research stations and their associated observatories in both polar regions </a:t>
            </a:r>
            <a:endParaRPr lang="en-GB" dirty="0"/>
          </a:p>
          <a:p>
            <a:endParaRPr lang="en-GB" dirty="0"/>
          </a:p>
        </p:txBody>
      </p:sp>
      <p:sp>
        <p:nvSpPr>
          <p:cNvPr id="4" name="Slide Number Placeholder 3"/>
          <p:cNvSpPr>
            <a:spLocks noGrp="1"/>
          </p:cNvSpPr>
          <p:nvPr>
            <p:ph type="sldNum" sz="quarter" idx="5"/>
          </p:nvPr>
        </p:nvSpPr>
        <p:spPr/>
        <p:txBody>
          <a:bodyPr/>
          <a:lstStyle/>
          <a:p>
            <a:pPr>
              <a:defRPr/>
            </a:pPr>
            <a:fld id="{52D22620-8509-1D4E-A1EF-408BA2D7292D}" type="slidenum">
              <a:rPr lang="en-GB" smtClean="0"/>
              <a:t>18</a:t>
            </a:fld>
            <a:endParaRPr lang="en-GB"/>
          </a:p>
        </p:txBody>
      </p:sp>
    </p:spTree>
    <p:extLst>
      <p:ext uri="{BB962C8B-B14F-4D97-AF65-F5344CB8AC3E}">
        <p14:creationId xmlns:p14="http://schemas.microsoft.com/office/powerpoint/2010/main" val="4290286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Font typeface="Arial" panose="020B0604020202020204" pitchFamily="34" charset="0"/>
              <a:buChar char="•"/>
            </a:pPr>
            <a:r>
              <a:rPr lang="en-GB" sz="1200" b="1" dirty="0">
                <a:effectLst/>
                <a:latin typeface="TimesNewRomanPS"/>
              </a:rPr>
              <a:t>Training for early career scientists and professionals </a:t>
            </a:r>
            <a:r>
              <a:rPr lang="en-GB" sz="1200" dirty="0">
                <a:effectLst/>
                <a:latin typeface="TimesNewRomanPSMT"/>
              </a:rPr>
              <a:t>to ensure that the new generations are able to fully exploit the services of the diverse RIs. It will include a series of online seminars dedicated to scientific equipment and tools, expedition planning and legal, safety and sustainability requirements to work in the polar regions. Target groups will be PhD students and postdoctoral researchers, technicians, and engineers. </a:t>
            </a:r>
            <a:endParaRPr lang="en-GB" sz="1200" dirty="0">
              <a:effectLst/>
              <a:latin typeface="SymbolMT"/>
            </a:endParaRPr>
          </a:p>
          <a:p>
            <a:pPr>
              <a:buFont typeface="Arial" panose="020B0604020202020204" pitchFamily="34" charset="0"/>
              <a:buChar char="•"/>
            </a:pPr>
            <a:r>
              <a:rPr lang="en-GB" sz="1200" b="1" dirty="0">
                <a:effectLst/>
                <a:latin typeface="TimesNewRomanPS"/>
              </a:rPr>
              <a:t>Training on data stewardship </a:t>
            </a:r>
            <a:r>
              <a:rPr lang="en-GB" sz="1200" dirty="0">
                <a:effectLst/>
                <a:latin typeface="TimesNewRomanPSMT"/>
              </a:rPr>
              <a:t>to ensure that data sets are adequately preserved and documented, and that they remain accessible and usable to end users. The usefulness of data sets depends also on the ability of data providers and stewards to assess, demonstrate, and describe the quality of the information, and their ability to adopt community best practices and standards. POLARIN will organise a dedicated training on data stewardship as a series of online seminars and workshops to ensure that data sets are not only collected, but also curated and able to deliver accurate, reliable environmental data sets. </a:t>
            </a:r>
            <a:endParaRPr lang="en-GB" sz="1200" dirty="0">
              <a:effectLst/>
              <a:latin typeface="SymbolMT"/>
            </a:endParaRPr>
          </a:p>
          <a:p>
            <a:pPr>
              <a:buFont typeface="Arial" panose="020B0604020202020204" pitchFamily="34" charset="0"/>
              <a:buChar char="•"/>
            </a:pPr>
            <a:r>
              <a:rPr lang="en-GB" sz="1200" b="1" dirty="0">
                <a:effectLst/>
                <a:latin typeface="TimesNewRomanPS"/>
              </a:rPr>
              <a:t>Safety training </a:t>
            </a:r>
            <a:r>
              <a:rPr lang="en-GB" sz="1200" dirty="0">
                <a:effectLst/>
                <a:latin typeface="TimesNewRomanPSMT"/>
              </a:rPr>
              <a:t>to ensure that infrastructure users are prepared to deal with emergency conditions on land and at sea. POLARIN will organise a safety training under Arctic conditions in compliance with the Polar Code for a group of users. The safety training will prepare for marine and land expeditions. It will be accompanied by online and written training material. </a:t>
            </a:r>
            <a:endParaRPr lang="en-GB" sz="1200" dirty="0">
              <a:effectLst/>
              <a:latin typeface="SymbolMT"/>
            </a:endParaRPr>
          </a:p>
          <a:p>
            <a:endParaRPr lang="en-GB" dirty="0"/>
          </a:p>
        </p:txBody>
      </p:sp>
      <p:sp>
        <p:nvSpPr>
          <p:cNvPr id="4" name="Slide Number Placeholder 3"/>
          <p:cNvSpPr>
            <a:spLocks noGrp="1"/>
          </p:cNvSpPr>
          <p:nvPr>
            <p:ph type="sldNum" sz="quarter" idx="5"/>
          </p:nvPr>
        </p:nvSpPr>
        <p:spPr/>
        <p:txBody>
          <a:bodyPr/>
          <a:lstStyle/>
          <a:p>
            <a:pPr>
              <a:defRPr/>
            </a:pPr>
            <a:fld id="{52D22620-8509-1D4E-A1EF-408BA2D7292D}" type="slidenum">
              <a:rPr lang="en-GB" smtClean="0"/>
              <a:t>21</a:t>
            </a:fld>
            <a:endParaRPr lang="en-GB"/>
          </a:p>
        </p:txBody>
      </p:sp>
    </p:spTree>
    <p:extLst>
      <p:ext uri="{BB962C8B-B14F-4D97-AF65-F5344CB8AC3E}">
        <p14:creationId xmlns:p14="http://schemas.microsoft.com/office/powerpoint/2010/main" val="301511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solidFill>
                  <a:srgbClr val="000000"/>
                </a:solidFill>
                <a:effectLst/>
                <a:latin typeface="Times New Roman" panose="02020603050405020304" pitchFamily="18" charset="0"/>
              </a:rPr>
              <a:t>POLARIN </a:t>
            </a:r>
            <a:r>
              <a:rPr lang="en-GB">
                <a:solidFill>
                  <a:srgbClr val="000000"/>
                </a:solidFill>
                <a:effectLst/>
                <a:latin typeface="Times New Roman" panose="02020603050405020304" pitchFamily="18" charset="0"/>
              </a:rPr>
              <a:t>has implemented an </a:t>
            </a:r>
            <a:r>
              <a:rPr lang="en-GB" dirty="0">
                <a:solidFill>
                  <a:srgbClr val="000000"/>
                </a:solidFill>
                <a:effectLst/>
                <a:latin typeface="Times New Roman" panose="02020603050405020304" pitchFamily="18" charset="0"/>
              </a:rPr>
              <a:t>Advisory Board with relevant stakeholders to enhance the connection with international partners and organisations as well as with other European initiatives and projects.</a:t>
            </a:r>
          </a:p>
          <a:p>
            <a:endParaRPr lang="en-GB" dirty="0"/>
          </a:p>
        </p:txBody>
      </p:sp>
      <p:sp>
        <p:nvSpPr>
          <p:cNvPr id="4" name="Slide Number Placeholder 3"/>
          <p:cNvSpPr>
            <a:spLocks noGrp="1"/>
          </p:cNvSpPr>
          <p:nvPr>
            <p:ph type="sldNum" sz="quarter" idx="5"/>
          </p:nvPr>
        </p:nvSpPr>
        <p:spPr/>
        <p:txBody>
          <a:bodyPr/>
          <a:lstStyle/>
          <a:p>
            <a:fld id="{0A8C69C7-FE5E-A24C-98A6-D5191608D507}" type="slidenum">
              <a:rPr lang="en-GB" smtClean="0"/>
              <a:t>22</a:t>
            </a:fld>
            <a:endParaRPr lang="en-GB"/>
          </a:p>
        </p:txBody>
      </p:sp>
    </p:spTree>
    <p:extLst>
      <p:ext uri="{BB962C8B-B14F-4D97-AF65-F5344CB8AC3E}">
        <p14:creationId xmlns:p14="http://schemas.microsoft.com/office/powerpoint/2010/main" val="3446864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POLARIN will connect and collaborate intensely with other projects, forums and organisations, such as our sister project AQUARIUS, funded in the same call, the Eu Polar Cluster, operator organisations, and the Earth Observation community that wants to support in situ data collection. </a:t>
            </a:r>
          </a:p>
          <a:p>
            <a:endParaRPr lang="en-GB" dirty="0"/>
          </a:p>
          <a:p>
            <a:r>
              <a:rPr lang="en-GB" dirty="0"/>
              <a:t>POLARIN, with such a vast infrastructure network, has the opportunity to contribute to initiatives planned in the next years. </a:t>
            </a:r>
          </a:p>
          <a:p>
            <a:endParaRPr lang="en-GB" dirty="0"/>
          </a:p>
        </p:txBody>
      </p:sp>
      <p:sp>
        <p:nvSpPr>
          <p:cNvPr id="4" name="Slide Number Placeholder 3"/>
          <p:cNvSpPr>
            <a:spLocks noGrp="1"/>
          </p:cNvSpPr>
          <p:nvPr>
            <p:ph type="sldNum" sz="quarter" idx="5"/>
          </p:nvPr>
        </p:nvSpPr>
        <p:spPr/>
        <p:txBody>
          <a:bodyPr/>
          <a:lstStyle/>
          <a:p>
            <a:pPr>
              <a:defRPr/>
            </a:pPr>
            <a:fld id="{52D22620-8509-1D4E-A1EF-408BA2D7292D}" type="slidenum">
              <a:rPr lang="en-GB" smtClean="0"/>
              <a:t>23</a:t>
            </a:fld>
            <a:endParaRPr lang="en-GB"/>
          </a:p>
        </p:txBody>
      </p:sp>
    </p:spTree>
    <p:extLst>
      <p:ext uri="{BB962C8B-B14F-4D97-AF65-F5344CB8AC3E}">
        <p14:creationId xmlns:p14="http://schemas.microsoft.com/office/powerpoint/2010/main" val="3549247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c812ba10b2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2c812ba10b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38490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861550" y="5453125"/>
            <a:ext cx="8003100" cy="3942000"/>
          </a:xfrm>
          <a:prstGeom prst="rect">
            <a:avLst/>
          </a:prstGeom>
        </p:spPr>
        <p:txBody>
          <a:bodyPr spcFirstLastPara="1" wrap="square" lIns="182850" tIns="182850" rIns="182850" bIns="182850" anchor="b" anchorCtr="0">
            <a:normAutofit/>
          </a:bodyPr>
          <a:lstStyle>
            <a:lvl1pPr lvl="0">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1pPr>
            <a:lvl2pPr lvl="1">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2pPr>
            <a:lvl3pPr lvl="2">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3pPr>
            <a:lvl4pPr lvl="3">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4pPr>
            <a:lvl5pPr lvl="4">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5pPr>
            <a:lvl6pPr lvl="5">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6pPr>
            <a:lvl7pPr lvl="6">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7pPr>
            <a:lvl8pPr lvl="7">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8pPr>
            <a:lvl9pPr lvl="8">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9pPr>
          </a:lstStyle>
          <a:p>
            <a:endParaRPr/>
          </a:p>
        </p:txBody>
      </p:sp>
      <p:sp>
        <p:nvSpPr>
          <p:cNvPr id="11" name="Google Shape;11;p2"/>
          <p:cNvSpPr txBox="1">
            <a:spLocks noGrp="1"/>
          </p:cNvSpPr>
          <p:nvPr>
            <p:ph type="subTitle" idx="1"/>
          </p:nvPr>
        </p:nvSpPr>
        <p:spPr>
          <a:xfrm>
            <a:off x="13064400" y="6209425"/>
            <a:ext cx="3963900" cy="1585200"/>
          </a:xfrm>
          <a:prstGeom prst="rect">
            <a:avLst/>
          </a:prstGeom>
        </p:spPr>
        <p:txBody>
          <a:bodyPr spcFirstLastPara="1" wrap="square" lIns="182850" tIns="182850" rIns="182850" bIns="182850" anchor="b" anchorCtr="0">
            <a:normAutofit/>
          </a:bodyPr>
          <a:lstStyle>
            <a:lvl1pPr lvl="0" algn="r">
              <a:lnSpc>
                <a:spcPct val="100000"/>
              </a:lnSpc>
              <a:spcBef>
                <a:spcPts val="0"/>
              </a:spcBef>
              <a:spcAft>
                <a:spcPts val="0"/>
              </a:spcAft>
              <a:buClr>
                <a:schemeClr val="accent1"/>
              </a:buClr>
              <a:buSzPts val="2000"/>
              <a:buNone/>
              <a:defRPr sz="2000">
                <a:solidFill>
                  <a:schemeClr val="accent1"/>
                </a:solidFill>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pic>
        <p:nvPicPr>
          <p:cNvPr id="12" name="Google Shape;12;p2"/>
          <p:cNvPicPr preferRelativeResize="0"/>
          <p:nvPr/>
        </p:nvPicPr>
        <p:blipFill>
          <a:blip r:embed="rId2">
            <a:alphaModFix/>
          </a:blip>
          <a:stretch>
            <a:fillRect/>
          </a:stretch>
        </p:blipFill>
        <p:spPr>
          <a:xfrm>
            <a:off x="1033050" y="1193749"/>
            <a:ext cx="6110700" cy="3443201"/>
          </a:xfrm>
          <a:prstGeom prst="rect">
            <a:avLst/>
          </a:prstGeom>
          <a:noFill/>
          <a:ln>
            <a:noFill/>
          </a:ln>
        </p:spPr>
      </p:pic>
      <p:sp>
        <p:nvSpPr>
          <p:cNvPr id="13" name="Google Shape;13;p2"/>
          <p:cNvSpPr>
            <a:spLocks noGrp="1"/>
          </p:cNvSpPr>
          <p:nvPr>
            <p:ph type="pic" idx="2"/>
          </p:nvPr>
        </p:nvSpPr>
        <p:spPr>
          <a:xfrm>
            <a:off x="13107700" y="8161200"/>
            <a:ext cx="1690800" cy="1233900"/>
          </a:xfrm>
          <a:prstGeom prst="rect">
            <a:avLst/>
          </a:prstGeom>
          <a:noFill/>
          <a:ln>
            <a:noFill/>
          </a:ln>
        </p:spPr>
      </p:sp>
      <p:pic>
        <p:nvPicPr>
          <p:cNvPr id="14" name="Google Shape;14;p2"/>
          <p:cNvPicPr preferRelativeResize="0"/>
          <p:nvPr/>
        </p:nvPicPr>
        <p:blipFill rotWithShape="1">
          <a:blip r:embed="rId3">
            <a:alphaModFix/>
          </a:blip>
          <a:srcRect l="-482"/>
          <a:stretch/>
        </p:blipFill>
        <p:spPr>
          <a:xfrm>
            <a:off x="15348838" y="8258600"/>
            <a:ext cx="1562126" cy="1039125"/>
          </a:xfrm>
          <a:prstGeom prst="rect">
            <a:avLst/>
          </a:prstGeom>
          <a:noFill/>
          <a:ln>
            <a:noFill/>
          </a:ln>
        </p:spPr>
      </p:pic>
      <p:sp>
        <p:nvSpPr>
          <p:cNvPr id="15" name="Google Shape;15;p2"/>
          <p:cNvSpPr txBox="1"/>
          <p:nvPr/>
        </p:nvSpPr>
        <p:spPr>
          <a:xfrm>
            <a:off x="15239733" y="9395100"/>
            <a:ext cx="2240700" cy="94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a:solidFill>
                  <a:schemeClr val="accent1"/>
                </a:solidFill>
                <a:latin typeface="Montserrat SemiBold"/>
                <a:ea typeface="Montserrat SemiBold"/>
                <a:cs typeface="Montserrat SemiBold"/>
                <a:sym typeface="Montserrat SemiBold"/>
              </a:rPr>
              <a:t>FUNDED BY THE EUROPEAN UNION </a:t>
            </a:r>
            <a:endParaRPr>
              <a:solidFill>
                <a:schemeClr val="accent1"/>
              </a:solidFill>
              <a:latin typeface="Montserrat SemiBold"/>
              <a:ea typeface="Montserrat SemiBold"/>
              <a:cs typeface="Montserrat SemiBold"/>
              <a:sym typeface="Montserrat SemiBo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reserve="1">
  <p:cSld name="1_Title and bod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820805" y="890050"/>
            <a:ext cx="10477500" cy="20433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5600"/>
              <a:buNone/>
              <a:defRPr>
                <a:solidFill>
                  <a:schemeClr val="accent1"/>
                </a:solidFill>
              </a:defRPr>
            </a:lvl1pPr>
            <a:lvl2pPr lvl="1">
              <a:spcBef>
                <a:spcPts val="0"/>
              </a:spcBef>
              <a:spcAft>
                <a:spcPts val="0"/>
              </a:spcAft>
              <a:buClr>
                <a:schemeClr val="accent1"/>
              </a:buClr>
              <a:buSzPts val="5600"/>
              <a:buNone/>
              <a:defRPr>
                <a:solidFill>
                  <a:schemeClr val="accent1"/>
                </a:solidFill>
              </a:defRPr>
            </a:lvl2pPr>
            <a:lvl3pPr lvl="2">
              <a:spcBef>
                <a:spcPts val="0"/>
              </a:spcBef>
              <a:spcAft>
                <a:spcPts val="0"/>
              </a:spcAft>
              <a:buClr>
                <a:schemeClr val="accent1"/>
              </a:buClr>
              <a:buSzPts val="5600"/>
              <a:buNone/>
              <a:defRPr>
                <a:solidFill>
                  <a:schemeClr val="accent1"/>
                </a:solidFill>
              </a:defRPr>
            </a:lvl3pPr>
            <a:lvl4pPr lvl="3">
              <a:spcBef>
                <a:spcPts val="0"/>
              </a:spcBef>
              <a:spcAft>
                <a:spcPts val="0"/>
              </a:spcAft>
              <a:buClr>
                <a:schemeClr val="accent1"/>
              </a:buClr>
              <a:buSzPts val="5600"/>
              <a:buNone/>
              <a:defRPr>
                <a:solidFill>
                  <a:schemeClr val="accent1"/>
                </a:solidFill>
              </a:defRPr>
            </a:lvl4pPr>
            <a:lvl5pPr lvl="4">
              <a:spcBef>
                <a:spcPts val="0"/>
              </a:spcBef>
              <a:spcAft>
                <a:spcPts val="0"/>
              </a:spcAft>
              <a:buClr>
                <a:schemeClr val="accent1"/>
              </a:buClr>
              <a:buSzPts val="5600"/>
              <a:buNone/>
              <a:defRPr>
                <a:solidFill>
                  <a:schemeClr val="accent1"/>
                </a:solidFill>
              </a:defRPr>
            </a:lvl5pPr>
            <a:lvl6pPr lvl="5">
              <a:spcBef>
                <a:spcPts val="0"/>
              </a:spcBef>
              <a:spcAft>
                <a:spcPts val="0"/>
              </a:spcAft>
              <a:buClr>
                <a:schemeClr val="accent1"/>
              </a:buClr>
              <a:buSzPts val="5600"/>
              <a:buNone/>
              <a:defRPr>
                <a:solidFill>
                  <a:schemeClr val="accent1"/>
                </a:solidFill>
              </a:defRPr>
            </a:lvl6pPr>
            <a:lvl7pPr lvl="6">
              <a:spcBef>
                <a:spcPts val="0"/>
              </a:spcBef>
              <a:spcAft>
                <a:spcPts val="0"/>
              </a:spcAft>
              <a:buClr>
                <a:schemeClr val="accent1"/>
              </a:buClr>
              <a:buSzPts val="5600"/>
              <a:buNone/>
              <a:defRPr>
                <a:solidFill>
                  <a:schemeClr val="accent1"/>
                </a:solidFill>
              </a:defRPr>
            </a:lvl7pPr>
            <a:lvl8pPr lvl="7">
              <a:spcBef>
                <a:spcPts val="0"/>
              </a:spcBef>
              <a:spcAft>
                <a:spcPts val="0"/>
              </a:spcAft>
              <a:buClr>
                <a:schemeClr val="accent1"/>
              </a:buClr>
              <a:buSzPts val="5600"/>
              <a:buNone/>
              <a:defRPr>
                <a:solidFill>
                  <a:schemeClr val="accent1"/>
                </a:solidFill>
              </a:defRPr>
            </a:lvl8pPr>
            <a:lvl9pPr lvl="8">
              <a:spcBef>
                <a:spcPts val="0"/>
              </a:spcBef>
              <a:spcAft>
                <a:spcPts val="0"/>
              </a:spcAft>
              <a:buClr>
                <a:schemeClr val="accent1"/>
              </a:buClr>
              <a:buSzPts val="5600"/>
              <a:buNone/>
              <a:defRPr>
                <a:solidFill>
                  <a:schemeClr val="accent1"/>
                </a:solidFill>
              </a:defRPr>
            </a:lvl9pPr>
          </a:lstStyle>
          <a:p>
            <a:endParaRPr/>
          </a:p>
        </p:txBody>
      </p:sp>
      <p:sp>
        <p:nvSpPr>
          <p:cNvPr id="41" name="Google Shape;41;p6"/>
          <p:cNvSpPr txBox="1">
            <a:spLocks noGrp="1"/>
          </p:cNvSpPr>
          <p:nvPr>
            <p:ph type="body" idx="1"/>
          </p:nvPr>
        </p:nvSpPr>
        <p:spPr>
          <a:xfrm>
            <a:off x="865473" y="2997675"/>
            <a:ext cx="12631500" cy="6832800"/>
          </a:xfrm>
          <a:prstGeom prst="rect">
            <a:avLst/>
          </a:prstGeom>
        </p:spPr>
        <p:txBody>
          <a:bodyPr spcFirstLastPara="1" wrap="square" lIns="182850" tIns="182850" rIns="182850" bIns="182850" anchor="t" anchorCtr="0">
            <a:normAutofit/>
          </a:bodyPr>
          <a:lstStyle>
            <a:lvl1pPr marL="457200" lvl="0" indent="-374650">
              <a:spcBef>
                <a:spcPts val="0"/>
              </a:spcBef>
              <a:spcAft>
                <a:spcPts val="0"/>
              </a:spcAft>
              <a:buClr>
                <a:schemeClr val="accent1"/>
              </a:buClr>
              <a:buSzPts val="2300"/>
              <a:buFont typeface="Montserrat SemiBold"/>
              <a:buChar char="●"/>
              <a:defRPr sz="3200">
                <a:solidFill>
                  <a:schemeClr val="bg2"/>
                </a:solidFill>
                <a:latin typeface="Montserrat" pitchFamily="2" charset="77"/>
                <a:ea typeface="Montserrat" pitchFamily="2" charset="77"/>
                <a:cs typeface="Montserrat SemiBold"/>
                <a:sym typeface="Montserrat SemiBold"/>
              </a:defRPr>
            </a:lvl1pPr>
            <a:lvl2pPr marL="914400" lvl="1"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2pPr>
            <a:lvl3pPr marL="1371600" lvl="2"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3pPr>
            <a:lvl4pPr marL="1828800" lvl="3"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4pPr>
            <a:lvl5pPr marL="2286000" lvl="4"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5pPr>
            <a:lvl6pPr marL="2743200" lvl="5"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6pPr>
            <a:lvl7pPr marL="3200400" lvl="6"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7pPr>
            <a:lvl8pPr marL="3657600" lvl="7"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8pPr>
            <a:lvl9pPr marL="4114800" lvl="8"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9pPr>
          </a:lstStyle>
          <a:p>
            <a:endParaRPr dirty="0"/>
          </a:p>
        </p:txBody>
      </p:sp>
      <p:pic>
        <p:nvPicPr>
          <p:cNvPr id="3" name="Google Shape;12;p2">
            <a:extLst>
              <a:ext uri="{FF2B5EF4-FFF2-40B4-BE49-F238E27FC236}">
                <a16:creationId xmlns:a16="http://schemas.microsoft.com/office/drawing/2014/main" id="{4C479150-4AC8-4F05-3312-17B264802E32}"/>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pic>
        <p:nvPicPr>
          <p:cNvPr id="6" name="Google Shape;12;p2">
            <a:extLst>
              <a:ext uri="{FF2B5EF4-FFF2-40B4-BE49-F238E27FC236}">
                <a16:creationId xmlns:a16="http://schemas.microsoft.com/office/drawing/2014/main" id="{423568D5-2C5C-013D-3512-A67455FFCC58}"/>
              </a:ext>
            </a:extLst>
          </p:cNvPr>
          <p:cNvPicPr preferRelativeResize="0">
            <a:picLocks noChangeAspect="1"/>
          </p:cNvPicPr>
          <p:nvPr userDrawn="1"/>
        </p:nvPicPr>
        <p:blipFill>
          <a:blip r:embed="rId2">
            <a:alphaModFix/>
          </a:blip>
          <a:stretch>
            <a:fillRect/>
          </a:stretch>
        </p:blipFill>
        <p:spPr>
          <a:xfrm>
            <a:off x="14510924" y="772211"/>
            <a:ext cx="3055350" cy="1721601"/>
          </a:xfrm>
          <a:prstGeom prst="rect">
            <a:avLst/>
          </a:prstGeom>
          <a:noFill/>
          <a:ln>
            <a:noFill/>
          </a:ln>
        </p:spPr>
      </p:pic>
    </p:spTree>
    <p:extLst>
      <p:ext uri="{BB962C8B-B14F-4D97-AF65-F5344CB8AC3E}">
        <p14:creationId xmlns:p14="http://schemas.microsoft.com/office/powerpoint/2010/main" val="3909517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reserve="1">
  <p:cSld name="1_Title and bod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820805" y="890050"/>
            <a:ext cx="10477500" cy="20433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5600"/>
              <a:buNone/>
              <a:defRPr>
                <a:solidFill>
                  <a:schemeClr val="accent1"/>
                </a:solidFill>
              </a:defRPr>
            </a:lvl1pPr>
            <a:lvl2pPr lvl="1">
              <a:spcBef>
                <a:spcPts val="0"/>
              </a:spcBef>
              <a:spcAft>
                <a:spcPts val="0"/>
              </a:spcAft>
              <a:buClr>
                <a:schemeClr val="accent1"/>
              </a:buClr>
              <a:buSzPts val="5600"/>
              <a:buNone/>
              <a:defRPr>
                <a:solidFill>
                  <a:schemeClr val="accent1"/>
                </a:solidFill>
              </a:defRPr>
            </a:lvl2pPr>
            <a:lvl3pPr lvl="2">
              <a:spcBef>
                <a:spcPts val="0"/>
              </a:spcBef>
              <a:spcAft>
                <a:spcPts val="0"/>
              </a:spcAft>
              <a:buClr>
                <a:schemeClr val="accent1"/>
              </a:buClr>
              <a:buSzPts val="5600"/>
              <a:buNone/>
              <a:defRPr>
                <a:solidFill>
                  <a:schemeClr val="accent1"/>
                </a:solidFill>
              </a:defRPr>
            </a:lvl3pPr>
            <a:lvl4pPr lvl="3">
              <a:spcBef>
                <a:spcPts val="0"/>
              </a:spcBef>
              <a:spcAft>
                <a:spcPts val="0"/>
              </a:spcAft>
              <a:buClr>
                <a:schemeClr val="accent1"/>
              </a:buClr>
              <a:buSzPts val="5600"/>
              <a:buNone/>
              <a:defRPr>
                <a:solidFill>
                  <a:schemeClr val="accent1"/>
                </a:solidFill>
              </a:defRPr>
            </a:lvl4pPr>
            <a:lvl5pPr lvl="4">
              <a:spcBef>
                <a:spcPts val="0"/>
              </a:spcBef>
              <a:spcAft>
                <a:spcPts val="0"/>
              </a:spcAft>
              <a:buClr>
                <a:schemeClr val="accent1"/>
              </a:buClr>
              <a:buSzPts val="5600"/>
              <a:buNone/>
              <a:defRPr>
                <a:solidFill>
                  <a:schemeClr val="accent1"/>
                </a:solidFill>
              </a:defRPr>
            </a:lvl5pPr>
            <a:lvl6pPr lvl="5">
              <a:spcBef>
                <a:spcPts val="0"/>
              </a:spcBef>
              <a:spcAft>
                <a:spcPts val="0"/>
              </a:spcAft>
              <a:buClr>
                <a:schemeClr val="accent1"/>
              </a:buClr>
              <a:buSzPts val="5600"/>
              <a:buNone/>
              <a:defRPr>
                <a:solidFill>
                  <a:schemeClr val="accent1"/>
                </a:solidFill>
              </a:defRPr>
            </a:lvl6pPr>
            <a:lvl7pPr lvl="6">
              <a:spcBef>
                <a:spcPts val="0"/>
              </a:spcBef>
              <a:spcAft>
                <a:spcPts val="0"/>
              </a:spcAft>
              <a:buClr>
                <a:schemeClr val="accent1"/>
              </a:buClr>
              <a:buSzPts val="5600"/>
              <a:buNone/>
              <a:defRPr>
                <a:solidFill>
                  <a:schemeClr val="accent1"/>
                </a:solidFill>
              </a:defRPr>
            </a:lvl7pPr>
            <a:lvl8pPr lvl="7">
              <a:spcBef>
                <a:spcPts val="0"/>
              </a:spcBef>
              <a:spcAft>
                <a:spcPts val="0"/>
              </a:spcAft>
              <a:buClr>
                <a:schemeClr val="accent1"/>
              </a:buClr>
              <a:buSzPts val="5600"/>
              <a:buNone/>
              <a:defRPr>
                <a:solidFill>
                  <a:schemeClr val="accent1"/>
                </a:solidFill>
              </a:defRPr>
            </a:lvl8pPr>
            <a:lvl9pPr lvl="8">
              <a:spcBef>
                <a:spcPts val="0"/>
              </a:spcBef>
              <a:spcAft>
                <a:spcPts val="0"/>
              </a:spcAft>
              <a:buClr>
                <a:schemeClr val="accent1"/>
              </a:buClr>
              <a:buSzPts val="5600"/>
              <a:buNone/>
              <a:defRPr>
                <a:solidFill>
                  <a:schemeClr val="accent1"/>
                </a:solidFill>
              </a:defRPr>
            </a:lvl9pPr>
          </a:lstStyle>
          <a:p>
            <a:endParaRPr dirty="0"/>
          </a:p>
        </p:txBody>
      </p:sp>
      <p:sp>
        <p:nvSpPr>
          <p:cNvPr id="41" name="Google Shape;41;p6"/>
          <p:cNvSpPr txBox="1">
            <a:spLocks noGrp="1"/>
          </p:cNvSpPr>
          <p:nvPr>
            <p:ph type="body" idx="1"/>
          </p:nvPr>
        </p:nvSpPr>
        <p:spPr>
          <a:xfrm>
            <a:off x="865473" y="2997675"/>
            <a:ext cx="12631500" cy="6832800"/>
          </a:xfrm>
          <a:prstGeom prst="rect">
            <a:avLst/>
          </a:prstGeom>
        </p:spPr>
        <p:txBody>
          <a:bodyPr spcFirstLastPara="1" wrap="square" lIns="182850" tIns="182850" rIns="182850" bIns="182850" anchor="t" anchorCtr="0">
            <a:normAutofit/>
          </a:bodyPr>
          <a:lstStyle>
            <a:lvl1pPr marL="457200" lvl="0" indent="-374650">
              <a:spcBef>
                <a:spcPts val="0"/>
              </a:spcBef>
              <a:spcAft>
                <a:spcPts val="0"/>
              </a:spcAft>
              <a:buClr>
                <a:schemeClr val="accent1"/>
              </a:buClr>
              <a:buSzPts val="2300"/>
              <a:buFont typeface="Montserrat SemiBold"/>
              <a:buChar char="●"/>
              <a:defRPr sz="3200">
                <a:solidFill>
                  <a:schemeClr val="bg2"/>
                </a:solidFill>
                <a:latin typeface="Montserrat" pitchFamily="2" charset="77"/>
                <a:ea typeface="Montserrat" pitchFamily="2" charset="77"/>
                <a:cs typeface="Montserrat SemiBold"/>
                <a:sym typeface="Montserrat SemiBold"/>
              </a:defRPr>
            </a:lvl1pPr>
            <a:lvl2pPr marL="914400" lvl="1"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2pPr>
            <a:lvl3pPr marL="1371600" lvl="2"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3pPr>
            <a:lvl4pPr marL="1828800" lvl="3"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4pPr>
            <a:lvl5pPr marL="2286000" lvl="4"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5pPr>
            <a:lvl6pPr marL="2743200" lvl="5"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6pPr>
            <a:lvl7pPr marL="3200400" lvl="6"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7pPr>
            <a:lvl8pPr marL="3657600" lvl="7"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8pPr>
            <a:lvl9pPr marL="4114800" lvl="8"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9pPr>
          </a:lstStyle>
          <a:p>
            <a:endParaRPr dirty="0"/>
          </a:p>
        </p:txBody>
      </p:sp>
      <p:pic>
        <p:nvPicPr>
          <p:cNvPr id="6" name="Google Shape;12;p2">
            <a:extLst>
              <a:ext uri="{FF2B5EF4-FFF2-40B4-BE49-F238E27FC236}">
                <a16:creationId xmlns:a16="http://schemas.microsoft.com/office/drawing/2014/main" id="{423568D5-2C5C-013D-3512-A67455FFCC58}"/>
              </a:ext>
            </a:extLst>
          </p:cNvPr>
          <p:cNvPicPr preferRelativeResize="0">
            <a:picLocks noChangeAspect="1"/>
          </p:cNvPicPr>
          <p:nvPr userDrawn="1"/>
        </p:nvPicPr>
        <p:blipFill>
          <a:blip r:embed="rId2">
            <a:alphaModFix/>
          </a:blip>
          <a:stretch>
            <a:fillRect/>
          </a:stretch>
        </p:blipFill>
        <p:spPr>
          <a:xfrm>
            <a:off x="14510924" y="772211"/>
            <a:ext cx="3055350" cy="1721601"/>
          </a:xfrm>
          <a:prstGeom prst="rect">
            <a:avLst/>
          </a:prstGeom>
          <a:noFill/>
          <a:ln>
            <a:noFill/>
          </a:ln>
        </p:spPr>
      </p:pic>
    </p:spTree>
    <p:extLst>
      <p:ext uri="{BB962C8B-B14F-4D97-AF65-F5344CB8AC3E}">
        <p14:creationId xmlns:p14="http://schemas.microsoft.com/office/powerpoint/2010/main" val="3871354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reserve="1">
  <p:cSld name="1_Title only">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824870" y="1011340"/>
            <a:ext cx="16885200" cy="11454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4600"/>
              <a:buNone/>
              <a:defRPr sz="4600">
                <a:solidFill>
                  <a:schemeClr val="accent1"/>
                </a:solidFill>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pic>
        <p:nvPicPr>
          <p:cNvPr id="3" name="Google Shape;12;p2">
            <a:extLst>
              <a:ext uri="{FF2B5EF4-FFF2-40B4-BE49-F238E27FC236}">
                <a16:creationId xmlns:a16="http://schemas.microsoft.com/office/drawing/2014/main" id="{B0004B6F-29BC-2158-9703-D54B55A485EB}"/>
              </a:ext>
            </a:extLst>
          </p:cNvPr>
          <p:cNvPicPr preferRelativeResize="0">
            <a:picLocks noChangeAspect="1"/>
          </p:cNvPicPr>
          <p:nvPr userDrawn="1"/>
        </p:nvPicPr>
        <p:blipFill>
          <a:blip r:embed="rId2">
            <a:alphaModFix/>
          </a:blip>
          <a:stretch>
            <a:fillRect/>
          </a:stretch>
        </p:blipFill>
        <p:spPr>
          <a:xfrm>
            <a:off x="14510924" y="772211"/>
            <a:ext cx="3055350" cy="1721601"/>
          </a:xfrm>
          <a:prstGeom prst="rect">
            <a:avLst/>
          </a:prstGeom>
          <a:noFill/>
          <a:ln>
            <a:noFill/>
          </a:ln>
        </p:spPr>
      </p:pic>
      <p:pic>
        <p:nvPicPr>
          <p:cNvPr id="4" name="Google Shape;12;p2">
            <a:extLst>
              <a:ext uri="{FF2B5EF4-FFF2-40B4-BE49-F238E27FC236}">
                <a16:creationId xmlns:a16="http://schemas.microsoft.com/office/drawing/2014/main" id="{4CC8E9EF-FB72-56A7-1F2D-1B3FDFFA44B8}"/>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spTree>
    <p:extLst>
      <p:ext uri="{BB962C8B-B14F-4D97-AF65-F5344CB8AC3E}">
        <p14:creationId xmlns:p14="http://schemas.microsoft.com/office/powerpoint/2010/main" val="2377142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824870" y="1011340"/>
            <a:ext cx="16885200" cy="11454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4600"/>
              <a:buNone/>
              <a:defRPr sz="4600">
                <a:solidFill>
                  <a:schemeClr val="accent1"/>
                </a:solidFill>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pic>
        <p:nvPicPr>
          <p:cNvPr id="2" name="Google Shape;12;p2">
            <a:extLst>
              <a:ext uri="{FF2B5EF4-FFF2-40B4-BE49-F238E27FC236}">
                <a16:creationId xmlns:a16="http://schemas.microsoft.com/office/drawing/2014/main" id="{EDC4D0D5-1DCC-2DE4-4EE5-8D8F79B6BC8A}"/>
              </a:ext>
            </a:extLst>
          </p:cNvPr>
          <p:cNvPicPr preferRelativeResize="0">
            <a:picLocks noChangeAspect="1"/>
          </p:cNvPicPr>
          <p:nvPr userDrawn="1"/>
        </p:nvPicPr>
        <p:blipFill>
          <a:blip r:embed="rId2">
            <a:alphaModFix/>
          </a:blip>
          <a:stretch>
            <a:fillRect/>
          </a:stretch>
        </p:blipFill>
        <p:spPr>
          <a:xfrm>
            <a:off x="14785626" y="8399221"/>
            <a:ext cx="3055350" cy="1721601"/>
          </a:xfrm>
          <a:prstGeom prst="rect">
            <a:avLst/>
          </a:prstGeom>
          <a:noFill/>
          <a:ln>
            <a:noFill/>
          </a:ln>
        </p:spPr>
      </p:pic>
      <p:pic>
        <p:nvPicPr>
          <p:cNvPr id="4" name="Google Shape;12;p2">
            <a:extLst>
              <a:ext uri="{FF2B5EF4-FFF2-40B4-BE49-F238E27FC236}">
                <a16:creationId xmlns:a16="http://schemas.microsoft.com/office/drawing/2014/main" id="{60AA8EA2-A0B3-D74E-1805-FD8EA60627D6}"/>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ítulo de sección y descripción 1">
  <p:cSld name="SECTION_TITLE_AND_DESCRIPTION_1">
    <p:spTree>
      <p:nvGrpSpPr>
        <p:cNvPr id="1" name="Shape 61"/>
        <p:cNvGrpSpPr/>
        <p:nvPr/>
      </p:nvGrpSpPr>
      <p:grpSpPr>
        <a:xfrm>
          <a:off x="0" y="0"/>
          <a:ext cx="0" cy="0"/>
          <a:chOff x="0" y="0"/>
          <a:chExt cx="0" cy="0"/>
        </a:xfrm>
      </p:grpSpPr>
      <p:sp>
        <p:nvSpPr>
          <p:cNvPr id="62" name="Google Shape;62;p13"/>
          <p:cNvSpPr/>
          <p:nvPr/>
        </p:nvSpPr>
        <p:spPr>
          <a:xfrm>
            <a:off x="9144000" y="-250"/>
            <a:ext cx="9144000" cy="10287000"/>
          </a:xfrm>
          <a:prstGeom prst="rect">
            <a:avLst/>
          </a:pr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a:solidFill>
                <a:schemeClr val="lt2"/>
              </a:solidFill>
            </a:endParaRPr>
          </a:p>
        </p:txBody>
      </p:sp>
      <p:sp>
        <p:nvSpPr>
          <p:cNvPr id="63" name="Google Shape;63;p13"/>
          <p:cNvSpPr txBox="1">
            <a:spLocks noGrp="1"/>
          </p:cNvSpPr>
          <p:nvPr>
            <p:ph type="body" idx="1"/>
          </p:nvPr>
        </p:nvSpPr>
        <p:spPr>
          <a:xfrm>
            <a:off x="9879000" y="1448150"/>
            <a:ext cx="7674000" cy="7390200"/>
          </a:xfrm>
          <a:prstGeom prst="rect">
            <a:avLst/>
          </a:prstGeom>
        </p:spPr>
        <p:txBody>
          <a:bodyPr spcFirstLastPara="1" wrap="square" lIns="182850" tIns="182850" rIns="182850" bIns="182850" anchor="ctr" anchorCtr="0">
            <a:normAutofit/>
          </a:bodyPr>
          <a:lstStyle>
            <a:lvl1pPr marL="457200" lvl="0" indent="-431800" rtl="0">
              <a:lnSpc>
                <a:spcPct val="150000"/>
              </a:lnSpc>
              <a:spcBef>
                <a:spcPts val="0"/>
              </a:spcBef>
              <a:spcAft>
                <a:spcPts val="0"/>
              </a:spcAft>
              <a:buSzPts val="3200"/>
              <a:buChar char="●"/>
              <a:defRPr sz="3200"/>
            </a:lvl1pPr>
            <a:lvl2pPr marL="914400" lvl="1" indent="-381000" rtl="0">
              <a:lnSpc>
                <a:spcPct val="150000"/>
              </a:lnSpc>
              <a:spcBef>
                <a:spcPts val="0"/>
              </a:spcBef>
              <a:spcAft>
                <a:spcPts val="0"/>
              </a:spcAft>
              <a:buSzPts val="2400"/>
              <a:buChar char="○"/>
              <a:defRPr sz="2400"/>
            </a:lvl2pPr>
            <a:lvl3pPr marL="1371600" lvl="2" indent="-381000" rtl="0">
              <a:lnSpc>
                <a:spcPct val="150000"/>
              </a:lnSpc>
              <a:spcBef>
                <a:spcPts val="0"/>
              </a:spcBef>
              <a:spcAft>
                <a:spcPts val="0"/>
              </a:spcAft>
              <a:buSzPts val="2400"/>
              <a:buChar char="■"/>
              <a:defRPr sz="2400"/>
            </a:lvl3pPr>
            <a:lvl4pPr marL="1828800" lvl="3" indent="-381000" rtl="0">
              <a:lnSpc>
                <a:spcPct val="150000"/>
              </a:lnSpc>
              <a:spcBef>
                <a:spcPts val="0"/>
              </a:spcBef>
              <a:spcAft>
                <a:spcPts val="0"/>
              </a:spcAft>
              <a:buSzPts val="2400"/>
              <a:buChar char="●"/>
              <a:defRPr sz="2400"/>
            </a:lvl4pPr>
            <a:lvl5pPr marL="2286000" lvl="4" indent="-381000" rtl="0">
              <a:lnSpc>
                <a:spcPct val="150000"/>
              </a:lnSpc>
              <a:spcBef>
                <a:spcPts val="0"/>
              </a:spcBef>
              <a:spcAft>
                <a:spcPts val="0"/>
              </a:spcAft>
              <a:buSzPts val="2400"/>
              <a:buChar char="○"/>
              <a:defRPr sz="2400"/>
            </a:lvl5pPr>
            <a:lvl6pPr marL="2743200" lvl="5" indent="-381000" rtl="0">
              <a:lnSpc>
                <a:spcPct val="150000"/>
              </a:lnSpc>
              <a:spcBef>
                <a:spcPts val="0"/>
              </a:spcBef>
              <a:spcAft>
                <a:spcPts val="0"/>
              </a:spcAft>
              <a:buSzPts val="2400"/>
              <a:buChar char="■"/>
              <a:defRPr sz="2400"/>
            </a:lvl6pPr>
            <a:lvl7pPr marL="3200400" lvl="6" indent="-381000" rtl="0">
              <a:lnSpc>
                <a:spcPct val="150000"/>
              </a:lnSpc>
              <a:spcBef>
                <a:spcPts val="0"/>
              </a:spcBef>
              <a:spcAft>
                <a:spcPts val="0"/>
              </a:spcAft>
              <a:buSzPts val="2400"/>
              <a:buChar char="●"/>
              <a:defRPr sz="2400"/>
            </a:lvl7pPr>
            <a:lvl8pPr marL="3657600" lvl="7" indent="-381000" rtl="0">
              <a:lnSpc>
                <a:spcPct val="150000"/>
              </a:lnSpc>
              <a:spcBef>
                <a:spcPts val="0"/>
              </a:spcBef>
              <a:spcAft>
                <a:spcPts val="0"/>
              </a:spcAft>
              <a:buSzPts val="2400"/>
              <a:buChar char="○"/>
              <a:defRPr sz="2400"/>
            </a:lvl8pPr>
            <a:lvl9pPr marL="4114800" lvl="8" indent="-381000" rtl="0">
              <a:lnSpc>
                <a:spcPct val="150000"/>
              </a:lnSpc>
              <a:spcBef>
                <a:spcPts val="0"/>
              </a:spcBef>
              <a:spcAft>
                <a:spcPts val="0"/>
              </a:spcAft>
              <a:buSzPts val="2400"/>
              <a:buChar char="■"/>
              <a:defRPr sz="2400"/>
            </a:lvl9pPr>
          </a:lstStyle>
          <a:p>
            <a:endParaRPr/>
          </a:p>
        </p:txBody>
      </p:sp>
      <p:sp>
        <p:nvSpPr>
          <p:cNvPr id="64" name="Google Shape;64;p13"/>
          <p:cNvSpPr txBox="1">
            <a:spLocks noGrp="1"/>
          </p:cNvSpPr>
          <p:nvPr>
            <p:ph type="title"/>
          </p:nvPr>
        </p:nvSpPr>
        <p:spPr>
          <a:xfrm>
            <a:off x="844250" y="1999700"/>
            <a:ext cx="6462000" cy="2964600"/>
          </a:xfrm>
          <a:prstGeom prst="rect">
            <a:avLst/>
          </a:prstGeom>
        </p:spPr>
        <p:txBody>
          <a:bodyPr spcFirstLastPara="1" wrap="square" lIns="182850" tIns="182850" rIns="182850" bIns="182850" anchor="b" anchorCtr="0">
            <a:normAutofit/>
          </a:bodyPr>
          <a:lstStyle>
            <a:lvl1pPr lvl="0" rtl="0">
              <a:spcBef>
                <a:spcPts val="0"/>
              </a:spcBef>
              <a:spcAft>
                <a:spcPts val="0"/>
              </a:spcAft>
              <a:buSzPts val="4500"/>
              <a:buNone/>
              <a:defRPr sz="4500"/>
            </a:lvl1pPr>
            <a:lvl2pPr lvl="1" rtl="0">
              <a:spcBef>
                <a:spcPts val="0"/>
              </a:spcBef>
              <a:spcAft>
                <a:spcPts val="0"/>
              </a:spcAft>
              <a:buSzPts val="6700"/>
              <a:buNone/>
              <a:defRPr sz="6700"/>
            </a:lvl2pPr>
            <a:lvl3pPr lvl="2" rtl="0">
              <a:spcBef>
                <a:spcPts val="0"/>
              </a:spcBef>
              <a:spcAft>
                <a:spcPts val="0"/>
              </a:spcAft>
              <a:buSzPts val="6700"/>
              <a:buNone/>
              <a:defRPr sz="6700"/>
            </a:lvl3pPr>
            <a:lvl4pPr lvl="3" rtl="0">
              <a:spcBef>
                <a:spcPts val="0"/>
              </a:spcBef>
              <a:spcAft>
                <a:spcPts val="0"/>
              </a:spcAft>
              <a:buSzPts val="6700"/>
              <a:buNone/>
              <a:defRPr sz="6700"/>
            </a:lvl4pPr>
            <a:lvl5pPr lvl="4" rtl="0">
              <a:spcBef>
                <a:spcPts val="0"/>
              </a:spcBef>
              <a:spcAft>
                <a:spcPts val="0"/>
              </a:spcAft>
              <a:buSzPts val="6700"/>
              <a:buNone/>
              <a:defRPr sz="6700"/>
            </a:lvl5pPr>
            <a:lvl6pPr lvl="5" rtl="0">
              <a:spcBef>
                <a:spcPts val="0"/>
              </a:spcBef>
              <a:spcAft>
                <a:spcPts val="0"/>
              </a:spcAft>
              <a:buSzPts val="6700"/>
              <a:buNone/>
              <a:defRPr sz="6700"/>
            </a:lvl6pPr>
            <a:lvl7pPr lvl="6" rtl="0">
              <a:spcBef>
                <a:spcPts val="0"/>
              </a:spcBef>
              <a:spcAft>
                <a:spcPts val="0"/>
              </a:spcAft>
              <a:buSzPts val="6700"/>
              <a:buNone/>
              <a:defRPr sz="6700"/>
            </a:lvl7pPr>
            <a:lvl8pPr lvl="7" rtl="0">
              <a:spcBef>
                <a:spcPts val="0"/>
              </a:spcBef>
              <a:spcAft>
                <a:spcPts val="0"/>
              </a:spcAft>
              <a:buSzPts val="6700"/>
              <a:buNone/>
              <a:defRPr sz="6700"/>
            </a:lvl8pPr>
            <a:lvl9pPr lvl="8" rtl="0">
              <a:spcBef>
                <a:spcPts val="0"/>
              </a:spcBef>
              <a:spcAft>
                <a:spcPts val="0"/>
              </a:spcAft>
              <a:buSzPts val="6700"/>
              <a:buNone/>
              <a:defRPr sz="6700"/>
            </a:lvl9pPr>
          </a:lstStyle>
          <a:p>
            <a:endParaRPr/>
          </a:p>
        </p:txBody>
      </p:sp>
      <p:sp>
        <p:nvSpPr>
          <p:cNvPr id="65" name="Google Shape;65;p13"/>
          <p:cNvSpPr txBox="1">
            <a:spLocks noGrp="1"/>
          </p:cNvSpPr>
          <p:nvPr>
            <p:ph type="subTitle" idx="2"/>
          </p:nvPr>
        </p:nvSpPr>
        <p:spPr>
          <a:xfrm>
            <a:off x="918974" y="5139500"/>
            <a:ext cx="5986500" cy="2470200"/>
          </a:xfrm>
          <a:prstGeom prst="rect">
            <a:avLst/>
          </a:prstGeom>
        </p:spPr>
        <p:txBody>
          <a:bodyPr spcFirstLastPara="1" wrap="square" lIns="182850" tIns="182850" rIns="182850" bIns="182850" anchor="t" anchorCtr="0">
            <a:normAutofit/>
          </a:bodyPr>
          <a:lstStyle>
            <a:lvl1pPr lvl="0" rtl="0">
              <a:lnSpc>
                <a:spcPct val="115000"/>
              </a:lnSpc>
              <a:spcBef>
                <a:spcPts val="0"/>
              </a:spcBef>
              <a:spcAft>
                <a:spcPts val="0"/>
              </a:spcAft>
              <a:buSzPts val="2200"/>
              <a:buNone/>
              <a:defRPr sz="2200">
                <a:solidFill>
                  <a:schemeClr val="bg2"/>
                </a:solidFill>
              </a:defRPr>
            </a:lvl1pPr>
            <a:lvl2pPr lvl="1" rtl="0">
              <a:lnSpc>
                <a:spcPct val="100000"/>
              </a:lnSpc>
              <a:spcBef>
                <a:spcPts val="0"/>
              </a:spcBef>
              <a:spcAft>
                <a:spcPts val="0"/>
              </a:spcAft>
              <a:buSzPts val="2500"/>
              <a:buNone/>
              <a:defRPr sz="2500"/>
            </a:lvl2pPr>
            <a:lvl3pPr lvl="2" rtl="0">
              <a:lnSpc>
                <a:spcPct val="100000"/>
              </a:lnSpc>
              <a:spcBef>
                <a:spcPts val="0"/>
              </a:spcBef>
              <a:spcAft>
                <a:spcPts val="0"/>
              </a:spcAft>
              <a:buSzPts val="2500"/>
              <a:buNone/>
              <a:defRPr sz="2500"/>
            </a:lvl3pPr>
            <a:lvl4pPr lvl="3" rtl="0">
              <a:lnSpc>
                <a:spcPct val="100000"/>
              </a:lnSpc>
              <a:spcBef>
                <a:spcPts val="0"/>
              </a:spcBef>
              <a:spcAft>
                <a:spcPts val="0"/>
              </a:spcAft>
              <a:buSzPts val="2500"/>
              <a:buNone/>
              <a:defRPr sz="2500"/>
            </a:lvl4pPr>
            <a:lvl5pPr lvl="4" rtl="0">
              <a:lnSpc>
                <a:spcPct val="100000"/>
              </a:lnSpc>
              <a:spcBef>
                <a:spcPts val="0"/>
              </a:spcBef>
              <a:spcAft>
                <a:spcPts val="0"/>
              </a:spcAft>
              <a:buSzPts val="2500"/>
              <a:buNone/>
              <a:defRPr sz="2500"/>
            </a:lvl5pPr>
            <a:lvl6pPr lvl="5" rtl="0">
              <a:lnSpc>
                <a:spcPct val="100000"/>
              </a:lnSpc>
              <a:spcBef>
                <a:spcPts val="0"/>
              </a:spcBef>
              <a:spcAft>
                <a:spcPts val="0"/>
              </a:spcAft>
              <a:buSzPts val="2500"/>
              <a:buNone/>
              <a:defRPr sz="2500"/>
            </a:lvl6pPr>
            <a:lvl7pPr lvl="6" rtl="0">
              <a:lnSpc>
                <a:spcPct val="100000"/>
              </a:lnSpc>
              <a:spcBef>
                <a:spcPts val="0"/>
              </a:spcBef>
              <a:spcAft>
                <a:spcPts val="0"/>
              </a:spcAft>
              <a:buSzPts val="2500"/>
              <a:buNone/>
              <a:defRPr sz="2500"/>
            </a:lvl7pPr>
            <a:lvl8pPr lvl="7" rtl="0">
              <a:lnSpc>
                <a:spcPct val="100000"/>
              </a:lnSpc>
              <a:spcBef>
                <a:spcPts val="0"/>
              </a:spcBef>
              <a:spcAft>
                <a:spcPts val="0"/>
              </a:spcAft>
              <a:buSzPts val="2500"/>
              <a:buNone/>
              <a:defRPr sz="2500"/>
            </a:lvl8pPr>
            <a:lvl9pPr lvl="8" rtl="0">
              <a:lnSpc>
                <a:spcPct val="100000"/>
              </a:lnSpc>
              <a:spcBef>
                <a:spcPts val="0"/>
              </a:spcBef>
              <a:spcAft>
                <a:spcPts val="0"/>
              </a:spcAft>
              <a:buSzPts val="2500"/>
              <a:buNone/>
              <a:defRPr sz="2500"/>
            </a:lvl9pPr>
          </a:lstStyle>
          <a:p>
            <a:endParaRPr dirty="0"/>
          </a:p>
        </p:txBody>
      </p:sp>
      <p:pic>
        <p:nvPicPr>
          <p:cNvPr id="2" name="Google Shape;12;p2">
            <a:extLst>
              <a:ext uri="{FF2B5EF4-FFF2-40B4-BE49-F238E27FC236}">
                <a16:creationId xmlns:a16="http://schemas.microsoft.com/office/drawing/2014/main" id="{3E22BEBC-314E-3376-E28D-30B0B8DE55E0}"/>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Tree>
    <p:extLst>
      <p:ext uri="{BB962C8B-B14F-4D97-AF65-F5344CB8AC3E}">
        <p14:creationId xmlns:p14="http://schemas.microsoft.com/office/powerpoint/2010/main" val="558215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781255" y="496256"/>
            <a:ext cx="14028209" cy="577850"/>
          </a:xfrm>
        </p:spPr>
        <p:txBody>
          <a:bodyPr lIns="0">
            <a:noAutofit/>
          </a:bodyPr>
          <a:lstStyle>
            <a:lvl1pPr algn="l">
              <a:defRPr sz="4800" b="1">
                <a:solidFill>
                  <a:schemeClr val="tx1"/>
                </a:solidFill>
                <a:latin typeface="Arial" panose="020B0604020202020204" pitchFamily="34" charset="0"/>
                <a:cs typeface="Arial" panose="020B0604020202020204" pitchFamily="34" charset="0"/>
              </a:defRPr>
            </a:lvl1pPr>
          </a:lstStyle>
          <a:p>
            <a:r>
              <a:rPr lang="de-DE" dirty="0"/>
              <a:t>Mastertitelformat bearbeiten</a:t>
            </a:r>
          </a:p>
        </p:txBody>
      </p:sp>
      <p:sp>
        <p:nvSpPr>
          <p:cNvPr id="3" name="Inhaltsplatzhalter 2"/>
          <p:cNvSpPr>
            <a:spLocks noGrp="1"/>
          </p:cNvSpPr>
          <p:nvPr>
            <p:ph idx="1"/>
          </p:nvPr>
        </p:nvSpPr>
        <p:spPr>
          <a:xfrm>
            <a:off x="781254" y="1682698"/>
            <a:ext cx="16822856" cy="7814819"/>
          </a:xfrm>
        </p:spPr>
        <p:txBody>
          <a:bodyPr lIns="0">
            <a:normAutofit/>
          </a:bodyPr>
          <a:lstStyle>
            <a:lvl1pPr marL="0" indent="0">
              <a:buNone/>
              <a:defRPr sz="3000">
                <a:solidFill>
                  <a:schemeClr val="tx1"/>
                </a:solidFill>
                <a:latin typeface="Arial" panose="020B0604020202020204" pitchFamily="34" charset="0"/>
                <a:cs typeface="Arial" panose="020B0604020202020204" pitchFamily="34" charset="0"/>
              </a:defRPr>
            </a:lvl1pPr>
            <a:lvl2pPr>
              <a:defRPr sz="3000">
                <a:solidFill>
                  <a:schemeClr val="tx1">
                    <a:lumMod val="85000"/>
                    <a:lumOff val="15000"/>
                  </a:schemeClr>
                </a:solidFill>
                <a:latin typeface="Arial" panose="020B0604020202020204" pitchFamily="34" charset="0"/>
                <a:cs typeface="Arial" panose="020B0604020202020204" pitchFamily="34" charset="0"/>
              </a:defRPr>
            </a:lvl2pPr>
            <a:lvl3pPr>
              <a:defRPr sz="3000">
                <a:solidFill>
                  <a:schemeClr val="tx1">
                    <a:lumMod val="85000"/>
                    <a:lumOff val="15000"/>
                  </a:schemeClr>
                </a:solidFill>
                <a:latin typeface="Arial" panose="020B0604020202020204" pitchFamily="34" charset="0"/>
                <a:cs typeface="Arial" panose="020B0604020202020204" pitchFamily="34" charset="0"/>
              </a:defRPr>
            </a:lvl3pPr>
            <a:lvl4pPr>
              <a:defRPr sz="3000">
                <a:solidFill>
                  <a:schemeClr val="tx1">
                    <a:lumMod val="85000"/>
                    <a:lumOff val="15000"/>
                  </a:schemeClr>
                </a:solidFill>
                <a:latin typeface="Arial" panose="020B0604020202020204" pitchFamily="34" charset="0"/>
                <a:cs typeface="Arial" panose="020B0604020202020204" pitchFamily="34" charset="0"/>
              </a:defRPr>
            </a:lvl4pPr>
            <a:lvl5pPr>
              <a:defRPr sz="3000">
                <a:solidFill>
                  <a:schemeClr val="tx1">
                    <a:lumMod val="85000"/>
                    <a:lumOff val="15000"/>
                  </a:schemeClr>
                </a:solidFill>
                <a:latin typeface="Arial" panose="020B0604020202020204" pitchFamily="34" charset="0"/>
                <a:cs typeface="Arial" panose="020B0604020202020204" pitchFamily="34" charset="0"/>
              </a:defRPr>
            </a:lvl5pPr>
          </a:lstStyle>
          <a:p>
            <a:pPr lvl="0"/>
            <a:r>
              <a:rPr lang="de-DE" dirty="0"/>
              <a:t>Mastertextformat bearbeiten</a:t>
            </a:r>
          </a:p>
        </p:txBody>
      </p:sp>
      <p:cxnSp>
        <p:nvCxnSpPr>
          <p:cNvPr id="9" name="Gerade Verbindung 27">
            <a:extLst>
              <a:ext uri="{FF2B5EF4-FFF2-40B4-BE49-F238E27FC236}">
                <a16:creationId xmlns:a16="http://schemas.microsoft.com/office/drawing/2014/main" id="{0388B120-9511-4090-8C24-24105919963C}"/>
              </a:ext>
            </a:extLst>
          </p:cNvPr>
          <p:cNvCxnSpPr/>
          <p:nvPr userDrawn="1"/>
        </p:nvCxnSpPr>
        <p:spPr>
          <a:xfrm>
            <a:off x="781254" y="1323554"/>
            <a:ext cx="16820768" cy="0"/>
          </a:xfrm>
          <a:prstGeom prst="line">
            <a:avLst/>
          </a:prstGeom>
          <a:ln w="317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pic>
        <p:nvPicPr>
          <p:cNvPr id="4" name="Bild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471232" y="436910"/>
            <a:ext cx="1525101" cy="600512"/>
          </a:xfrm>
          <a:prstGeom prst="rect">
            <a:avLst/>
          </a:prstGeom>
        </p:spPr>
      </p:pic>
    </p:spTree>
    <p:extLst>
      <p:ext uri="{BB962C8B-B14F-4D97-AF65-F5344CB8AC3E}">
        <p14:creationId xmlns:p14="http://schemas.microsoft.com/office/powerpoint/2010/main" val="13551930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userDrawn="1">
  <p:cSld name="Titelfolie">
    <p:spTree>
      <p:nvGrpSpPr>
        <p:cNvPr id="1" name=""/>
        <p:cNvGrpSpPr/>
        <p:nvPr/>
      </p:nvGrpSpPr>
      <p:grpSpPr bwMode="auto">
        <a:xfrm>
          <a:off x="0" y="0"/>
          <a:ext cx="0" cy="0"/>
          <a:chOff x="0" y="0"/>
          <a:chExt cx="0" cy="0"/>
        </a:xfrm>
      </p:grpSpPr>
      <p:cxnSp>
        <p:nvCxnSpPr>
          <p:cNvPr id="6" name="Gerade Verbindung 5"/>
          <p:cNvCxnSpPr>
            <a:cxnSpLocks/>
          </p:cNvCxnSpPr>
          <p:nvPr userDrawn="1"/>
        </p:nvCxnSpPr>
        <p:spPr bwMode="auto">
          <a:xfrm>
            <a:off x="837378" y="1495358"/>
            <a:ext cx="16723460" cy="0"/>
          </a:xfrm>
          <a:prstGeom prst="line">
            <a:avLst/>
          </a:prstGeom>
          <a:ln w="317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7" name="Titel 1"/>
          <p:cNvSpPr>
            <a:spLocks noGrp="1"/>
          </p:cNvSpPr>
          <p:nvPr>
            <p:ph type="ctrTitle"/>
          </p:nvPr>
        </p:nvSpPr>
        <p:spPr bwMode="auto">
          <a:xfrm>
            <a:off x="644613" y="565388"/>
            <a:ext cx="16914402" cy="929972"/>
          </a:xfrm>
          <a:prstGeom prst="rect">
            <a:avLst/>
          </a:prstGeom>
        </p:spPr>
        <p:txBody>
          <a:bodyPr anchor="t"/>
          <a:lstStyle/>
          <a:p>
            <a:pPr>
              <a:defRPr/>
            </a:pPr>
            <a:r>
              <a:rPr lang="de-DE"/>
              <a:t>Mastertitelformat bearbeiten</a:t>
            </a:r>
            <a:endParaRPr/>
          </a:p>
        </p:txBody>
      </p:sp>
      <p:pic>
        <p:nvPicPr>
          <p:cNvPr id="3" name="Grafik 2"/>
          <p:cNvPicPr>
            <a:picLocks noChangeAspect="1"/>
          </p:cNvPicPr>
          <p:nvPr userDrawn="1"/>
        </p:nvPicPr>
        <p:blipFill>
          <a:blip r:embed="rId2"/>
          <a:stretch/>
        </p:blipFill>
        <p:spPr bwMode="auto">
          <a:xfrm>
            <a:off x="13608669" y="615655"/>
            <a:ext cx="4039518" cy="721054"/>
          </a:xfrm>
          <a:prstGeom prst="rect">
            <a:avLst/>
          </a:prstGeom>
        </p:spPr>
      </p:pic>
      <p:pic>
        <p:nvPicPr>
          <p:cNvPr id="8" name="Grafik 7"/>
          <p:cNvPicPr>
            <a:picLocks noChangeAspect="1"/>
          </p:cNvPicPr>
          <p:nvPr userDrawn="1"/>
        </p:nvPicPr>
        <p:blipFill>
          <a:blip r:embed="rId3"/>
          <a:stretch/>
        </p:blipFill>
        <p:spPr bwMode="auto">
          <a:xfrm>
            <a:off x="15241403" y="9531244"/>
            <a:ext cx="1954398" cy="265184"/>
          </a:xfrm>
          <a:prstGeom prst="rect">
            <a:avLst/>
          </a:prstGeom>
        </p:spPr>
      </p:pic>
      <p:sp>
        <p:nvSpPr>
          <p:cNvPr id="9" name="Datumsplatzhalter 3"/>
          <p:cNvSpPr>
            <a:spLocks noGrp="1"/>
          </p:cNvSpPr>
          <p:nvPr>
            <p:ph type="dt" sz="half" idx="10"/>
          </p:nvPr>
        </p:nvSpPr>
        <p:spPr bwMode="auto">
          <a:xfrm>
            <a:off x="669297" y="9712113"/>
            <a:ext cx="1555570" cy="461766"/>
          </a:xfrm>
          <a:prstGeom prst="rect">
            <a:avLst/>
          </a:prstGeom>
        </p:spPr>
        <p:txBody>
          <a:bodyPr/>
          <a:lstStyle/>
          <a:p>
            <a:pPr>
              <a:defRPr/>
            </a:pPr>
            <a:fld id="{1B58D566-8D13-5C43-8939-614299B6941B}" type="datetimeFigureOut">
              <a:rPr lang="de-DE"/>
              <a:t>27.05.2024</a:t>
            </a:fld>
            <a:endParaRPr lang="de-DE"/>
          </a:p>
        </p:txBody>
      </p:sp>
      <p:sp>
        <p:nvSpPr>
          <p:cNvPr id="10" name="Fußzeilenplatzhalter 4"/>
          <p:cNvSpPr>
            <a:spLocks noGrp="1"/>
          </p:cNvSpPr>
          <p:nvPr>
            <p:ph type="ftr" sz="quarter" idx="11"/>
          </p:nvPr>
        </p:nvSpPr>
        <p:spPr bwMode="auto">
          <a:xfrm>
            <a:off x="2294942" y="9712113"/>
            <a:ext cx="13428968" cy="461766"/>
          </a:xfrm>
          <a:prstGeom prst="rect">
            <a:avLst/>
          </a:prstGeom>
        </p:spPr>
        <p:txBody>
          <a:bodyPr/>
          <a:lstStyle/>
          <a:p>
            <a:pPr>
              <a:defRPr/>
            </a:pPr>
            <a:endParaRPr lang="de-DE"/>
          </a:p>
        </p:txBody>
      </p:sp>
    </p:spTree>
    <p:extLst>
      <p:ext uri="{BB962C8B-B14F-4D97-AF65-F5344CB8AC3E}">
        <p14:creationId xmlns:p14="http://schemas.microsoft.com/office/powerpoint/2010/main" val="1102450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79325" y="890050"/>
            <a:ext cx="16885200" cy="1145400"/>
          </a:xfrm>
          <a:prstGeom prst="rect">
            <a:avLst/>
          </a:prstGeom>
          <a:noFill/>
          <a:ln>
            <a:noFill/>
          </a:ln>
        </p:spPr>
        <p:txBody>
          <a:bodyPr spcFirstLastPara="1" wrap="square" lIns="182850" tIns="182850" rIns="182850" bIns="182850" anchor="t" anchorCtr="0">
            <a:normAutofit/>
          </a:bodyPr>
          <a:lstStyle>
            <a:lvl1pPr lvl="0">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1pPr>
            <a:lvl2pPr lvl="1">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2pPr>
            <a:lvl3pPr lvl="2">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3pPr>
            <a:lvl4pPr lvl="3">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4pPr>
            <a:lvl5pPr lvl="4">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5pPr>
            <a:lvl6pPr lvl="5">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6pPr>
            <a:lvl7pPr lvl="6">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7pPr>
            <a:lvl8pPr lvl="7">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8pPr>
            <a:lvl9pPr lvl="8">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9pPr>
          </a:lstStyle>
          <a:p>
            <a:endParaRPr/>
          </a:p>
        </p:txBody>
      </p:sp>
      <p:sp>
        <p:nvSpPr>
          <p:cNvPr id="7" name="Google Shape;7;p1"/>
          <p:cNvSpPr txBox="1">
            <a:spLocks noGrp="1"/>
          </p:cNvSpPr>
          <p:nvPr>
            <p:ph type="body" idx="1"/>
          </p:nvPr>
        </p:nvSpPr>
        <p:spPr>
          <a:xfrm>
            <a:off x="920025" y="2304950"/>
            <a:ext cx="16179900" cy="6832800"/>
          </a:xfrm>
          <a:prstGeom prst="rect">
            <a:avLst/>
          </a:prstGeom>
          <a:noFill/>
          <a:ln>
            <a:noFill/>
          </a:ln>
        </p:spPr>
        <p:txBody>
          <a:bodyPr spcFirstLastPara="1" wrap="square" lIns="182850" tIns="182850" rIns="182850" bIns="182850" anchor="t" anchorCtr="0">
            <a:normAutofit/>
          </a:bodyPr>
          <a:lstStyle>
            <a:lvl1pPr marL="457200" lvl="0" indent="-457200">
              <a:lnSpc>
                <a:spcPct val="115000"/>
              </a:lnSpc>
              <a:spcBef>
                <a:spcPts val="0"/>
              </a:spcBef>
              <a:spcAft>
                <a:spcPts val="0"/>
              </a:spcAft>
              <a:buClr>
                <a:schemeClr val="accent1"/>
              </a:buClr>
              <a:buSzPts val="3600"/>
              <a:buFont typeface="Montserrat SemiBold"/>
              <a:buChar char="●"/>
              <a:defRPr sz="3600">
                <a:solidFill>
                  <a:schemeClr val="accent1"/>
                </a:solidFill>
                <a:latin typeface="Montserrat SemiBold"/>
                <a:ea typeface="Montserrat SemiBold"/>
                <a:cs typeface="Montserrat SemiBold"/>
                <a:sym typeface="Montserrat SemiBold"/>
              </a:defRPr>
            </a:lvl1pPr>
            <a:lvl2pPr marL="914400" lvl="1"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2pPr>
            <a:lvl3pPr marL="1371600" lvl="2"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3pPr>
            <a:lvl4pPr marL="1828800" lvl="3"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4pPr>
            <a:lvl5pPr marL="2286000" lvl="4"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5pPr>
            <a:lvl6pPr marL="2743200" lvl="5"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6pPr>
            <a:lvl7pPr marL="3200400" lvl="6"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7pPr>
            <a:lvl8pPr marL="3657600" lvl="7"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8pPr>
            <a:lvl9pPr marL="4114800" lvl="8"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67" r:id="rId2"/>
    <p:sldLayoutId id="2147483671" r:id="rId3"/>
    <p:sldLayoutId id="2147483669" r:id="rId4"/>
    <p:sldLayoutId id="2147483654" r:id="rId5"/>
    <p:sldLayoutId id="2147483659" r:id="rId6"/>
    <p:sldLayoutId id="2147483668" r:id="rId7"/>
    <p:sldLayoutId id="2147483672" r:id="rId8"/>
    <p:sldLayoutId id="2147483674"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680">
          <p15:clr>
            <a:srgbClr val="E46962"/>
          </p15:clr>
        </p15:guide>
        <p15:guide id="2" pos="10772">
          <p15:clr>
            <a:srgbClr val="E46962"/>
          </p15:clr>
        </p15:guide>
        <p15:guide id="3" orient="horz" pos="1107">
          <p15:clr>
            <a:srgbClr val="E46962"/>
          </p15:clr>
        </p15:guide>
        <p15:guide id="4" orient="horz" pos="283">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8.emf"/></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3" Type="http://schemas.openxmlformats.org/officeDocument/2006/relationships/image" Target="../media/image33.png"/><Relationship Id="rId18" Type="http://schemas.openxmlformats.org/officeDocument/2006/relationships/image" Target="../media/image38.png"/><Relationship Id="rId26" Type="http://schemas.openxmlformats.org/officeDocument/2006/relationships/image" Target="../media/image46.png"/><Relationship Id="rId39" Type="http://schemas.openxmlformats.org/officeDocument/2006/relationships/image" Target="../media/image59.png"/><Relationship Id="rId21" Type="http://schemas.openxmlformats.org/officeDocument/2006/relationships/image" Target="../media/image41.png"/><Relationship Id="rId34" Type="http://schemas.openxmlformats.org/officeDocument/2006/relationships/image" Target="../media/image54.jpeg"/><Relationship Id="rId42" Type="http://schemas.openxmlformats.org/officeDocument/2006/relationships/image" Target="../media/image62.png"/><Relationship Id="rId47" Type="http://schemas.openxmlformats.org/officeDocument/2006/relationships/image" Target="../media/image67.png"/><Relationship Id="rId50" Type="http://schemas.openxmlformats.org/officeDocument/2006/relationships/image" Target="../media/image70.png"/><Relationship Id="rId7" Type="http://schemas.openxmlformats.org/officeDocument/2006/relationships/image" Target="../media/image27.png"/><Relationship Id="rId2" Type="http://schemas.openxmlformats.org/officeDocument/2006/relationships/image" Target="../media/image22.png"/><Relationship Id="rId16" Type="http://schemas.openxmlformats.org/officeDocument/2006/relationships/image" Target="../media/image36.png"/><Relationship Id="rId29" Type="http://schemas.openxmlformats.org/officeDocument/2006/relationships/image" Target="../media/image49.png"/><Relationship Id="rId11" Type="http://schemas.openxmlformats.org/officeDocument/2006/relationships/image" Target="../media/image31.png"/><Relationship Id="rId24" Type="http://schemas.openxmlformats.org/officeDocument/2006/relationships/image" Target="../media/image44.png"/><Relationship Id="rId32" Type="http://schemas.openxmlformats.org/officeDocument/2006/relationships/image" Target="../media/image52.png"/><Relationship Id="rId37" Type="http://schemas.openxmlformats.org/officeDocument/2006/relationships/image" Target="../media/image57.png"/><Relationship Id="rId40" Type="http://schemas.openxmlformats.org/officeDocument/2006/relationships/image" Target="../media/image60.png"/><Relationship Id="rId45" Type="http://schemas.openxmlformats.org/officeDocument/2006/relationships/image" Target="../media/image65.png"/><Relationship Id="rId53" Type="http://schemas.openxmlformats.org/officeDocument/2006/relationships/image" Target="../media/image73.png"/><Relationship Id="rId5" Type="http://schemas.openxmlformats.org/officeDocument/2006/relationships/image" Target="../media/image25.png"/><Relationship Id="rId10" Type="http://schemas.openxmlformats.org/officeDocument/2006/relationships/image" Target="../media/image30.jpeg"/><Relationship Id="rId19" Type="http://schemas.openxmlformats.org/officeDocument/2006/relationships/image" Target="../media/image39.png"/><Relationship Id="rId31" Type="http://schemas.openxmlformats.org/officeDocument/2006/relationships/image" Target="../media/image51.jpeg"/><Relationship Id="rId44" Type="http://schemas.openxmlformats.org/officeDocument/2006/relationships/image" Target="../media/image64.jpeg"/><Relationship Id="rId52" Type="http://schemas.openxmlformats.org/officeDocument/2006/relationships/image" Target="../media/image72.jpe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 Id="rId22" Type="http://schemas.openxmlformats.org/officeDocument/2006/relationships/image" Target="../media/image42.png"/><Relationship Id="rId27" Type="http://schemas.openxmlformats.org/officeDocument/2006/relationships/image" Target="../media/image47.png"/><Relationship Id="rId30" Type="http://schemas.openxmlformats.org/officeDocument/2006/relationships/image" Target="../media/image50.png"/><Relationship Id="rId35" Type="http://schemas.openxmlformats.org/officeDocument/2006/relationships/image" Target="../media/image55.png"/><Relationship Id="rId43" Type="http://schemas.openxmlformats.org/officeDocument/2006/relationships/image" Target="../media/image63.png"/><Relationship Id="rId48" Type="http://schemas.openxmlformats.org/officeDocument/2006/relationships/image" Target="../media/image68.jpeg"/><Relationship Id="rId8" Type="http://schemas.openxmlformats.org/officeDocument/2006/relationships/image" Target="../media/image28.png"/><Relationship Id="rId51" Type="http://schemas.openxmlformats.org/officeDocument/2006/relationships/image" Target="../media/image71.jpeg"/><Relationship Id="rId3" Type="http://schemas.openxmlformats.org/officeDocument/2006/relationships/image" Target="../media/image23.jpeg"/><Relationship Id="rId12" Type="http://schemas.openxmlformats.org/officeDocument/2006/relationships/image" Target="../media/image32.png"/><Relationship Id="rId17" Type="http://schemas.openxmlformats.org/officeDocument/2006/relationships/image" Target="../media/image37.png"/><Relationship Id="rId25" Type="http://schemas.openxmlformats.org/officeDocument/2006/relationships/image" Target="../media/image45.png"/><Relationship Id="rId33" Type="http://schemas.openxmlformats.org/officeDocument/2006/relationships/image" Target="../media/image53.jpeg"/><Relationship Id="rId38" Type="http://schemas.openxmlformats.org/officeDocument/2006/relationships/image" Target="../media/image58.png"/><Relationship Id="rId46" Type="http://schemas.openxmlformats.org/officeDocument/2006/relationships/image" Target="../media/image66.png"/><Relationship Id="rId20" Type="http://schemas.openxmlformats.org/officeDocument/2006/relationships/image" Target="../media/image40.png"/><Relationship Id="rId41" Type="http://schemas.openxmlformats.org/officeDocument/2006/relationships/image" Target="../media/image61.png"/><Relationship Id="rId54" Type="http://schemas.openxmlformats.org/officeDocument/2006/relationships/image" Target="../media/image74.gif"/><Relationship Id="rId1" Type="http://schemas.openxmlformats.org/officeDocument/2006/relationships/slideLayout" Target="../slideLayouts/slideLayout7.xml"/><Relationship Id="rId6" Type="http://schemas.openxmlformats.org/officeDocument/2006/relationships/image" Target="../media/image26.jpeg"/><Relationship Id="rId15" Type="http://schemas.openxmlformats.org/officeDocument/2006/relationships/image" Target="../media/image35.png"/><Relationship Id="rId23" Type="http://schemas.openxmlformats.org/officeDocument/2006/relationships/image" Target="../media/image43.png"/><Relationship Id="rId28" Type="http://schemas.openxmlformats.org/officeDocument/2006/relationships/image" Target="../media/image48.png"/><Relationship Id="rId36" Type="http://schemas.openxmlformats.org/officeDocument/2006/relationships/image" Target="../media/image56.png"/><Relationship Id="rId49" Type="http://schemas.openxmlformats.org/officeDocument/2006/relationships/image" Target="../media/image69.jpeg"/></Relationships>
</file>

<file path=ppt/slides/_rels/slide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77.jpg"/><Relationship Id="rId4" Type="http://schemas.openxmlformats.org/officeDocument/2006/relationships/image" Target="../media/image76.jpg"/><Relationship Id="rId9"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78.emf"/></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79.png"/><Relationship Id="rId7" Type="http://schemas.openxmlformats.org/officeDocument/2006/relationships/diagramQuickStyle" Target="../diagrams/quickStyle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80.png"/><Relationship Id="rId9" Type="http://schemas.microsoft.com/office/2007/relationships/diagramDrawing" Target="../diagrams/drawing3.xml"/></Relationships>
</file>

<file path=ppt/slides/_rels/slide18.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16.png"/><Relationship Id="rId7" Type="http://schemas.openxmlformats.org/officeDocument/2006/relationships/image" Target="../media/image94.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3.jpeg"/><Relationship Id="rId5" Type="http://schemas.openxmlformats.org/officeDocument/2006/relationships/image" Target="../media/image92.png"/><Relationship Id="rId4" Type="http://schemas.openxmlformats.org/officeDocument/2006/relationships/image" Target="../media/image91.png"/></Relationships>
</file>

<file path=ppt/slides/_rels/slide24.xml.rels><?xml version="1.0" encoding="UTF-8" standalone="yes"?>
<Relationships xmlns="http://schemas.openxmlformats.org/package/2006/relationships"><Relationship Id="rId3" Type="http://schemas.openxmlformats.org/officeDocument/2006/relationships/hyperlink" Target="mailto:Nicole.Biebow@awi.de"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96.jpg"/><Relationship Id="rId4" Type="http://schemas.openxmlformats.org/officeDocument/2006/relationships/hyperlink" Target="mailto:Veronica.Willmott@awi.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6"/>
        <p:cNvGrpSpPr/>
        <p:nvPr/>
      </p:nvGrpSpPr>
      <p:grpSpPr>
        <a:xfrm>
          <a:off x="0" y="0"/>
          <a:ext cx="0" cy="0"/>
          <a:chOff x="0" y="0"/>
          <a:chExt cx="0" cy="0"/>
        </a:xfrm>
      </p:grpSpPr>
      <p:sp>
        <p:nvSpPr>
          <p:cNvPr id="97" name="Google Shape;97;p20"/>
          <p:cNvSpPr txBox="1">
            <a:spLocks noGrp="1"/>
          </p:cNvSpPr>
          <p:nvPr>
            <p:ph type="ctrTitle"/>
          </p:nvPr>
        </p:nvSpPr>
        <p:spPr>
          <a:xfrm>
            <a:off x="861550" y="5453125"/>
            <a:ext cx="8003100" cy="3942000"/>
          </a:xfrm>
          <a:prstGeom prst="rect">
            <a:avLst/>
          </a:prstGeom>
        </p:spPr>
        <p:txBody>
          <a:bodyPr spcFirstLastPara="1" wrap="square" lIns="182850" tIns="182850" rIns="182850" bIns="182850" anchor="b" anchorCtr="0">
            <a:normAutofit fontScale="90000"/>
          </a:bodyPr>
          <a:lstStyle/>
          <a:p>
            <a:pPr marL="0" lvl="0" indent="0" algn="l" rtl="0">
              <a:spcBef>
                <a:spcPts val="0"/>
              </a:spcBef>
              <a:spcAft>
                <a:spcPts val="0"/>
              </a:spcAft>
              <a:buNone/>
            </a:pPr>
            <a:r>
              <a:rPr lang="es"/>
              <a:t>Large title of the presentation The polar regions play a key role in the Earth’s system </a:t>
            </a:r>
            <a:endParaRPr/>
          </a:p>
        </p:txBody>
      </p:sp>
      <p:sp>
        <p:nvSpPr>
          <p:cNvPr id="98" name="Google Shape;98;p20"/>
          <p:cNvSpPr txBox="1">
            <a:spLocks noGrp="1"/>
          </p:cNvSpPr>
          <p:nvPr>
            <p:ph type="subTitle" idx="1"/>
          </p:nvPr>
        </p:nvSpPr>
        <p:spPr>
          <a:xfrm>
            <a:off x="13064400" y="6209425"/>
            <a:ext cx="3963900" cy="1585200"/>
          </a:xfrm>
          <a:prstGeom prst="rect">
            <a:avLst/>
          </a:prstGeom>
        </p:spPr>
        <p:txBody>
          <a:bodyPr spcFirstLastPara="1" wrap="square" lIns="182850" tIns="182850" rIns="182850" bIns="182850" anchor="b" anchorCtr="0">
            <a:normAutofit/>
          </a:bodyPr>
          <a:lstStyle/>
          <a:p>
            <a:pPr marL="0" lvl="0" indent="0" algn="r" rtl="0">
              <a:spcBef>
                <a:spcPts val="0"/>
              </a:spcBef>
              <a:spcAft>
                <a:spcPts val="0"/>
              </a:spcAft>
              <a:buClr>
                <a:schemeClr val="dk1"/>
              </a:buClr>
              <a:buSzPts val="1100"/>
              <a:buFont typeface="Arial"/>
              <a:buNone/>
            </a:pPr>
            <a:r>
              <a:rPr lang="es"/>
              <a:t>Name of the author</a:t>
            </a:r>
            <a:endParaRPr/>
          </a:p>
          <a:p>
            <a:pPr marL="0" lvl="0" indent="0" algn="r" rtl="0">
              <a:spcBef>
                <a:spcPts val="0"/>
              </a:spcBef>
              <a:spcAft>
                <a:spcPts val="0"/>
              </a:spcAft>
              <a:buClr>
                <a:schemeClr val="dk1"/>
              </a:buClr>
              <a:buSzPts val="1100"/>
              <a:buFont typeface="Arial"/>
              <a:buNone/>
            </a:pPr>
            <a:r>
              <a:rPr lang="es"/>
              <a:t>Institution origin</a:t>
            </a:r>
            <a:endParaRPr/>
          </a:p>
          <a:p>
            <a:pPr marL="0" lvl="0" indent="0" algn="r" rtl="0">
              <a:spcBef>
                <a:spcPts val="0"/>
              </a:spcBef>
              <a:spcAft>
                <a:spcPts val="0"/>
              </a:spcAft>
              <a:buNone/>
            </a:pPr>
            <a:endParaRPr/>
          </a:p>
          <a:p>
            <a:pPr marL="0" lvl="0" indent="0" algn="r" rtl="0">
              <a:spcBef>
                <a:spcPts val="0"/>
              </a:spcBef>
              <a:spcAft>
                <a:spcPts val="0"/>
              </a:spcAft>
              <a:buNone/>
            </a:pPr>
            <a:r>
              <a:rPr lang="es"/>
              <a:t>www.website.cl</a:t>
            </a:r>
            <a:endParaRPr/>
          </a:p>
        </p:txBody>
      </p:sp>
      <p:sp>
        <p:nvSpPr>
          <p:cNvPr id="99" name="Google Shape;99;p20"/>
          <p:cNvSpPr>
            <a:spLocks noGrp="1"/>
          </p:cNvSpPr>
          <p:nvPr>
            <p:ph type="pic" idx="2"/>
          </p:nvPr>
        </p:nvSpPr>
        <p:spPr>
          <a:xfrm>
            <a:off x="13107700" y="8161200"/>
            <a:ext cx="1690800" cy="1233900"/>
          </a:xfrm>
          <a:prstGeom prst="rect">
            <a:avLst/>
          </a:prstGeom>
        </p:spPr>
        <p:txBody>
          <a:bodyPr/>
          <a:lstStyle/>
          <a:p>
            <a:endParaRPr lang="en-GB"/>
          </a:p>
        </p:txBody>
      </p:sp>
      <p:pic>
        <p:nvPicPr>
          <p:cNvPr id="2" name="polarin logo animado v3">
            <a:hlinkClick r:id="" action="ppaction://media"/>
            <a:extLst>
              <a:ext uri="{FF2B5EF4-FFF2-40B4-BE49-F238E27FC236}">
                <a16:creationId xmlns:a16="http://schemas.microsoft.com/office/drawing/2014/main" id="{95E58248-AF70-8BB8-2CF5-72C43C13BB10}"/>
              </a:ext>
            </a:extLst>
          </p:cNvPr>
          <p:cNvPicPr>
            <a:picLocks noChangeAspect="1"/>
          </p:cNvPicPr>
          <p:nvPr>
            <a:videoFile r:link="rId2"/>
            <p:extLst>
              <p:ext uri="{DAA4B4D4-6D71-4841-9C94-3DE7FCFB9230}">
                <p14:media xmlns:p14="http://schemas.microsoft.com/office/powerpoint/2010/main" r:embed="rId1"/>
              </p:ext>
            </p:extLst>
          </p:nvPr>
        </p:nvPicPr>
        <p:blipFill>
          <a:blip r:embed="rId5">
            <a:lum bright="-8000"/>
          </a:blip>
          <a:stretch>
            <a:fillRect/>
          </a:stretch>
        </p:blipFill>
        <p:spPr>
          <a:xfrm>
            <a:off x="0" y="0"/>
            <a:ext cx="18288000" cy="10287000"/>
          </a:xfrm>
          <a:prstGeom prst="rect">
            <a:avLst/>
          </a:prstGeom>
        </p:spPr>
      </p:pic>
    </p:spTree>
    <p:extLst>
      <p:ext uri="{BB962C8B-B14F-4D97-AF65-F5344CB8AC3E}">
        <p14:creationId xmlns:p14="http://schemas.microsoft.com/office/powerpoint/2010/main" val="3171077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fullScrn="1">
              <p:cMediaNode vol="80000" mute="1">
                <p:cTn id="12" repeatCount="indefinite" fill="remove" display="0">
                  <p:stCondLst>
                    <p:cond delay="indefinite"/>
                  </p:st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6"/>
        <p:cNvGrpSpPr/>
        <p:nvPr/>
      </p:nvGrpSpPr>
      <p:grpSpPr>
        <a:xfrm>
          <a:off x="0" y="0"/>
          <a:ext cx="0" cy="0"/>
          <a:chOff x="0" y="0"/>
          <a:chExt cx="0" cy="0"/>
        </a:xfrm>
      </p:grpSpPr>
      <p:sp>
        <p:nvSpPr>
          <p:cNvPr id="97" name="Google Shape;97;p20"/>
          <p:cNvSpPr txBox="1">
            <a:spLocks noGrp="1"/>
          </p:cNvSpPr>
          <p:nvPr>
            <p:ph type="ctrTitle"/>
          </p:nvPr>
        </p:nvSpPr>
        <p:spPr>
          <a:xfrm>
            <a:off x="861550" y="5453125"/>
            <a:ext cx="8003100" cy="3942000"/>
          </a:xfrm>
          <a:prstGeom prst="rect">
            <a:avLst/>
          </a:prstGeom>
        </p:spPr>
        <p:txBody>
          <a:bodyPr spcFirstLastPara="1" wrap="square" lIns="182850" tIns="182850" rIns="182850" bIns="182850" anchor="b" anchorCtr="0">
            <a:normAutofit/>
          </a:bodyPr>
          <a:lstStyle/>
          <a:p>
            <a:pPr marL="0" lvl="0" indent="0" algn="l" rtl="0">
              <a:spcBef>
                <a:spcPts val="0"/>
              </a:spcBef>
              <a:spcAft>
                <a:spcPts val="0"/>
              </a:spcAft>
              <a:buNone/>
            </a:pPr>
            <a:r>
              <a:rPr lang="es" dirty="0"/>
              <a:t>POLAR RESEARCH INFRASTRUCTURE NETWORK</a:t>
            </a:r>
            <a:br>
              <a:rPr lang="es" dirty="0"/>
            </a:br>
            <a:endParaRPr dirty="0"/>
          </a:p>
        </p:txBody>
      </p:sp>
      <p:sp>
        <p:nvSpPr>
          <p:cNvPr id="98" name="Google Shape;98;p20"/>
          <p:cNvSpPr txBox="1">
            <a:spLocks noGrp="1"/>
          </p:cNvSpPr>
          <p:nvPr>
            <p:ph type="subTitle" idx="1"/>
          </p:nvPr>
        </p:nvSpPr>
        <p:spPr>
          <a:xfrm>
            <a:off x="13064400" y="6209425"/>
            <a:ext cx="3963900" cy="1585200"/>
          </a:xfrm>
          <a:prstGeom prst="rect">
            <a:avLst/>
          </a:prstGeom>
        </p:spPr>
        <p:txBody>
          <a:bodyPr spcFirstLastPara="1" wrap="square" lIns="182850" tIns="182850" rIns="182850" bIns="182850" anchor="b" anchorCtr="0">
            <a:normAutofit/>
          </a:bodyPr>
          <a:lstStyle/>
          <a:p>
            <a:pPr marL="0" lvl="0" indent="0" algn="r" rtl="0">
              <a:spcBef>
                <a:spcPts val="0"/>
              </a:spcBef>
              <a:spcAft>
                <a:spcPts val="0"/>
              </a:spcAft>
              <a:buClr>
                <a:schemeClr val="dk1"/>
              </a:buClr>
              <a:buSzPts val="1100"/>
              <a:buFont typeface="Arial"/>
              <a:buNone/>
            </a:pPr>
            <a:r>
              <a:rPr lang="de-DE" dirty="0"/>
              <a:t>Verónica Willmott Puig</a:t>
            </a:r>
            <a:endParaRPr dirty="0"/>
          </a:p>
          <a:p>
            <a:pPr marL="0" lvl="0" indent="0" algn="r" rtl="0">
              <a:spcBef>
                <a:spcPts val="0"/>
              </a:spcBef>
              <a:spcAft>
                <a:spcPts val="0"/>
              </a:spcAft>
              <a:buNone/>
            </a:pPr>
            <a:endParaRPr dirty="0"/>
          </a:p>
          <a:p>
            <a:pPr marL="0" lvl="0" indent="0" algn="r" rtl="0">
              <a:spcBef>
                <a:spcPts val="0"/>
              </a:spcBef>
              <a:spcAft>
                <a:spcPts val="0"/>
              </a:spcAft>
              <a:buNone/>
            </a:pPr>
            <a:r>
              <a:rPr lang="es" dirty="0"/>
              <a:t>www.eu-polarin.eu</a:t>
            </a:r>
            <a:endParaRPr dirty="0"/>
          </a:p>
        </p:txBody>
      </p:sp>
      <p:sp>
        <p:nvSpPr>
          <p:cNvPr id="99" name="Google Shape;99;p20"/>
          <p:cNvSpPr>
            <a:spLocks noGrp="1"/>
          </p:cNvSpPr>
          <p:nvPr>
            <p:ph type="pic" idx="2"/>
          </p:nvPr>
        </p:nvSpPr>
        <p:spPr>
          <a:xfrm>
            <a:off x="13107700" y="8161200"/>
            <a:ext cx="1690800" cy="1233900"/>
          </a:xfrm>
          <a:prstGeom prst="rect">
            <a:avLst/>
          </a:prstGeom>
        </p:spPr>
        <p:txBody>
          <a:bodyPr/>
          <a:lstStyle/>
          <a:p>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normAutofit fontScale="90000"/>
          </a:bodyPr>
          <a:lstStyle/>
          <a:p>
            <a:pPr>
              <a:defRPr/>
            </a:pPr>
            <a:r>
              <a:rPr lang="de-DE" dirty="0"/>
              <a:t>POLARIN: </a:t>
            </a:r>
            <a:r>
              <a:rPr lang="de-DE" dirty="0" err="1"/>
              <a:t>POLAr</a:t>
            </a:r>
            <a:r>
              <a:rPr lang="de-DE" dirty="0"/>
              <a:t> Research Infrastructure Network</a:t>
            </a:r>
            <a:endParaRPr dirty="0"/>
          </a:p>
        </p:txBody>
      </p:sp>
      <p:sp>
        <p:nvSpPr>
          <p:cNvPr id="3" name="Inhaltsplatzhalter 2"/>
          <p:cNvSpPr>
            <a:spLocks noGrp="1"/>
          </p:cNvSpPr>
          <p:nvPr>
            <p:ph type="body" idx="1"/>
          </p:nvPr>
        </p:nvSpPr>
        <p:spPr bwMode="auto"/>
        <p:txBody>
          <a:bodyPr>
            <a:normAutofit lnSpcReduction="10000"/>
          </a:bodyPr>
          <a:lstStyle/>
          <a:p>
            <a:pPr marL="0" indent="0">
              <a:buNone/>
              <a:defRPr/>
            </a:pPr>
            <a:r>
              <a:rPr lang="de-DE" b="1" dirty="0" err="1"/>
              <a:t>Funded</a:t>
            </a:r>
            <a:r>
              <a:rPr lang="de-DE" b="1" dirty="0"/>
              <a:t> </a:t>
            </a:r>
            <a:r>
              <a:rPr lang="de-DE" b="1" dirty="0" err="1"/>
              <a:t>under</a:t>
            </a:r>
            <a:r>
              <a:rPr lang="de-DE" b="1" dirty="0"/>
              <a:t>:</a:t>
            </a:r>
          </a:p>
          <a:p>
            <a:pPr marL="0" indent="0">
              <a:buNone/>
              <a:defRPr/>
            </a:pPr>
            <a:endParaRPr b="1" dirty="0"/>
          </a:p>
          <a:p>
            <a:pPr marL="0" indent="0">
              <a:buNone/>
              <a:defRPr/>
            </a:pPr>
            <a:r>
              <a:rPr lang="en-GB" b="1" dirty="0"/>
              <a:t>HORIZON-INFRA-2023-SERV-01-01: Research infrastructure services to enable R&amp;I addressing main challenges and EU priorities </a:t>
            </a:r>
          </a:p>
          <a:p>
            <a:pPr marL="0" indent="0">
              <a:buNone/>
              <a:defRPr/>
            </a:pPr>
            <a:endParaRPr lang="en-GB" dirty="0"/>
          </a:p>
          <a:p>
            <a:pPr marL="0" indent="0">
              <a:buNone/>
              <a:defRPr/>
            </a:pPr>
            <a:r>
              <a:rPr lang="de-DE" b="1" dirty="0"/>
              <a:t>Topic: </a:t>
            </a:r>
            <a:r>
              <a:rPr lang="en-GB" dirty="0"/>
              <a:t>For RI services for sustainable Arctic/polar regions </a:t>
            </a:r>
            <a:endParaRPr dirty="0"/>
          </a:p>
          <a:p>
            <a:pPr marL="0" indent="0">
              <a:buNone/>
              <a:defRPr/>
            </a:pPr>
            <a:endParaRPr lang="en-GB" dirty="0"/>
          </a:p>
          <a:p>
            <a:pPr marL="0" indent="0">
              <a:buNone/>
              <a:defRPr/>
            </a:pPr>
            <a:r>
              <a:rPr lang="en-GB" b="1" dirty="0"/>
              <a:t>Coordinator: </a:t>
            </a:r>
            <a:endParaRPr b="1" dirty="0"/>
          </a:p>
          <a:p>
            <a:pPr marL="0" indent="0">
              <a:buNone/>
              <a:defRPr/>
            </a:pPr>
            <a:endParaRPr lang="en-GB" dirty="0"/>
          </a:p>
          <a:p>
            <a:pPr marL="0" indent="0">
              <a:buNone/>
              <a:defRPr/>
            </a:pPr>
            <a:r>
              <a:rPr lang="en-GB" b="1" dirty="0"/>
              <a:t>52 partners</a:t>
            </a:r>
          </a:p>
          <a:p>
            <a:pPr marL="0" indent="0">
              <a:buNone/>
              <a:defRPr/>
            </a:pPr>
            <a:r>
              <a:rPr lang="en-GB" b="1" dirty="0"/>
              <a:t>Budget: M14,6€</a:t>
            </a:r>
            <a:endParaRPr b="1" dirty="0"/>
          </a:p>
        </p:txBody>
      </p:sp>
      <p:sp>
        <p:nvSpPr>
          <p:cNvPr id="5" name="Datumsplatzhalter 3"/>
          <p:cNvSpPr>
            <a:spLocks noGrp="1"/>
          </p:cNvSpPr>
          <p:nvPr>
            <p:ph type="dt" sz="half" idx="4294967295"/>
          </p:nvPr>
        </p:nvSpPr>
        <p:spPr bwMode="auto">
          <a:xfrm>
            <a:off x="0" y="9712325"/>
            <a:ext cx="1554163" cy="461963"/>
          </a:xfrm>
          <a:prstGeom prst="rect">
            <a:avLst/>
          </a:prstGeom>
        </p:spPr>
        <p:txBody>
          <a:bodyPr/>
          <a:lstStyle/>
          <a:p>
            <a:pPr>
              <a:defRPr/>
            </a:pPr>
            <a:fld id="{1B58D566-8D13-5C43-8939-614299B6941B}" type="datetimeFigureOut">
              <a:rPr lang="de-DE"/>
              <a:t>27.05.2024</a:t>
            </a:fld>
            <a:endParaRPr lang="de-DE"/>
          </a:p>
        </p:txBody>
      </p:sp>
      <p:sp>
        <p:nvSpPr>
          <p:cNvPr id="4" name="Textfeld 3"/>
          <p:cNvSpPr txBox="1"/>
          <p:nvPr/>
        </p:nvSpPr>
        <p:spPr bwMode="auto">
          <a:xfrm>
            <a:off x="10445511" y="9812263"/>
            <a:ext cx="184731" cy="507831"/>
          </a:xfrm>
          <a:prstGeom prst="rect">
            <a:avLst/>
          </a:prstGeom>
          <a:noFill/>
        </p:spPr>
        <p:txBody>
          <a:bodyPr wrap="none" rtlCol="0">
            <a:spAutoFit/>
          </a:bodyPr>
          <a:lstStyle/>
          <a:p>
            <a:pPr>
              <a:defRPr/>
            </a:pPr>
            <a:endParaRPr lang="de-DE" sz="2700"/>
          </a:p>
        </p:txBody>
      </p:sp>
      <p:pic>
        <p:nvPicPr>
          <p:cNvPr id="8" name="Picture 2"/>
          <p:cNvPicPr>
            <a:picLocks noChangeAspect="1" noChangeArrowheads="1"/>
          </p:cNvPicPr>
          <p:nvPr/>
        </p:nvPicPr>
        <p:blipFill>
          <a:blip r:embed="rId3"/>
          <a:stretch/>
        </p:blipFill>
        <p:spPr bwMode="auto">
          <a:xfrm>
            <a:off x="3783939" y="6858000"/>
            <a:ext cx="2371814" cy="995976"/>
          </a:xfrm>
          <a:prstGeom prst="rect">
            <a:avLst/>
          </a:prstGeom>
          <a:noFill/>
        </p:spPr>
      </p:pic>
      <p:grpSp>
        <p:nvGrpSpPr>
          <p:cNvPr id="7" name="Group 6">
            <a:extLst>
              <a:ext uri="{FF2B5EF4-FFF2-40B4-BE49-F238E27FC236}">
                <a16:creationId xmlns:a16="http://schemas.microsoft.com/office/drawing/2014/main" id="{D221E438-49F3-B159-CDFC-3B9ADCCBB984}"/>
              </a:ext>
            </a:extLst>
          </p:cNvPr>
          <p:cNvGrpSpPr>
            <a:grpSpLocks noChangeAspect="1"/>
          </p:cNvGrpSpPr>
          <p:nvPr/>
        </p:nvGrpSpPr>
        <p:grpSpPr>
          <a:xfrm>
            <a:off x="483150" y="11450822"/>
            <a:ext cx="3300788" cy="3435862"/>
            <a:chOff x="303463" y="2011564"/>
            <a:chExt cx="2145383" cy="2233176"/>
          </a:xfrm>
        </p:grpSpPr>
        <p:sp>
          <p:nvSpPr>
            <p:cNvPr id="10" name="Rectangle 9">
              <a:extLst>
                <a:ext uri="{FF2B5EF4-FFF2-40B4-BE49-F238E27FC236}">
                  <a16:creationId xmlns:a16="http://schemas.microsoft.com/office/drawing/2014/main" id="{DC3DA93A-2196-D047-A72D-C720189D42C4}"/>
                </a:ext>
              </a:extLst>
            </p:cNvPr>
            <p:cNvSpPr/>
            <p:nvPr/>
          </p:nvSpPr>
          <p:spPr>
            <a:xfrm>
              <a:off x="303463" y="2011564"/>
              <a:ext cx="2145383" cy="1786546"/>
            </a:xfrm>
            <a:prstGeom prst="rect">
              <a:avLst/>
            </a:prstGeom>
            <a:blipFill rotWithShape="1">
              <a:blip r:embed="rId4"/>
              <a:srcRect/>
              <a:stretch>
                <a:fillRect l="-13000" r="-13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11" name="Freeform: Shape 7">
              <a:extLst>
                <a:ext uri="{FF2B5EF4-FFF2-40B4-BE49-F238E27FC236}">
                  <a16:creationId xmlns:a16="http://schemas.microsoft.com/office/drawing/2014/main" id="{3CBBB538-1705-BA77-2965-34362B80A146}"/>
                </a:ext>
              </a:extLst>
            </p:cNvPr>
            <p:cNvSpPr/>
            <p:nvPr/>
          </p:nvSpPr>
          <p:spPr>
            <a:xfrm>
              <a:off x="496559" y="3619449"/>
              <a:ext cx="1909393"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55000" lnSpcReduction="20000"/>
            </a:bodyPr>
            <a:lstStyle/>
            <a:p>
              <a:pPr algn="ctr" defTabSz="2133600">
                <a:lnSpc>
                  <a:spcPct val="90000"/>
                </a:lnSpc>
                <a:spcBef>
                  <a:spcPct val="0"/>
                </a:spcBef>
                <a:buClrTx/>
                <a:defRPr/>
              </a:pPr>
              <a:r>
                <a:rPr lang="en-GB" sz="6600" b="1" kern="1200" dirty="0">
                  <a:solidFill>
                    <a:prstClr val="black"/>
                  </a:solidFill>
                  <a:latin typeface="Calibri" panose="020F0502020204030204"/>
                  <a:ea typeface="+mn-ea"/>
                  <a:cs typeface="+mn-cs"/>
                </a:rPr>
                <a:t>38</a:t>
              </a:r>
              <a:r>
                <a:rPr lang="en-GB" sz="6600" kern="1200" dirty="0">
                  <a:solidFill>
                    <a:prstClr val="black">
                      <a:hueOff val="0"/>
                      <a:satOff val="0"/>
                      <a:lumOff val="0"/>
                      <a:alphaOff val="0"/>
                    </a:prstClr>
                  </a:solidFill>
                  <a:latin typeface="Calibri" panose="020F0502020204030204"/>
                  <a:ea typeface="+mn-ea"/>
                  <a:cs typeface="+mn-cs"/>
                </a:rPr>
                <a:t> </a:t>
              </a:r>
            </a:p>
            <a:p>
              <a:pPr algn="ctr" defTabSz="2133600">
                <a:lnSpc>
                  <a:spcPct val="90000"/>
                </a:lnSpc>
                <a:spcBef>
                  <a:spcPct val="0"/>
                </a:spcBef>
                <a:buClrTx/>
                <a:defRPr/>
              </a:pPr>
              <a:r>
                <a:rPr lang="en-GB" sz="5800" kern="1200" dirty="0">
                  <a:solidFill>
                    <a:prstClr val="black">
                      <a:hueOff val="0"/>
                      <a:satOff val="0"/>
                      <a:lumOff val="0"/>
                      <a:alphaOff val="0"/>
                    </a:prstClr>
                  </a:solidFill>
                  <a:latin typeface="Calibri" panose="020F0502020204030204"/>
                  <a:ea typeface="+mn-ea"/>
                  <a:cs typeface="+mn-cs"/>
                </a:rPr>
                <a:t>Research stations</a:t>
              </a:r>
            </a:p>
          </p:txBody>
        </p:sp>
      </p:grpSp>
      <p:grpSp>
        <p:nvGrpSpPr>
          <p:cNvPr id="12" name="Group 11">
            <a:extLst>
              <a:ext uri="{FF2B5EF4-FFF2-40B4-BE49-F238E27FC236}">
                <a16:creationId xmlns:a16="http://schemas.microsoft.com/office/drawing/2014/main" id="{3A11AF12-76E4-312A-F8D0-998CE7310EA9}"/>
              </a:ext>
            </a:extLst>
          </p:cNvPr>
          <p:cNvGrpSpPr>
            <a:grpSpLocks noChangeAspect="1"/>
          </p:cNvGrpSpPr>
          <p:nvPr/>
        </p:nvGrpSpPr>
        <p:grpSpPr>
          <a:xfrm>
            <a:off x="4008396" y="11480722"/>
            <a:ext cx="3300788" cy="3435862"/>
            <a:chOff x="2663386" y="2011564"/>
            <a:chExt cx="2145383" cy="2233176"/>
          </a:xfrm>
        </p:grpSpPr>
        <p:sp>
          <p:nvSpPr>
            <p:cNvPr id="13" name="Rectangle 12">
              <a:extLst>
                <a:ext uri="{FF2B5EF4-FFF2-40B4-BE49-F238E27FC236}">
                  <a16:creationId xmlns:a16="http://schemas.microsoft.com/office/drawing/2014/main" id="{C300CD98-B264-0DFE-E02F-15D8652E6476}"/>
                </a:ext>
              </a:extLst>
            </p:cNvPr>
            <p:cNvSpPr/>
            <p:nvPr/>
          </p:nvSpPr>
          <p:spPr>
            <a:xfrm>
              <a:off x="2663386" y="2011564"/>
              <a:ext cx="2145383" cy="1786546"/>
            </a:xfrm>
            <a:prstGeom prst="rect">
              <a:avLst/>
            </a:prstGeom>
            <a:blipFill rotWithShape="1">
              <a:blip r:embed="rId5"/>
              <a:srcRect/>
              <a:stretch>
                <a:fillRect l="-25000" r="-25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14" name="Freeform: Shape 9">
              <a:extLst>
                <a:ext uri="{FF2B5EF4-FFF2-40B4-BE49-F238E27FC236}">
                  <a16:creationId xmlns:a16="http://schemas.microsoft.com/office/drawing/2014/main" id="{59B4218A-9F74-2277-E196-B73F17BAF3DB}"/>
                </a:ext>
              </a:extLst>
            </p:cNvPr>
            <p:cNvSpPr/>
            <p:nvPr/>
          </p:nvSpPr>
          <p:spPr>
            <a:xfrm>
              <a:off x="2856480" y="3619449"/>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85000" lnSpcReduction="20000"/>
            </a:bodyPr>
            <a:lstStyle/>
            <a:p>
              <a:pPr algn="ctr" defTabSz="2133600">
                <a:spcBef>
                  <a:spcPct val="0"/>
                </a:spcBef>
                <a:buClrTx/>
                <a:defRPr/>
              </a:pPr>
              <a:r>
                <a:rPr lang="en-GB" sz="4800" b="1" kern="1200" dirty="0">
                  <a:solidFill>
                    <a:prstClr val="black"/>
                  </a:solidFill>
                  <a:latin typeface="Calibri" panose="020F0502020204030204"/>
                  <a:ea typeface="+mn-ea"/>
                  <a:cs typeface="+mn-cs"/>
                </a:rPr>
                <a:t>12</a:t>
              </a:r>
              <a:r>
                <a:rPr lang="en-GB" sz="4000" kern="1200" dirty="0">
                  <a:solidFill>
                    <a:prstClr val="black">
                      <a:hueOff val="0"/>
                      <a:satOff val="0"/>
                      <a:lumOff val="0"/>
                      <a:alphaOff val="0"/>
                    </a:prstClr>
                  </a:solidFill>
                  <a:latin typeface="Calibri" panose="020F0502020204030204"/>
                  <a:ea typeface="+mn-ea"/>
                  <a:cs typeface="+mn-cs"/>
                </a:rPr>
                <a:t> </a:t>
              </a:r>
            </a:p>
            <a:p>
              <a:pPr algn="ctr" defTabSz="2133600">
                <a:spcBef>
                  <a:spcPct val="0"/>
                </a:spcBef>
                <a:buClrTx/>
                <a:defRPr/>
              </a:pPr>
              <a:r>
                <a:rPr lang="en-GB" sz="4000" kern="1200" dirty="0">
                  <a:solidFill>
                    <a:prstClr val="black">
                      <a:hueOff val="0"/>
                      <a:satOff val="0"/>
                      <a:lumOff val="0"/>
                      <a:alphaOff val="0"/>
                    </a:prstClr>
                  </a:solidFill>
                  <a:latin typeface="Calibri" panose="020F0502020204030204"/>
                  <a:ea typeface="+mn-ea"/>
                  <a:cs typeface="+mn-cs"/>
                </a:rPr>
                <a:t>Polar vessels</a:t>
              </a:r>
              <a:endParaRPr lang="en-GB" sz="3800" kern="1200" dirty="0">
                <a:solidFill>
                  <a:prstClr val="black">
                    <a:hueOff val="0"/>
                    <a:satOff val="0"/>
                    <a:lumOff val="0"/>
                    <a:alphaOff val="0"/>
                  </a:prstClr>
                </a:solidFill>
                <a:latin typeface="Calibri" panose="020F0502020204030204"/>
                <a:ea typeface="+mn-ea"/>
                <a:cs typeface="+mn-cs"/>
              </a:endParaRPr>
            </a:p>
          </p:txBody>
        </p:sp>
      </p:grpSp>
      <p:grpSp>
        <p:nvGrpSpPr>
          <p:cNvPr id="15" name="Group 14">
            <a:extLst>
              <a:ext uri="{FF2B5EF4-FFF2-40B4-BE49-F238E27FC236}">
                <a16:creationId xmlns:a16="http://schemas.microsoft.com/office/drawing/2014/main" id="{D96270CA-93F0-B860-CC85-6A13F2ACD7FF}"/>
              </a:ext>
            </a:extLst>
          </p:cNvPr>
          <p:cNvGrpSpPr>
            <a:grpSpLocks noChangeAspect="1"/>
          </p:cNvGrpSpPr>
          <p:nvPr/>
        </p:nvGrpSpPr>
        <p:grpSpPr>
          <a:xfrm>
            <a:off x="7493606" y="11480722"/>
            <a:ext cx="3300788" cy="3436144"/>
            <a:chOff x="5023308" y="2011564"/>
            <a:chExt cx="2145383" cy="2233358"/>
          </a:xfrm>
        </p:grpSpPr>
        <p:sp>
          <p:nvSpPr>
            <p:cNvPr id="16" name="Rectangle 15">
              <a:extLst>
                <a:ext uri="{FF2B5EF4-FFF2-40B4-BE49-F238E27FC236}">
                  <a16:creationId xmlns:a16="http://schemas.microsoft.com/office/drawing/2014/main" id="{43D712AC-5E7E-0F82-0E43-0761A789E142}"/>
                </a:ext>
              </a:extLst>
            </p:cNvPr>
            <p:cNvSpPr/>
            <p:nvPr/>
          </p:nvSpPr>
          <p:spPr>
            <a:xfrm>
              <a:off x="5023308" y="2011564"/>
              <a:ext cx="2145383" cy="1786546"/>
            </a:xfrm>
            <a:prstGeom prst="rect">
              <a:avLst/>
            </a:prstGeom>
            <a:blipFill rotWithShape="1">
              <a:blip r:embed="rId6">
                <a:extLst>
                  <a:ext uri="{28A0092B-C50C-407E-A947-70E740481C1C}">
                    <a14:useLocalDpi xmlns:a14="http://schemas.microsoft.com/office/drawing/2010/main" val="0"/>
                  </a:ext>
                </a:extLst>
              </a:blip>
              <a:srcRect/>
              <a:stretch>
                <a:fillRect l="-28000" r="-28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17" name="Freeform: Shape 11">
              <a:extLst>
                <a:ext uri="{FF2B5EF4-FFF2-40B4-BE49-F238E27FC236}">
                  <a16:creationId xmlns:a16="http://schemas.microsoft.com/office/drawing/2014/main" id="{B9F75185-0570-E6BC-47A9-E26005BCBB5B}"/>
                </a:ext>
              </a:extLst>
            </p:cNvPr>
            <p:cNvSpPr/>
            <p:nvPr/>
          </p:nvSpPr>
          <p:spPr>
            <a:xfrm>
              <a:off x="5216393" y="3619631"/>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85000" lnSpcReduction="20000"/>
            </a:bodyPr>
            <a:lstStyle/>
            <a:p>
              <a:pPr algn="ctr" defTabSz="2133600">
                <a:spcBef>
                  <a:spcPct val="0"/>
                </a:spcBef>
                <a:buClrTx/>
                <a:defRPr/>
              </a:pPr>
              <a:r>
                <a:rPr lang="en-GB" sz="4800" b="1" kern="1200" dirty="0">
                  <a:solidFill>
                    <a:prstClr val="black">
                      <a:hueOff val="0"/>
                      <a:satOff val="0"/>
                      <a:lumOff val="0"/>
                      <a:alphaOff val="0"/>
                    </a:prstClr>
                  </a:solidFill>
                  <a:latin typeface="Calibri" panose="020F0502020204030204"/>
                  <a:ea typeface="+mn-ea"/>
                  <a:cs typeface="+mn-cs"/>
                </a:rPr>
                <a:t>18</a:t>
              </a:r>
              <a:r>
                <a:rPr lang="en-GB" sz="4000" kern="1200" dirty="0">
                  <a:solidFill>
                    <a:prstClr val="black">
                      <a:hueOff val="0"/>
                      <a:satOff val="0"/>
                      <a:lumOff val="0"/>
                      <a:alphaOff val="0"/>
                    </a:prstClr>
                  </a:solidFill>
                  <a:latin typeface="Calibri" panose="020F0502020204030204"/>
                  <a:ea typeface="+mn-ea"/>
                  <a:cs typeface="+mn-cs"/>
                </a:rPr>
                <a:t> </a:t>
              </a:r>
            </a:p>
            <a:p>
              <a:pPr algn="ctr" defTabSz="2133600">
                <a:spcBef>
                  <a:spcPct val="0"/>
                </a:spcBef>
                <a:buClrTx/>
                <a:defRPr/>
              </a:pPr>
              <a:r>
                <a:rPr lang="en-GB" sz="4000" kern="1200" dirty="0">
                  <a:solidFill>
                    <a:prstClr val="black">
                      <a:hueOff val="0"/>
                      <a:satOff val="0"/>
                      <a:lumOff val="0"/>
                      <a:alphaOff val="0"/>
                    </a:prstClr>
                  </a:solidFill>
                  <a:latin typeface="Calibri" panose="020F0502020204030204"/>
                  <a:ea typeface="+mn-ea"/>
                  <a:cs typeface="+mn-cs"/>
                </a:rPr>
                <a:t>Observatories</a:t>
              </a:r>
            </a:p>
          </p:txBody>
        </p:sp>
      </p:grpSp>
      <p:grpSp>
        <p:nvGrpSpPr>
          <p:cNvPr id="18" name="Group 17">
            <a:extLst>
              <a:ext uri="{FF2B5EF4-FFF2-40B4-BE49-F238E27FC236}">
                <a16:creationId xmlns:a16="http://schemas.microsoft.com/office/drawing/2014/main" id="{DF6D5BCF-AC1F-50B8-6FBC-0D5711572792}"/>
              </a:ext>
            </a:extLst>
          </p:cNvPr>
          <p:cNvGrpSpPr>
            <a:grpSpLocks noChangeAspect="1"/>
          </p:cNvGrpSpPr>
          <p:nvPr/>
        </p:nvGrpSpPr>
        <p:grpSpPr>
          <a:xfrm>
            <a:off x="11025423" y="11480722"/>
            <a:ext cx="3300790" cy="3463630"/>
            <a:chOff x="7387522" y="1993699"/>
            <a:chExt cx="2145383" cy="2251223"/>
          </a:xfrm>
        </p:grpSpPr>
        <p:sp>
          <p:nvSpPr>
            <p:cNvPr id="19" name="Rectangle 18">
              <a:extLst>
                <a:ext uri="{FF2B5EF4-FFF2-40B4-BE49-F238E27FC236}">
                  <a16:creationId xmlns:a16="http://schemas.microsoft.com/office/drawing/2014/main" id="{D6871E29-1AB0-9F87-BA8F-598862A8A793}"/>
                </a:ext>
              </a:extLst>
            </p:cNvPr>
            <p:cNvSpPr/>
            <p:nvPr/>
          </p:nvSpPr>
          <p:spPr>
            <a:xfrm>
              <a:off x="7387522" y="1993699"/>
              <a:ext cx="2145383" cy="1786546"/>
            </a:xfrm>
            <a:prstGeom prst="rect">
              <a:avLst/>
            </a:prstGeom>
            <a:blipFill rotWithShape="1">
              <a:blip r:embed="rId7"/>
              <a:srcRect/>
              <a:stretch>
                <a:fillRect l="-11000" r="-11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20" name="Freeform: Shape 13">
              <a:extLst>
                <a:ext uri="{FF2B5EF4-FFF2-40B4-BE49-F238E27FC236}">
                  <a16:creationId xmlns:a16="http://schemas.microsoft.com/office/drawing/2014/main" id="{CFA12B99-2FF6-4E0C-6E8B-8EE80EC83389}"/>
                </a:ext>
              </a:extLst>
            </p:cNvPr>
            <p:cNvSpPr/>
            <p:nvPr/>
          </p:nvSpPr>
          <p:spPr>
            <a:xfrm>
              <a:off x="7576306" y="3619631"/>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92500" lnSpcReduction="20000"/>
            </a:bodyPr>
            <a:lstStyle/>
            <a:p>
              <a:pPr algn="ctr" defTabSz="2133600">
                <a:lnSpc>
                  <a:spcPct val="90000"/>
                </a:lnSpc>
                <a:spcBef>
                  <a:spcPct val="0"/>
                </a:spcBef>
                <a:spcAft>
                  <a:spcPct val="35000"/>
                </a:spcAft>
                <a:buClrTx/>
                <a:defRPr/>
              </a:pPr>
              <a:r>
                <a:rPr lang="en-GB" sz="5600" b="1" kern="1200" dirty="0">
                  <a:solidFill>
                    <a:prstClr val="black">
                      <a:hueOff val="0"/>
                      <a:satOff val="0"/>
                      <a:lumOff val="0"/>
                      <a:alphaOff val="0"/>
                    </a:prstClr>
                  </a:solidFill>
                  <a:latin typeface="Calibri" panose="020F0502020204030204"/>
                  <a:ea typeface="+mn-ea"/>
                  <a:cs typeface="+mn-cs"/>
                </a:rPr>
                <a:t>4</a:t>
              </a:r>
              <a:r>
                <a:rPr lang="en-GB" sz="4000" kern="1200" dirty="0">
                  <a:solidFill>
                    <a:prstClr val="black">
                      <a:hueOff val="0"/>
                      <a:satOff val="0"/>
                      <a:lumOff val="0"/>
                      <a:alphaOff val="0"/>
                    </a:prstClr>
                  </a:solidFill>
                  <a:latin typeface="Calibri" panose="020F0502020204030204"/>
                  <a:ea typeface="+mn-ea"/>
                  <a:cs typeface="+mn-cs"/>
                </a:rPr>
                <a:t> </a:t>
              </a:r>
              <a:r>
                <a:rPr lang="en-GB" sz="3000" kern="1200" dirty="0">
                  <a:solidFill>
                    <a:prstClr val="black">
                      <a:hueOff val="0"/>
                      <a:satOff val="0"/>
                      <a:lumOff val="0"/>
                      <a:alphaOff val="0"/>
                    </a:prstClr>
                  </a:solidFill>
                  <a:latin typeface="Calibri" panose="020F0502020204030204"/>
                  <a:ea typeface="+mn-ea"/>
                  <a:cs typeface="+mn-cs"/>
                </a:rPr>
                <a:t>Ice and sediment core repositories</a:t>
              </a:r>
              <a:endParaRPr lang="en-GB" sz="3200" kern="1200" dirty="0">
                <a:solidFill>
                  <a:prstClr val="black">
                    <a:hueOff val="0"/>
                    <a:satOff val="0"/>
                    <a:lumOff val="0"/>
                    <a:alphaOff val="0"/>
                  </a:prstClr>
                </a:solidFill>
                <a:latin typeface="Calibri" panose="020F0502020204030204"/>
                <a:ea typeface="+mn-ea"/>
                <a:cs typeface="+mn-cs"/>
              </a:endParaRPr>
            </a:p>
          </p:txBody>
        </p:sp>
      </p:grpSp>
      <p:grpSp>
        <p:nvGrpSpPr>
          <p:cNvPr id="21" name="Group 20">
            <a:extLst>
              <a:ext uri="{FF2B5EF4-FFF2-40B4-BE49-F238E27FC236}">
                <a16:creationId xmlns:a16="http://schemas.microsoft.com/office/drawing/2014/main" id="{D0D2635A-4570-6E79-9862-EF7B63DF5147}"/>
              </a:ext>
            </a:extLst>
          </p:cNvPr>
          <p:cNvGrpSpPr>
            <a:grpSpLocks noChangeAspect="1"/>
          </p:cNvGrpSpPr>
          <p:nvPr/>
        </p:nvGrpSpPr>
        <p:grpSpPr>
          <a:xfrm>
            <a:off x="14562838" y="11453236"/>
            <a:ext cx="3300788" cy="3463348"/>
            <a:chOff x="9743154" y="1993699"/>
            <a:chExt cx="2145383" cy="2251041"/>
          </a:xfrm>
        </p:grpSpPr>
        <p:sp>
          <p:nvSpPr>
            <p:cNvPr id="22" name="Rectangle 21">
              <a:extLst>
                <a:ext uri="{FF2B5EF4-FFF2-40B4-BE49-F238E27FC236}">
                  <a16:creationId xmlns:a16="http://schemas.microsoft.com/office/drawing/2014/main" id="{2CACAED6-59C6-6A3C-94E9-8A2FC5682EEA}"/>
                </a:ext>
              </a:extLst>
            </p:cNvPr>
            <p:cNvSpPr/>
            <p:nvPr/>
          </p:nvSpPr>
          <p:spPr>
            <a:xfrm>
              <a:off x="9743154" y="1993699"/>
              <a:ext cx="2145383" cy="1786546"/>
            </a:xfrm>
            <a:prstGeom prst="rect">
              <a:avLst/>
            </a:prstGeom>
            <a:blipFill rotWithShape="1">
              <a:blip r:embed="rId8"/>
              <a:srcRect/>
              <a:stretch>
                <a:fillRect l="-8000" r="-8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23" name="Freeform: Shape 15">
              <a:extLst>
                <a:ext uri="{FF2B5EF4-FFF2-40B4-BE49-F238E27FC236}">
                  <a16:creationId xmlns:a16="http://schemas.microsoft.com/office/drawing/2014/main" id="{97AB4707-F16B-BBC1-00AF-93BA0F210A3A}"/>
                </a:ext>
              </a:extLst>
            </p:cNvPr>
            <p:cNvSpPr/>
            <p:nvPr/>
          </p:nvSpPr>
          <p:spPr>
            <a:xfrm>
              <a:off x="9936219" y="3619449"/>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92500" lnSpcReduction="20000"/>
            </a:bodyPr>
            <a:lstStyle/>
            <a:p>
              <a:pPr algn="ctr" defTabSz="2133600">
                <a:lnSpc>
                  <a:spcPct val="90000"/>
                </a:lnSpc>
                <a:spcBef>
                  <a:spcPct val="0"/>
                </a:spcBef>
                <a:spcAft>
                  <a:spcPct val="35000"/>
                </a:spcAft>
                <a:buClrTx/>
                <a:defRPr/>
              </a:pPr>
              <a:r>
                <a:rPr lang="en-GB" sz="4800" b="1" kern="1200" dirty="0">
                  <a:solidFill>
                    <a:prstClr val="black">
                      <a:hueOff val="0"/>
                      <a:satOff val="0"/>
                      <a:lumOff val="0"/>
                      <a:alphaOff val="0"/>
                    </a:prstClr>
                  </a:solidFill>
                  <a:latin typeface="Calibri" panose="020F0502020204030204"/>
                  <a:ea typeface="+mn-ea"/>
                  <a:cs typeface="+mn-cs"/>
                </a:rPr>
                <a:t>7</a:t>
              </a:r>
              <a:r>
                <a:rPr lang="en-GB" sz="4000" kern="1200" dirty="0">
                  <a:solidFill>
                    <a:prstClr val="black">
                      <a:hueOff val="0"/>
                      <a:satOff val="0"/>
                      <a:lumOff val="0"/>
                      <a:alphaOff val="0"/>
                    </a:prstClr>
                  </a:solidFill>
                  <a:latin typeface="Calibri" panose="020F0502020204030204"/>
                  <a:ea typeface="+mn-ea"/>
                  <a:cs typeface="+mn-cs"/>
                </a:rPr>
                <a:t> Data infrastructures</a:t>
              </a:r>
            </a:p>
          </p:txBody>
        </p:sp>
      </p:grpSp>
      <p:sp>
        <p:nvSpPr>
          <p:cNvPr id="9" name="TextBox 8">
            <a:extLst>
              <a:ext uri="{FF2B5EF4-FFF2-40B4-BE49-F238E27FC236}">
                <a16:creationId xmlns:a16="http://schemas.microsoft.com/office/drawing/2014/main" id="{612C9BB2-4908-8ED9-C2DD-FEB368AA046C}"/>
              </a:ext>
            </a:extLst>
          </p:cNvPr>
          <p:cNvSpPr txBox="1"/>
          <p:nvPr/>
        </p:nvSpPr>
        <p:spPr>
          <a:xfrm>
            <a:off x="7055973" y="8335584"/>
            <a:ext cx="7344816" cy="584775"/>
          </a:xfrm>
          <a:prstGeom prst="rect">
            <a:avLst/>
          </a:prstGeom>
          <a:noFill/>
        </p:spPr>
        <p:txBody>
          <a:bodyPr wrap="square" rtlCol="0">
            <a:spAutoFit/>
          </a:bodyPr>
          <a:lstStyle/>
          <a:p>
            <a:r>
              <a:rPr lang="en-GB" sz="3200" b="1" dirty="0">
                <a:solidFill>
                  <a:schemeClr val="bg2"/>
                </a:solidFill>
                <a:latin typeface="Montserrat" pitchFamily="2" charset="77"/>
              </a:rPr>
              <a:t>March 2024 – February 2029</a:t>
            </a:r>
          </a:p>
        </p:txBody>
      </p:sp>
    </p:spTree>
    <p:extLst>
      <p:ext uri="{BB962C8B-B14F-4D97-AF65-F5344CB8AC3E}">
        <p14:creationId xmlns:p14="http://schemas.microsoft.com/office/powerpoint/2010/main" val="347291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normAutofit/>
          </a:bodyPr>
          <a:lstStyle/>
          <a:p>
            <a:pPr>
              <a:defRPr/>
            </a:pPr>
            <a:r>
              <a:rPr lang="de-DE" dirty="0"/>
              <a:t>Background</a:t>
            </a:r>
            <a:endParaRPr dirty="0"/>
          </a:p>
        </p:txBody>
      </p:sp>
      <p:sp>
        <p:nvSpPr>
          <p:cNvPr id="5" name="Datumsplatzhalter 3"/>
          <p:cNvSpPr>
            <a:spLocks noGrp="1"/>
          </p:cNvSpPr>
          <p:nvPr>
            <p:ph type="dt" sz="half" idx="4294967295"/>
          </p:nvPr>
        </p:nvSpPr>
        <p:spPr bwMode="auto">
          <a:xfrm>
            <a:off x="0" y="9712325"/>
            <a:ext cx="1554163" cy="461963"/>
          </a:xfrm>
          <a:prstGeom prst="rect">
            <a:avLst/>
          </a:prstGeom>
        </p:spPr>
        <p:txBody>
          <a:bodyPr/>
          <a:lstStyle/>
          <a:p>
            <a:pPr>
              <a:defRPr/>
            </a:pPr>
            <a:fld id="{1B58D566-8D13-5C43-8939-614299B6941B}" type="datetimeFigureOut">
              <a:rPr lang="de-DE"/>
              <a:t>27.05.2024</a:t>
            </a:fld>
            <a:endParaRPr lang="de-DE"/>
          </a:p>
        </p:txBody>
      </p:sp>
      <p:sp>
        <p:nvSpPr>
          <p:cNvPr id="4" name="Textfeld 3"/>
          <p:cNvSpPr txBox="1"/>
          <p:nvPr/>
        </p:nvSpPr>
        <p:spPr bwMode="auto">
          <a:xfrm>
            <a:off x="10445511" y="9812263"/>
            <a:ext cx="184731" cy="507831"/>
          </a:xfrm>
          <a:prstGeom prst="rect">
            <a:avLst/>
          </a:prstGeom>
          <a:noFill/>
        </p:spPr>
        <p:txBody>
          <a:bodyPr wrap="none" rtlCol="0">
            <a:spAutoFit/>
          </a:bodyPr>
          <a:lstStyle/>
          <a:p>
            <a:pPr>
              <a:defRPr/>
            </a:pPr>
            <a:endParaRPr lang="de-DE" sz="2700"/>
          </a:p>
        </p:txBody>
      </p:sp>
      <p:grpSp>
        <p:nvGrpSpPr>
          <p:cNvPr id="7" name="Group 6">
            <a:extLst>
              <a:ext uri="{FF2B5EF4-FFF2-40B4-BE49-F238E27FC236}">
                <a16:creationId xmlns:a16="http://schemas.microsoft.com/office/drawing/2014/main" id="{D221E438-49F3-B159-CDFC-3B9ADCCBB984}"/>
              </a:ext>
            </a:extLst>
          </p:cNvPr>
          <p:cNvGrpSpPr>
            <a:grpSpLocks noChangeAspect="1"/>
          </p:cNvGrpSpPr>
          <p:nvPr/>
        </p:nvGrpSpPr>
        <p:grpSpPr>
          <a:xfrm>
            <a:off x="483150" y="11450822"/>
            <a:ext cx="3300788" cy="3435862"/>
            <a:chOff x="303463" y="2011564"/>
            <a:chExt cx="2145383" cy="2233176"/>
          </a:xfrm>
        </p:grpSpPr>
        <p:sp>
          <p:nvSpPr>
            <p:cNvPr id="10" name="Rectangle 9">
              <a:extLst>
                <a:ext uri="{FF2B5EF4-FFF2-40B4-BE49-F238E27FC236}">
                  <a16:creationId xmlns:a16="http://schemas.microsoft.com/office/drawing/2014/main" id="{DC3DA93A-2196-D047-A72D-C720189D42C4}"/>
                </a:ext>
              </a:extLst>
            </p:cNvPr>
            <p:cNvSpPr/>
            <p:nvPr/>
          </p:nvSpPr>
          <p:spPr>
            <a:xfrm>
              <a:off x="303463" y="2011564"/>
              <a:ext cx="2145383" cy="1786546"/>
            </a:xfrm>
            <a:prstGeom prst="rect">
              <a:avLst/>
            </a:prstGeom>
            <a:blipFill rotWithShape="1">
              <a:blip r:embed="rId3"/>
              <a:srcRect/>
              <a:stretch>
                <a:fillRect l="-13000" r="-13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11" name="Freeform: Shape 7">
              <a:extLst>
                <a:ext uri="{FF2B5EF4-FFF2-40B4-BE49-F238E27FC236}">
                  <a16:creationId xmlns:a16="http://schemas.microsoft.com/office/drawing/2014/main" id="{3CBBB538-1705-BA77-2965-34362B80A146}"/>
                </a:ext>
              </a:extLst>
            </p:cNvPr>
            <p:cNvSpPr/>
            <p:nvPr/>
          </p:nvSpPr>
          <p:spPr>
            <a:xfrm>
              <a:off x="496559" y="3619449"/>
              <a:ext cx="1909393"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55000" lnSpcReduction="20000"/>
            </a:bodyPr>
            <a:lstStyle/>
            <a:p>
              <a:pPr algn="ctr" defTabSz="2133600">
                <a:lnSpc>
                  <a:spcPct val="90000"/>
                </a:lnSpc>
                <a:spcBef>
                  <a:spcPct val="0"/>
                </a:spcBef>
                <a:buClrTx/>
                <a:defRPr/>
              </a:pPr>
              <a:r>
                <a:rPr lang="en-GB" sz="6600" b="1" kern="1200" dirty="0">
                  <a:solidFill>
                    <a:prstClr val="black"/>
                  </a:solidFill>
                  <a:latin typeface="Calibri" panose="020F0502020204030204"/>
                  <a:ea typeface="+mn-ea"/>
                  <a:cs typeface="+mn-cs"/>
                </a:rPr>
                <a:t>38</a:t>
              </a:r>
              <a:r>
                <a:rPr lang="en-GB" sz="6600" kern="1200" dirty="0">
                  <a:solidFill>
                    <a:prstClr val="black">
                      <a:hueOff val="0"/>
                      <a:satOff val="0"/>
                      <a:lumOff val="0"/>
                      <a:alphaOff val="0"/>
                    </a:prstClr>
                  </a:solidFill>
                  <a:latin typeface="Calibri" panose="020F0502020204030204"/>
                  <a:ea typeface="+mn-ea"/>
                  <a:cs typeface="+mn-cs"/>
                </a:rPr>
                <a:t> </a:t>
              </a:r>
            </a:p>
            <a:p>
              <a:pPr algn="ctr" defTabSz="2133600">
                <a:lnSpc>
                  <a:spcPct val="90000"/>
                </a:lnSpc>
                <a:spcBef>
                  <a:spcPct val="0"/>
                </a:spcBef>
                <a:buClrTx/>
                <a:defRPr/>
              </a:pPr>
              <a:r>
                <a:rPr lang="en-GB" sz="5800" kern="1200" dirty="0">
                  <a:solidFill>
                    <a:prstClr val="black">
                      <a:hueOff val="0"/>
                      <a:satOff val="0"/>
                      <a:lumOff val="0"/>
                      <a:alphaOff val="0"/>
                    </a:prstClr>
                  </a:solidFill>
                  <a:latin typeface="Calibri" panose="020F0502020204030204"/>
                  <a:ea typeface="+mn-ea"/>
                  <a:cs typeface="+mn-cs"/>
                </a:rPr>
                <a:t>Research stations</a:t>
              </a:r>
            </a:p>
          </p:txBody>
        </p:sp>
      </p:grpSp>
      <p:grpSp>
        <p:nvGrpSpPr>
          <p:cNvPr id="12" name="Group 11">
            <a:extLst>
              <a:ext uri="{FF2B5EF4-FFF2-40B4-BE49-F238E27FC236}">
                <a16:creationId xmlns:a16="http://schemas.microsoft.com/office/drawing/2014/main" id="{3A11AF12-76E4-312A-F8D0-998CE7310EA9}"/>
              </a:ext>
            </a:extLst>
          </p:cNvPr>
          <p:cNvGrpSpPr>
            <a:grpSpLocks noChangeAspect="1"/>
          </p:cNvGrpSpPr>
          <p:nvPr/>
        </p:nvGrpSpPr>
        <p:grpSpPr>
          <a:xfrm>
            <a:off x="4008396" y="11480722"/>
            <a:ext cx="3300788" cy="3435862"/>
            <a:chOff x="2663386" y="2011564"/>
            <a:chExt cx="2145383" cy="2233176"/>
          </a:xfrm>
        </p:grpSpPr>
        <p:sp>
          <p:nvSpPr>
            <p:cNvPr id="13" name="Rectangle 12">
              <a:extLst>
                <a:ext uri="{FF2B5EF4-FFF2-40B4-BE49-F238E27FC236}">
                  <a16:creationId xmlns:a16="http://schemas.microsoft.com/office/drawing/2014/main" id="{C300CD98-B264-0DFE-E02F-15D8652E6476}"/>
                </a:ext>
              </a:extLst>
            </p:cNvPr>
            <p:cNvSpPr/>
            <p:nvPr/>
          </p:nvSpPr>
          <p:spPr>
            <a:xfrm>
              <a:off x="2663386" y="2011564"/>
              <a:ext cx="2145383" cy="1786546"/>
            </a:xfrm>
            <a:prstGeom prst="rect">
              <a:avLst/>
            </a:prstGeom>
            <a:blipFill rotWithShape="1">
              <a:blip r:embed="rId4"/>
              <a:srcRect/>
              <a:stretch>
                <a:fillRect l="-25000" r="-25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14" name="Freeform: Shape 9">
              <a:extLst>
                <a:ext uri="{FF2B5EF4-FFF2-40B4-BE49-F238E27FC236}">
                  <a16:creationId xmlns:a16="http://schemas.microsoft.com/office/drawing/2014/main" id="{59B4218A-9F74-2277-E196-B73F17BAF3DB}"/>
                </a:ext>
              </a:extLst>
            </p:cNvPr>
            <p:cNvSpPr/>
            <p:nvPr/>
          </p:nvSpPr>
          <p:spPr>
            <a:xfrm>
              <a:off x="2856480" y="3619449"/>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85000" lnSpcReduction="20000"/>
            </a:bodyPr>
            <a:lstStyle/>
            <a:p>
              <a:pPr algn="ctr" defTabSz="2133600">
                <a:spcBef>
                  <a:spcPct val="0"/>
                </a:spcBef>
                <a:buClrTx/>
                <a:defRPr/>
              </a:pPr>
              <a:r>
                <a:rPr lang="en-GB" sz="4800" b="1" kern="1200" dirty="0">
                  <a:solidFill>
                    <a:prstClr val="black"/>
                  </a:solidFill>
                  <a:latin typeface="Calibri" panose="020F0502020204030204"/>
                  <a:ea typeface="+mn-ea"/>
                  <a:cs typeface="+mn-cs"/>
                </a:rPr>
                <a:t>12</a:t>
              </a:r>
              <a:r>
                <a:rPr lang="en-GB" sz="4000" kern="1200" dirty="0">
                  <a:solidFill>
                    <a:prstClr val="black">
                      <a:hueOff val="0"/>
                      <a:satOff val="0"/>
                      <a:lumOff val="0"/>
                      <a:alphaOff val="0"/>
                    </a:prstClr>
                  </a:solidFill>
                  <a:latin typeface="Calibri" panose="020F0502020204030204"/>
                  <a:ea typeface="+mn-ea"/>
                  <a:cs typeface="+mn-cs"/>
                </a:rPr>
                <a:t> </a:t>
              </a:r>
            </a:p>
            <a:p>
              <a:pPr algn="ctr" defTabSz="2133600">
                <a:spcBef>
                  <a:spcPct val="0"/>
                </a:spcBef>
                <a:buClrTx/>
                <a:defRPr/>
              </a:pPr>
              <a:r>
                <a:rPr lang="en-GB" sz="4000" kern="1200" dirty="0">
                  <a:solidFill>
                    <a:prstClr val="black">
                      <a:hueOff val="0"/>
                      <a:satOff val="0"/>
                      <a:lumOff val="0"/>
                      <a:alphaOff val="0"/>
                    </a:prstClr>
                  </a:solidFill>
                  <a:latin typeface="Calibri" panose="020F0502020204030204"/>
                  <a:ea typeface="+mn-ea"/>
                  <a:cs typeface="+mn-cs"/>
                </a:rPr>
                <a:t>Polar vessels</a:t>
              </a:r>
              <a:endParaRPr lang="en-GB" sz="3800" kern="1200" dirty="0">
                <a:solidFill>
                  <a:prstClr val="black">
                    <a:hueOff val="0"/>
                    <a:satOff val="0"/>
                    <a:lumOff val="0"/>
                    <a:alphaOff val="0"/>
                  </a:prstClr>
                </a:solidFill>
                <a:latin typeface="Calibri" panose="020F0502020204030204"/>
                <a:ea typeface="+mn-ea"/>
                <a:cs typeface="+mn-cs"/>
              </a:endParaRPr>
            </a:p>
          </p:txBody>
        </p:sp>
      </p:grpSp>
      <p:grpSp>
        <p:nvGrpSpPr>
          <p:cNvPr id="15" name="Group 14">
            <a:extLst>
              <a:ext uri="{FF2B5EF4-FFF2-40B4-BE49-F238E27FC236}">
                <a16:creationId xmlns:a16="http://schemas.microsoft.com/office/drawing/2014/main" id="{D96270CA-93F0-B860-CC85-6A13F2ACD7FF}"/>
              </a:ext>
            </a:extLst>
          </p:cNvPr>
          <p:cNvGrpSpPr>
            <a:grpSpLocks noChangeAspect="1"/>
          </p:cNvGrpSpPr>
          <p:nvPr/>
        </p:nvGrpSpPr>
        <p:grpSpPr>
          <a:xfrm>
            <a:off x="7493606" y="11480722"/>
            <a:ext cx="3300788" cy="3436144"/>
            <a:chOff x="5023308" y="2011564"/>
            <a:chExt cx="2145383" cy="2233358"/>
          </a:xfrm>
        </p:grpSpPr>
        <p:sp>
          <p:nvSpPr>
            <p:cNvPr id="16" name="Rectangle 15">
              <a:extLst>
                <a:ext uri="{FF2B5EF4-FFF2-40B4-BE49-F238E27FC236}">
                  <a16:creationId xmlns:a16="http://schemas.microsoft.com/office/drawing/2014/main" id="{43D712AC-5E7E-0F82-0E43-0761A789E142}"/>
                </a:ext>
              </a:extLst>
            </p:cNvPr>
            <p:cNvSpPr/>
            <p:nvPr/>
          </p:nvSpPr>
          <p:spPr>
            <a:xfrm>
              <a:off x="5023308" y="2011564"/>
              <a:ext cx="2145383" cy="1786546"/>
            </a:xfrm>
            <a:prstGeom prst="rect">
              <a:avLst/>
            </a:prstGeom>
            <a:blipFill rotWithShape="1">
              <a:blip r:embed="rId5">
                <a:extLst>
                  <a:ext uri="{28A0092B-C50C-407E-A947-70E740481C1C}">
                    <a14:useLocalDpi xmlns:a14="http://schemas.microsoft.com/office/drawing/2010/main" val="0"/>
                  </a:ext>
                </a:extLst>
              </a:blip>
              <a:srcRect/>
              <a:stretch>
                <a:fillRect l="-28000" r="-28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17" name="Freeform: Shape 11">
              <a:extLst>
                <a:ext uri="{FF2B5EF4-FFF2-40B4-BE49-F238E27FC236}">
                  <a16:creationId xmlns:a16="http://schemas.microsoft.com/office/drawing/2014/main" id="{B9F75185-0570-E6BC-47A9-E26005BCBB5B}"/>
                </a:ext>
              </a:extLst>
            </p:cNvPr>
            <p:cNvSpPr/>
            <p:nvPr/>
          </p:nvSpPr>
          <p:spPr>
            <a:xfrm>
              <a:off x="5216393" y="3619631"/>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85000" lnSpcReduction="20000"/>
            </a:bodyPr>
            <a:lstStyle/>
            <a:p>
              <a:pPr algn="ctr" defTabSz="2133600">
                <a:spcBef>
                  <a:spcPct val="0"/>
                </a:spcBef>
                <a:buClrTx/>
                <a:defRPr/>
              </a:pPr>
              <a:r>
                <a:rPr lang="en-GB" sz="4800" b="1" kern="1200" dirty="0">
                  <a:solidFill>
                    <a:prstClr val="black">
                      <a:hueOff val="0"/>
                      <a:satOff val="0"/>
                      <a:lumOff val="0"/>
                      <a:alphaOff val="0"/>
                    </a:prstClr>
                  </a:solidFill>
                  <a:latin typeface="Calibri" panose="020F0502020204030204"/>
                  <a:ea typeface="+mn-ea"/>
                  <a:cs typeface="+mn-cs"/>
                </a:rPr>
                <a:t>18</a:t>
              </a:r>
              <a:r>
                <a:rPr lang="en-GB" sz="4000" kern="1200" dirty="0">
                  <a:solidFill>
                    <a:prstClr val="black">
                      <a:hueOff val="0"/>
                      <a:satOff val="0"/>
                      <a:lumOff val="0"/>
                      <a:alphaOff val="0"/>
                    </a:prstClr>
                  </a:solidFill>
                  <a:latin typeface="Calibri" panose="020F0502020204030204"/>
                  <a:ea typeface="+mn-ea"/>
                  <a:cs typeface="+mn-cs"/>
                </a:rPr>
                <a:t> </a:t>
              </a:r>
            </a:p>
            <a:p>
              <a:pPr algn="ctr" defTabSz="2133600">
                <a:spcBef>
                  <a:spcPct val="0"/>
                </a:spcBef>
                <a:buClrTx/>
                <a:defRPr/>
              </a:pPr>
              <a:r>
                <a:rPr lang="en-GB" sz="4000" kern="1200" dirty="0">
                  <a:solidFill>
                    <a:prstClr val="black">
                      <a:hueOff val="0"/>
                      <a:satOff val="0"/>
                      <a:lumOff val="0"/>
                      <a:alphaOff val="0"/>
                    </a:prstClr>
                  </a:solidFill>
                  <a:latin typeface="Calibri" panose="020F0502020204030204"/>
                  <a:ea typeface="+mn-ea"/>
                  <a:cs typeface="+mn-cs"/>
                </a:rPr>
                <a:t>Observatories</a:t>
              </a:r>
            </a:p>
          </p:txBody>
        </p:sp>
      </p:grpSp>
      <p:grpSp>
        <p:nvGrpSpPr>
          <p:cNvPr id="18" name="Group 17">
            <a:extLst>
              <a:ext uri="{FF2B5EF4-FFF2-40B4-BE49-F238E27FC236}">
                <a16:creationId xmlns:a16="http://schemas.microsoft.com/office/drawing/2014/main" id="{DF6D5BCF-AC1F-50B8-6FBC-0D5711572792}"/>
              </a:ext>
            </a:extLst>
          </p:cNvPr>
          <p:cNvGrpSpPr>
            <a:grpSpLocks noChangeAspect="1"/>
          </p:cNvGrpSpPr>
          <p:nvPr/>
        </p:nvGrpSpPr>
        <p:grpSpPr>
          <a:xfrm>
            <a:off x="11025423" y="11480722"/>
            <a:ext cx="3300790" cy="3463630"/>
            <a:chOff x="7387522" y="1993699"/>
            <a:chExt cx="2145383" cy="2251223"/>
          </a:xfrm>
        </p:grpSpPr>
        <p:sp>
          <p:nvSpPr>
            <p:cNvPr id="19" name="Rectangle 18">
              <a:extLst>
                <a:ext uri="{FF2B5EF4-FFF2-40B4-BE49-F238E27FC236}">
                  <a16:creationId xmlns:a16="http://schemas.microsoft.com/office/drawing/2014/main" id="{D6871E29-1AB0-9F87-BA8F-598862A8A793}"/>
                </a:ext>
              </a:extLst>
            </p:cNvPr>
            <p:cNvSpPr/>
            <p:nvPr/>
          </p:nvSpPr>
          <p:spPr>
            <a:xfrm>
              <a:off x="7387522" y="1993699"/>
              <a:ext cx="2145383" cy="1786546"/>
            </a:xfrm>
            <a:prstGeom prst="rect">
              <a:avLst/>
            </a:prstGeom>
            <a:blipFill rotWithShape="1">
              <a:blip r:embed="rId6"/>
              <a:srcRect/>
              <a:stretch>
                <a:fillRect l="-11000" r="-11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20" name="Freeform: Shape 13">
              <a:extLst>
                <a:ext uri="{FF2B5EF4-FFF2-40B4-BE49-F238E27FC236}">
                  <a16:creationId xmlns:a16="http://schemas.microsoft.com/office/drawing/2014/main" id="{CFA12B99-2FF6-4E0C-6E8B-8EE80EC83389}"/>
                </a:ext>
              </a:extLst>
            </p:cNvPr>
            <p:cNvSpPr/>
            <p:nvPr/>
          </p:nvSpPr>
          <p:spPr>
            <a:xfrm>
              <a:off x="7576306" y="3619631"/>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92500" lnSpcReduction="20000"/>
            </a:bodyPr>
            <a:lstStyle/>
            <a:p>
              <a:pPr algn="ctr" defTabSz="2133600">
                <a:lnSpc>
                  <a:spcPct val="90000"/>
                </a:lnSpc>
                <a:spcBef>
                  <a:spcPct val="0"/>
                </a:spcBef>
                <a:spcAft>
                  <a:spcPct val="35000"/>
                </a:spcAft>
                <a:buClrTx/>
                <a:defRPr/>
              </a:pPr>
              <a:r>
                <a:rPr lang="en-GB" sz="5600" b="1" kern="1200" dirty="0">
                  <a:solidFill>
                    <a:prstClr val="black">
                      <a:hueOff val="0"/>
                      <a:satOff val="0"/>
                      <a:lumOff val="0"/>
                      <a:alphaOff val="0"/>
                    </a:prstClr>
                  </a:solidFill>
                  <a:latin typeface="Calibri" panose="020F0502020204030204"/>
                  <a:ea typeface="+mn-ea"/>
                  <a:cs typeface="+mn-cs"/>
                </a:rPr>
                <a:t>4</a:t>
              </a:r>
              <a:r>
                <a:rPr lang="en-GB" sz="4000" kern="1200" dirty="0">
                  <a:solidFill>
                    <a:prstClr val="black">
                      <a:hueOff val="0"/>
                      <a:satOff val="0"/>
                      <a:lumOff val="0"/>
                      <a:alphaOff val="0"/>
                    </a:prstClr>
                  </a:solidFill>
                  <a:latin typeface="Calibri" panose="020F0502020204030204"/>
                  <a:ea typeface="+mn-ea"/>
                  <a:cs typeface="+mn-cs"/>
                </a:rPr>
                <a:t> </a:t>
              </a:r>
              <a:r>
                <a:rPr lang="en-GB" sz="3000" kern="1200" dirty="0">
                  <a:solidFill>
                    <a:prstClr val="black">
                      <a:hueOff val="0"/>
                      <a:satOff val="0"/>
                      <a:lumOff val="0"/>
                      <a:alphaOff val="0"/>
                    </a:prstClr>
                  </a:solidFill>
                  <a:latin typeface="Calibri" panose="020F0502020204030204"/>
                  <a:ea typeface="+mn-ea"/>
                  <a:cs typeface="+mn-cs"/>
                </a:rPr>
                <a:t>Ice and sediment core repositories</a:t>
              </a:r>
              <a:endParaRPr lang="en-GB" sz="3200" kern="1200" dirty="0">
                <a:solidFill>
                  <a:prstClr val="black">
                    <a:hueOff val="0"/>
                    <a:satOff val="0"/>
                    <a:lumOff val="0"/>
                    <a:alphaOff val="0"/>
                  </a:prstClr>
                </a:solidFill>
                <a:latin typeface="Calibri" panose="020F0502020204030204"/>
                <a:ea typeface="+mn-ea"/>
                <a:cs typeface="+mn-cs"/>
              </a:endParaRPr>
            </a:p>
          </p:txBody>
        </p:sp>
      </p:grpSp>
      <p:grpSp>
        <p:nvGrpSpPr>
          <p:cNvPr id="21" name="Group 20">
            <a:extLst>
              <a:ext uri="{FF2B5EF4-FFF2-40B4-BE49-F238E27FC236}">
                <a16:creationId xmlns:a16="http://schemas.microsoft.com/office/drawing/2014/main" id="{D0D2635A-4570-6E79-9862-EF7B63DF5147}"/>
              </a:ext>
            </a:extLst>
          </p:cNvPr>
          <p:cNvGrpSpPr>
            <a:grpSpLocks noChangeAspect="1"/>
          </p:cNvGrpSpPr>
          <p:nvPr/>
        </p:nvGrpSpPr>
        <p:grpSpPr>
          <a:xfrm>
            <a:off x="14562838" y="11453236"/>
            <a:ext cx="3300788" cy="3463348"/>
            <a:chOff x="9743154" y="1993699"/>
            <a:chExt cx="2145383" cy="2251041"/>
          </a:xfrm>
        </p:grpSpPr>
        <p:sp>
          <p:nvSpPr>
            <p:cNvPr id="22" name="Rectangle 21">
              <a:extLst>
                <a:ext uri="{FF2B5EF4-FFF2-40B4-BE49-F238E27FC236}">
                  <a16:creationId xmlns:a16="http://schemas.microsoft.com/office/drawing/2014/main" id="{2CACAED6-59C6-6A3C-94E9-8A2FC5682EEA}"/>
                </a:ext>
              </a:extLst>
            </p:cNvPr>
            <p:cNvSpPr/>
            <p:nvPr/>
          </p:nvSpPr>
          <p:spPr>
            <a:xfrm>
              <a:off x="9743154" y="1993699"/>
              <a:ext cx="2145383" cy="1786546"/>
            </a:xfrm>
            <a:prstGeom prst="rect">
              <a:avLst/>
            </a:prstGeom>
            <a:blipFill rotWithShape="1">
              <a:blip r:embed="rId7"/>
              <a:srcRect/>
              <a:stretch>
                <a:fillRect l="-8000" r="-8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23" name="Freeform: Shape 15">
              <a:extLst>
                <a:ext uri="{FF2B5EF4-FFF2-40B4-BE49-F238E27FC236}">
                  <a16:creationId xmlns:a16="http://schemas.microsoft.com/office/drawing/2014/main" id="{97AB4707-F16B-BBC1-00AF-93BA0F210A3A}"/>
                </a:ext>
              </a:extLst>
            </p:cNvPr>
            <p:cNvSpPr/>
            <p:nvPr/>
          </p:nvSpPr>
          <p:spPr>
            <a:xfrm>
              <a:off x="9936219" y="3619449"/>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92500" lnSpcReduction="20000"/>
            </a:bodyPr>
            <a:lstStyle/>
            <a:p>
              <a:pPr algn="ctr" defTabSz="2133600">
                <a:lnSpc>
                  <a:spcPct val="90000"/>
                </a:lnSpc>
                <a:spcBef>
                  <a:spcPct val="0"/>
                </a:spcBef>
                <a:spcAft>
                  <a:spcPct val="35000"/>
                </a:spcAft>
                <a:buClrTx/>
                <a:defRPr/>
              </a:pPr>
              <a:r>
                <a:rPr lang="en-GB" sz="4800" b="1" kern="1200" dirty="0">
                  <a:solidFill>
                    <a:prstClr val="black">
                      <a:hueOff val="0"/>
                      <a:satOff val="0"/>
                      <a:lumOff val="0"/>
                      <a:alphaOff val="0"/>
                    </a:prstClr>
                  </a:solidFill>
                  <a:latin typeface="Calibri" panose="020F0502020204030204"/>
                  <a:ea typeface="+mn-ea"/>
                  <a:cs typeface="+mn-cs"/>
                </a:rPr>
                <a:t>7</a:t>
              </a:r>
              <a:r>
                <a:rPr lang="en-GB" sz="4000" kern="1200" dirty="0">
                  <a:solidFill>
                    <a:prstClr val="black">
                      <a:hueOff val="0"/>
                      <a:satOff val="0"/>
                      <a:lumOff val="0"/>
                      <a:alphaOff val="0"/>
                    </a:prstClr>
                  </a:solidFill>
                  <a:latin typeface="Calibri" panose="020F0502020204030204"/>
                  <a:ea typeface="+mn-ea"/>
                  <a:cs typeface="+mn-cs"/>
                </a:rPr>
                <a:t> Data infrastructures</a:t>
              </a:r>
            </a:p>
          </p:txBody>
        </p:sp>
      </p:grpSp>
      <p:grpSp>
        <p:nvGrpSpPr>
          <p:cNvPr id="1024" name="Group 1023">
            <a:extLst>
              <a:ext uri="{FF2B5EF4-FFF2-40B4-BE49-F238E27FC236}">
                <a16:creationId xmlns:a16="http://schemas.microsoft.com/office/drawing/2014/main" id="{40B534F8-9E8C-A6BA-4205-9A0657564882}"/>
              </a:ext>
            </a:extLst>
          </p:cNvPr>
          <p:cNvGrpSpPr>
            <a:grpSpLocks noChangeAspect="1"/>
          </p:cNvGrpSpPr>
          <p:nvPr/>
        </p:nvGrpSpPr>
        <p:grpSpPr>
          <a:xfrm>
            <a:off x="148305" y="3349816"/>
            <a:ext cx="3382690" cy="4128099"/>
            <a:chOff x="148305" y="3349816"/>
            <a:chExt cx="3598606" cy="4391595"/>
          </a:xfrm>
        </p:grpSpPr>
        <p:sp>
          <p:nvSpPr>
            <p:cNvPr id="36" name="Teardrop 35">
              <a:extLst>
                <a:ext uri="{FF2B5EF4-FFF2-40B4-BE49-F238E27FC236}">
                  <a16:creationId xmlns:a16="http://schemas.microsoft.com/office/drawing/2014/main" id="{5CC58F1F-B63B-4620-99E7-99DB05C2A61A}"/>
                </a:ext>
              </a:extLst>
            </p:cNvPr>
            <p:cNvSpPr/>
            <p:nvPr/>
          </p:nvSpPr>
          <p:spPr>
            <a:xfrm rot="2700000">
              <a:off x="148305" y="3349816"/>
              <a:ext cx="3598606" cy="3598606"/>
            </a:xfrm>
            <a:prstGeom prst="teardrop">
              <a:avLst>
                <a:gd name="adj" fmla="val 10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de-DE" sz="2800"/>
            </a:p>
          </p:txBody>
        </p:sp>
        <p:sp>
          <p:nvSpPr>
            <p:cNvPr id="37" name="Freeform: Shape 36">
              <a:extLst>
                <a:ext uri="{FF2B5EF4-FFF2-40B4-BE49-F238E27FC236}">
                  <a16:creationId xmlns:a16="http://schemas.microsoft.com/office/drawing/2014/main" id="{7CEC0E1D-6EA0-4753-99DE-0E01DC13130D}"/>
                </a:ext>
              </a:extLst>
            </p:cNvPr>
            <p:cNvSpPr/>
            <p:nvPr/>
          </p:nvSpPr>
          <p:spPr>
            <a:xfrm>
              <a:off x="268696" y="3470048"/>
              <a:ext cx="3359364" cy="3358774"/>
            </a:xfrm>
            <a:custGeom>
              <a:avLst/>
              <a:gdLst>
                <a:gd name="connsiteX0" fmla="*/ 0 w 1679682"/>
                <a:gd name="connsiteY0" fmla="*/ 839694 h 1679387"/>
                <a:gd name="connsiteX1" fmla="*/ 839841 w 1679682"/>
                <a:gd name="connsiteY1" fmla="*/ 0 h 1679387"/>
                <a:gd name="connsiteX2" fmla="*/ 1679682 w 1679682"/>
                <a:gd name="connsiteY2" fmla="*/ 839694 h 1679387"/>
                <a:gd name="connsiteX3" fmla="*/ 839841 w 1679682"/>
                <a:gd name="connsiteY3" fmla="*/ 1679388 h 1679387"/>
                <a:gd name="connsiteX4" fmla="*/ 0 w 1679682"/>
                <a:gd name="connsiteY4" fmla="*/ 839694 h 1679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9682" h="1679387">
                  <a:moveTo>
                    <a:pt x="0" y="839694"/>
                  </a:moveTo>
                  <a:cubicBezTo>
                    <a:pt x="0" y="375944"/>
                    <a:pt x="376010" y="0"/>
                    <a:pt x="839841" y="0"/>
                  </a:cubicBezTo>
                  <a:cubicBezTo>
                    <a:pt x="1303672" y="0"/>
                    <a:pt x="1679682" y="375944"/>
                    <a:pt x="1679682" y="839694"/>
                  </a:cubicBezTo>
                  <a:cubicBezTo>
                    <a:pt x="1679682" y="1303444"/>
                    <a:pt x="1303672" y="1679388"/>
                    <a:pt x="839841" y="1679388"/>
                  </a:cubicBezTo>
                  <a:cubicBezTo>
                    <a:pt x="376010" y="1679388"/>
                    <a:pt x="0" y="1303444"/>
                    <a:pt x="0" y="839694"/>
                  </a:cubicBezTo>
                  <a:close/>
                </a:path>
              </a:pathLst>
            </a:custGeom>
            <a:solidFill>
              <a:schemeClr val="lt1">
                <a:hueOff val="0"/>
                <a:satOff val="0"/>
                <a:lumOff val="0"/>
              </a:schemeClr>
            </a:solidFill>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5010" tIns="645014" rIns="645008" bIns="645016" numCol="1" spcCol="1270" anchor="ctr" anchorCtr="0">
              <a:noAutofit/>
            </a:bodyPr>
            <a:lstStyle/>
            <a:p>
              <a:pPr algn="ctr" defTabSz="5778500">
                <a:lnSpc>
                  <a:spcPct val="90000"/>
                </a:lnSpc>
                <a:spcBef>
                  <a:spcPct val="0"/>
                </a:spcBef>
                <a:spcAft>
                  <a:spcPct val="35000"/>
                </a:spcAft>
              </a:pPr>
              <a:r>
                <a:rPr lang="de-DE" sz="13000" kern="1200" dirty="0"/>
                <a:t> </a:t>
              </a:r>
              <a:endParaRPr lang="en-US" sz="13000" kern="1200" dirty="0"/>
            </a:p>
          </p:txBody>
        </p:sp>
        <p:pic>
          <p:nvPicPr>
            <p:cNvPr id="1030" name="Picture 6" descr="EUROFLEETS is aiming to build a pan-European integrated infrastructure that  will be essential to enhance the scientific knowle">
              <a:extLst>
                <a:ext uri="{FF2B5EF4-FFF2-40B4-BE49-F238E27FC236}">
                  <a16:creationId xmlns:a16="http://schemas.microsoft.com/office/drawing/2014/main" id="{B98E89ED-67BF-44FB-94B7-357A851490A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8368" y="4791380"/>
              <a:ext cx="3066392" cy="806946"/>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0F3C3103-4389-4657-BA05-F4A105B6E0CA}"/>
                </a:ext>
              </a:extLst>
            </p:cNvPr>
            <p:cNvSpPr txBox="1"/>
            <p:nvPr/>
          </p:nvSpPr>
          <p:spPr>
            <a:xfrm>
              <a:off x="784239" y="7218191"/>
              <a:ext cx="1907895" cy="523220"/>
            </a:xfrm>
            <a:prstGeom prst="rect">
              <a:avLst/>
            </a:prstGeom>
            <a:noFill/>
          </p:spPr>
          <p:txBody>
            <a:bodyPr wrap="none" rtlCol="0">
              <a:spAutoFit/>
            </a:bodyPr>
            <a:lstStyle/>
            <a:p>
              <a:r>
                <a:rPr lang="de-DE" sz="2800" dirty="0"/>
                <a:t>2009-2023</a:t>
              </a:r>
              <a:endParaRPr lang="en-US" sz="2800" dirty="0"/>
            </a:p>
          </p:txBody>
        </p:sp>
      </p:grpSp>
      <p:grpSp>
        <p:nvGrpSpPr>
          <p:cNvPr id="39" name="Group 38">
            <a:extLst>
              <a:ext uri="{FF2B5EF4-FFF2-40B4-BE49-F238E27FC236}">
                <a16:creationId xmlns:a16="http://schemas.microsoft.com/office/drawing/2014/main" id="{52097409-6000-48C1-8272-86F331A1DDC8}"/>
              </a:ext>
            </a:extLst>
          </p:cNvPr>
          <p:cNvGrpSpPr>
            <a:grpSpLocks noChangeAspect="1"/>
          </p:cNvGrpSpPr>
          <p:nvPr/>
        </p:nvGrpSpPr>
        <p:grpSpPr>
          <a:xfrm>
            <a:off x="3621027" y="3349815"/>
            <a:ext cx="3382690" cy="4157628"/>
            <a:chOff x="2471016" y="1386151"/>
            <a:chExt cx="1799303" cy="2211504"/>
          </a:xfrm>
        </p:grpSpPr>
        <p:sp>
          <p:nvSpPr>
            <p:cNvPr id="34" name="Teardrop 33">
              <a:extLst>
                <a:ext uri="{FF2B5EF4-FFF2-40B4-BE49-F238E27FC236}">
                  <a16:creationId xmlns:a16="http://schemas.microsoft.com/office/drawing/2014/main" id="{BA2C89C5-7C00-40C1-8664-8C6EF1AA77B0}"/>
                </a:ext>
              </a:extLst>
            </p:cNvPr>
            <p:cNvSpPr/>
            <p:nvPr/>
          </p:nvSpPr>
          <p:spPr>
            <a:xfrm rot="2700000">
              <a:off x="2471016" y="1386151"/>
              <a:ext cx="1799303" cy="1799303"/>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de-DE" sz="2800"/>
            </a:p>
          </p:txBody>
        </p:sp>
        <p:sp>
          <p:nvSpPr>
            <p:cNvPr id="35" name="Freeform: Shape 34">
              <a:extLst>
                <a:ext uri="{FF2B5EF4-FFF2-40B4-BE49-F238E27FC236}">
                  <a16:creationId xmlns:a16="http://schemas.microsoft.com/office/drawing/2014/main" id="{6A2398A4-F711-40B5-BD08-CF79572C4157}"/>
                </a:ext>
              </a:extLst>
            </p:cNvPr>
            <p:cNvSpPr/>
            <p:nvPr/>
          </p:nvSpPr>
          <p:spPr>
            <a:xfrm>
              <a:off x="2531212" y="1446267"/>
              <a:ext cx="1679682" cy="1679387"/>
            </a:xfrm>
            <a:custGeom>
              <a:avLst/>
              <a:gdLst>
                <a:gd name="connsiteX0" fmla="*/ 0 w 1679682"/>
                <a:gd name="connsiteY0" fmla="*/ 839694 h 1679387"/>
                <a:gd name="connsiteX1" fmla="*/ 839841 w 1679682"/>
                <a:gd name="connsiteY1" fmla="*/ 0 h 1679387"/>
                <a:gd name="connsiteX2" fmla="*/ 1679682 w 1679682"/>
                <a:gd name="connsiteY2" fmla="*/ 839694 h 1679387"/>
                <a:gd name="connsiteX3" fmla="*/ 839841 w 1679682"/>
                <a:gd name="connsiteY3" fmla="*/ 1679388 h 1679387"/>
                <a:gd name="connsiteX4" fmla="*/ 0 w 1679682"/>
                <a:gd name="connsiteY4" fmla="*/ 839694 h 1679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9682" h="1679387">
                  <a:moveTo>
                    <a:pt x="0" y="839694"/>
                  </a:moveTo>
                  <a:cubicBezTo>
                    <a:pt x="0" y="375944"/>
                    <a:pt x="376010" y="0"/>
                    <a:pt x="839841" y="0"/>
                  </a:cubicBezTo>
                  <a:cubicBezTo>
                    <a:pt x="1303672" y="0"/>
                    <a:pt x="1679682" y="375944"/>
                    <a:pt x="1679682" y="839694"/>
                  </a:cubicBezTo>
                  <a:cubicBezTo>
                    <a:pt x="1679682" y="1303444"/>
                    <a:pt x="1303672" y="1679388"/>
                    <a:pt x="839841" y="1679388"/>
                  </a:cubicBezTo>
                  <a:cubicBezTo>
                    <a:pt x="376010" y="1679388"/>
                    <a:pt x="0" y="1303444"/>
                    <a:pt x="0" y="839694"/>
                  </a:cubicBezTo>
                  <a:close/>
                </a:path>
              </a:pathLst>
            </a:custGeom>
            <a:solidFill>
              <a:srgbClr val="FFFFFF"/>
            </a:solidFill>
          </p:spPr>
          <p:style>
            <a:lnRef idx="2">
              <a:schemeClr val="accent4">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5010" tIns="645014" rIns="645008" bIns="645016" numCol="1" spcCol="1270" anchor="ctr" anchorCtr="0">
              <a:noAutofit/>
            </a:bodyPr>
            <a:lstStyle/>
            <a:p>
              <a:pPr algn="ctr" defTabSz="5778500">
                <a:lnSpc>
                  <a:spcPct val="90000"/>
                </a:lnSpc>
                <a:spcBef>
                  <a:spcPct val="0"/>
                </a:spcBef>
                <a:spcAft>
                  <a:spcPct val="35000"/>
                </a:spcAft>
              </a:pPr>
              <a:r>
                <a:rPr lang="de-DE" sz="13000" kern="1200" dirty="0"/>
                <a:t> </a:t>
              </a:r>
              <a:endParaRPr lang="en-US" sz="13000" kern="1200" dirty="0"/>
            </a:p>
          </p:txBody>
        </p:sp>
        <p:pic>
          <p:nvPicPr>
            <p:cNvPr id="1028" name="Picture 4" descr="Home - INTERACT">
              <a:extLst>
                <a:ext uri="{FF2B5EF4-FFF2-40B4-BE49-F238E27FC236}">
                  <a16:creationId xmlns:a16="http://schemas.microsoft.com/office/drawing/2014/main" id="{2FA436F2-A717-4388-B447-402C41AD012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8000" t="27240" r="8000" b="29000"/>
            <a:stretch/>
          </p:blipFill>
          <p:spPr bwMode="auto">
            <a:xfrm>
              <a:off x="2765567" y="1893636"/>
              <a:ext cx="1304549" cy="679609"/>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a:extLst>
                <a:ext uri="{FF2B5EF4-FFF2-40B4-BE49-F238E27FC236}">
                  <a16:creationId xmlns:a16="http://schemas.microsoft.com/office/drawing/2014/main" id="{E8BB2D67-2967-4E9C-A235-DDCF71E1469B}"/>
                </a:ext>
              </a:extLst>
            </p:cNvPr>
            <p:cNvSpPr txBox="1"/>
            <p:nvPr/>
          </p:nvSpPr>
          <p:spPr bwMode="auto">
            <a:xfrm>
              <a:off x="2788336" y="3336045"/>
              <a:ext cx="953948" cy="261610"/>
            </a:xfrm>
            <a:prstGeom prst="rect">
              <a:avLst/>
            </a:prstGeom>
            <a:noFill/>
          </p:spPr>
          <p:txBody>
            <a:bodyPr wrap="none" rtlCol="0">
              <a:spAutoFit/>
            </a:bodyPr>
            <a:lstStyle/>
            <a:p>
              <a:r>
                <a:rPr lang="de-DE" sz="2800" dirty="0"/>
                <a:t>2011-2024</a:t>
              </a:r>
              <a:endParaRPr lang="en-US" sz="2800" dirty="0"/>
            </a:p>
          </p:txBody>
        </p:sp>
      </p:grpSp>
      <p:grpSp>
        <p:nvGrpSpPr>
          <p:cNvPr id="40" name="Group 39">
            <a:extLst>
              <a:ext uri="{FF2B5EF4-FFF2-40B4-BE49-F238E27FC236}">
                <a16:creationId xmlns:a16="http://schemas.microsoft.com/office/drawing/2014/main" id="{F0F59E09-4326-4DD5-A5A1-21111D9254C2}"/>
              </a:ext>
            </a:extLst>
          </p:cNvPr>
          <p:cNvGrpSpPr>
            <a:grpSpLocks noChangeAspect="1"/>
          </p:cNvGrpSpPr>
          <p:nvPr/>
        </p:nvGrpSpPr>
        <p:grpSpPr>
          <a:xfrm>
            <a:off x="7078316" y="3349818"/>
            <a:ext cx="3382690" cy="4162542"/>
            <a:chOff x="4322756" y="1386151"/>
            <a:chExt cx="1799303" cy="2214119"/>
          </a:xfrm>
        </p:grpSpPr>
        <p:sp>
          <p:nvSpPr>
            <p:cNvPr id="32" name="Teardrop 31">
              <a:extLst>
                <a:ext uri="{FF2B5EF4-FFF2-40B4-BE49-F238E27FC236}">
                  <a16:creationId xmlns:a16="http://schemas.microsoft.com/office/drawing/2014/main" id="{48C3656F-DD6A-45A1-B0E8-43034725AFD9}"/>
                </a:ext>
              </a:extLst>
            </p:cNvPr>
            <p:cNvSpPr/>
            <p:nvPr/>
          </p:nvSpPr>
          <p:spPr>
            <a:xfrm rot="2700000">
              <a:off x="4322756" y="1386151"/>
              <a:ext cx="1799303" cy="1799303"/>
            </a:xfrm>
            <a:prstGeom prst="teardrop">
              <a:avLst>
                <a:gd name="adj" fmla="val 1000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e-DE" sz="2800"/>
            </a:p>
          </p:txBody>
        </p:sp>
        <p:sp>
          <p:nvSpPr>
            <p:cNvPr id="33" name="Freeform: Shape 32">
              <a:extLst>
                <a:ext uri="{FF2B5EF4-FFF2-40B4-BE49-F238E27FC236}">
                  <a16:creationId xmlns:a16="http://schemas.microsoft.com/office/drawing/2014/main" id="{F30FF519-CE5A-417F-953B-82BD8A46B72F}"/>
                </a:ext>
              </a:extLst>
            </p:cNvPr>
            <p:cNvSpPr/>
            <p:nvPr/>
          </p:nvSpPr>
          <p:spPr>
            <a:xfrm>
              <a:off x="4390668" y="1446267"/>
              <a:ext cx="1679682" cy="1679387"/>
            </a:xfrm>
            <a:custGeom>
              <a:avLst/>
              <a:gdLst>
                <a:gd name="connsiteX0" fmla="*/ 0 w 1679682"/>
                <a:gd name="connsiteY0" fmla="*/ 839694 h 1679387"/>
                <a:gd name="connsiteX1" fmla="*/ 839841 w 1679682"/>
                <a:gd name="connsiteY1" fmla="*/ 0 h 1679387"/>
                <a:gd name="connsiteX2" fmla="*/ 1679682 w 1679682"/>
                <a:gd name="connsiteY2" fmla="*/ 839694 h 1679387"/>
                <a:gd name="connsiteX3" fmla="*/ 839841 w 1679682"/>
                <a:gd name="connsiteY3" fmla="*/ 1679388 h 1679387"/>
                <a:gd name="connsiteX4" fmla="*/ 0 w 1679682"/>
                <a:gd name="connsiteY4" fmla="*/ 839694 h 1679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9682" h="1679387">
                  <a:moveTo>
                    <a:pt x="0" y="839694"/>
                  </a:moveTo>
                  <a:cubicBezTo>
                    <a:pt x="0" y="375944"/>
                    <a:pt x="376010" y="0"/>
                    <a:pt x="839841" y="0"/>
                  </a:cubicBezTo>
                  <a:cubicBezTo>
                    <a:pt x="1303672" y="0"/>
                    <a:pt x="1679682" y="375944"/>
                    <a:pt x="1679682" y="839694"/>
                  </a:cubicBezTo>
                  <a:cubicBezTo>
                    <a:pt x="1679682" y="1303444"/>
                    <a:pt x="1303672" y="1679388"/>
                    <a:pt x="839841" y="1679388"/>
                  </a:cubicBezTo>
                  <a:cubicBezTo>
                    <a:pt x="376010" y="1679388"/>
                    <a:pt x="0" y="1303444"/>
                    <a:pt x="0" y="839694"/>
                  </a:cubicBezTo>
                  <a:close/>
                </a:path>
              </a:pathLst>
            </a:custGeom>
            <a:solidFill>
              <a:schemeClr val="lt1">
                <a:hueOff val="0"/>
                <a:satOff val="0"/>
                <a:lumOff val="0"/>
              </a:schemeClr>
            </a:solidFill>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5008" tIns="645014" rIns="645010" bIns="645016" numCol="1" spcCol="1270" anchor="ctr" anchorCtr="0">
              <a:noAutofit/>
            </a:bodyPr>
            <a:lstStyle/>
            <a:p>
              <a:pPr algn="ctr" defTabSz="5778500">
                <a:lnSpc>
                  <a:spcPct val="90000"/>
                </a:lnSpc>
                <a:spcBef>
                  <a:spcPct val="0"/>
                </a:spcBef>
                <a:spcAft>
                  <a:spcPct val="35000"/>
                </a:spcAft>
              </a:pPr>
              <a:r>
                <a:rPr lang="de-DE" sz="13000" kern="1200" dirty="0"/>
                <a:t> </a:t>
              </a:r>
              <a:endParaRPr lang="en-US" sz="13000" kern="1200" dirty="0"/>
            </a:p>
          </p:txBody>
        </p:sp>
        <p:pic>
          <p:nvPicPr>
            <p:cNvPr id="1032" name="Picture 8" descr="Outreach - ARICE">
              <a:extLst>
                <a:ext uri="{FF2B5EF4-FFF2-40B4-BE49-F238E27FC236}">
                  <a16:creationId xmlns:a16="http://schemas.microsoft.com/office/drawing/2014/main" id="{01F68C87-FDAD-4519-A4A9-8094C70C992E}"/>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4034" t="15642" r="15607" b="11256"/>
            <a:stretch/>
          </p:blipFill>
          <p:spPr bwMode="auto">
            <a:xfrm>
              <a:off x="4639790" y="1757389"/>
              <a:ext cx="1209602" cy="1036662"/>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a16="http://schemas.microsoft.com/office/drawing/2014/main" id="{1C5DFC67-E6A0-44E9-93A6-21C9FD9F8047}"/>
                </a:ext>
              </a:extLst>
            </p:cNvPr>
            <p:cNvSpPr txBox="1"/>
            <p:nvPr/>
          </p:nvSpPr>
          <p:spPr bwMode="auto">
            <a:xfrm>
              <a:off x="4624215" y="3338660"/>
              <a:ext cx="953948" cy="261610"/>
            </a:xfrm>
            <a:prstGeom prst="rect">
              <a:avLst/>
            </a:prstGeom>
            <a:noFill/>
          </p:spPr>
          <p:txBody>
            <a:bodyPr wrap="none" rtlCol="0">
              <a:spAutoFit/>
            </a:bodyPr>
            <a:lstStyle/>
            <a:p>
              <a:r>
                <a:rPr lang="de-DE" sz="2800" dirty="0"/>
                <a:t>2018-2022</a:t>
              </a:r>
              <a:endParaRPr lang="en-US" sz="2800" dirty="0"/>
            </a:p>
          </p:txBody>
        </p:sp>
      </p:grpSp>
      <p:sp>
        <p:nvSpPr>
          <p:cNvPr id="44" name="TextBox 43">
            <a:extLst>
              <a:ext uri="{FF2B5EF4-FFF2-40B4-BE49-F238E27FC236}">
                <a16:creationId xmlns:a16="http://schemas.microsoft.com/office/drawing/2014/main" id="{03FEE1FF-FF25-47B9-8464-BEB257CD284E}"/>
              </a:ext>
            </a:extLst>
          </p:cNvPr>
          <p:cNvSpPr txBox="1"/>
          <p:nvPr/>
        </p:nvSpPr>
        <p:spPr bwMode="auto">
          <a:xfrm>
            <a:off x="11000820" y="-1010819"/>
            <a:ext cx="1907895" cy="523220"/>
          </a:xfrm>
          <a:prstGeom prst="rect">
            <a:avLst/>
          </a:prstGeom>
          <a:noFill/>
        </p:spPr>
        <p:txBody>
          <a:bodyPr wrap="none" rtlCol="0">
            <a:spAutoFit/>
          </a:bodyPr>
          <a:lstStyle/>
          <a:p>
            <a:r>
              <a:rPr lang="de-DE" sz="2800" dirty="0"/>
              <a:t>2024-2029</a:t>
            </a:r>
            <a:endParaRPr lang="en-US" sz="2800" dirty="0"/>
          </a:p>
        </p:txBody>
      </p:sp>
      <p:sp>
        <p:nvSpPr>
          <p:cNvPr id="47" name="TextBox 46">
            <a:extLst>
              <a:ext uri="{FF2B5EF4-FFF2-40B4-BE49-F238E27FC236}">
                <a16:creationId xmlns:a16="http://schemas.microsoft.com/office/drawing/2014/main" id="{3E9B157C-4CA6-599B-BC59-408B4F070132}"/>
              </a:ext>
            </a:extLst>
          </p:cNvPr>
          <p:cNvSpPr txBox="1"/>
          <p:nvPr/>
        </p:nvSpPr>
        <p:spPr bwMode="auto">
          <a:xfrm>
            <a:off x="6576559" y="-842354"/>
            <a:ext cx="1907895" cy="523220"/>
          </a:xfrm>
          <a:prstGeom prst="rect">
            <a:avLst/>
          </a:prstGeom>
          <a:noFill/>
        </p:spPr>
        <p:txBody>
          <a:bodyPr wrap="none" rtlCol="0">
            <a:spAutoFit/>
          </a:bodyPr>
          <a:lstStyle/>
          <a:p>
            <a:r>
              <a:rPr lang="de-DE" sz="2800" dirty="0"/>
              <a:t>2024-2029</a:t>
            </a:r>
            <a:endParaRPr lang="en-US" sz="2800" dirty="0"/>
          </a:p>
        </p:txBody>
      </p:sp>
      <p:grpSp>
        <p:nvGrpSpPr>
          <p:cNvPr id="1025" name="Group 1024">
            <a:extLst>
              <a:ext uri="{FF2B5EF4-FFF2-40B4-BE49-F238E27FC236}">
                <a16:creationId xmlns:a16="http://schemas.microsoft.com/office/drawing/2014/main" id="{94E714CA-23F9-AA7D-C379-DF51EE0F4B03}"/>
              </a:ext>
            </a:extLst>
          </p:cNvPr>
          <p:cNvGrpSpPr>
            <a:grpSpLocks noChangeAspect="1"/>
          </p:cNvGrpSpPr>
          <p:nvPr/>
        </p:nvGrpSpPr>
        <p:grpSpPr>
          <a:xfrm>
            <a:off x="10557292" y="3344198"/>
            <a:ext cx="3382690" cy="4162908"/>
            <a:chOff x="11295862" y="3344197"/>
            <a:chExt cx="3598606" cy="4428626"/>
          </a:xfrm>
        </p:grpSpPr>
        <p:sp>
          <p:nvSpPr>
            <p:cNvPr id="51" name="Teardrop 50">
              <a:extLst>
                <a:ext uri="{FF2B5EF4-FFF2-40B4-BE49-F238E27FC236}">
                  <a16:creationId xmlns:a16="http://schemas.microsoft.com/office/drawing/2014/main" id="{D9B75F30-DF1F-2444-93B8-5CC8D598ECC8}"/>
                </a:ext>
              </a:extLst>
            </p:cNvPr>
            <p:cNvSpPr/>
            <p:nvPr/>
          </p:nvSpPr>
          <p:spPr bwMode="auto">
            <a:xfrm rot="2700000">
              <a:off x="11295862" y="3344197"/>
              <a:ext cx="3598606" cy="3598606"/>
            </a:xfrm>
            <a:prstGeom prst="teardrop">
              <a:avLst>
                <a:gd name="adj" fmla="val 100000"/>
              </a:avLst>
            </a:prstGeom>
            <a:solidFill>
              <a:schemeClr val="accent5"/>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e-DE" sz="2800"/>
            </a:p>
          </p:txBody>
        </p:sp>
        <p:sp>
          <p:nvSpPr>
            <p:cNvPr id="52" name="Freeform: Shape 32">
              <a:extLst>
                <a:ext uri="{FF2B5EF4-FFF2-40B4-BE49-F238E27FC236}">
                  <a16:creationId xmlns:a16="http://schemas.microsoft.com/office/drawing/2014/main" id="{68E7E60C-59C4-695A-5E54-95264C84C34C}"/>
                </a:ext>
              </a:extLst>
            </p:cNvPr>
            <p:cNvSpPr/>
            <p:nvPr/>
          </p:nvSpPr>
          <p:spPr bwMode="auto">
            <a:xfrm>
              <a:off x="11431686" y="3464429"/>
              <a:ext cx="3359364" cy="3358774"/>
            </a:xfrm>
            <a:custGeom>
              <a:avLst/>
              <a:gdLst>
                <a:gd name="connsiteX0" fmla="*/ 0 w 1679682"/>
                <a:gd name="connsiteY0" fmla="*/ 839694 h 1679387"/>
                <a:gd name="connsiteX1" fmla="*/ 839841 w 1679682"/>
                <a:gd name="connsiteY1" fmla="*/ 0 h 1679387"/>
                <a:gd name="connsiteX2" fmla="*/ 1679682 w 1679682"/>
                <a:gd name="connsiteY2" fmla="*/ 839694 h 1679387"/>
                <a:gd name="connsiteX3" fmla="*/ 839841 w 1679682"/>
                <a:gd name="connsiteY3" fmla="*/ 1679388 h 1679387"/>
                <a:gd name="connsiteX4" fmla="*/ 0 w 1679682"/>
                <a:gd name="connsiteY4" fmla="*/ 839694 h 1679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9682" h="1679387">
                  <a:moveTo>
                    <a:pt x="0" y="839694"/>
                  </a:moveTo>
                  <a:cubicBezTo>
                    <a:pt x="0" y="375944"/>
                    <a:pt x="376010" y="0"/>
                    <a:pt x="839841" y="0"/>
                  </a:cubicBezTo>
                  <a:cubicBezTo>
                    <a:pt x="1303672" y="0"/>
                    <a:pt x="1679682" y="375944"/>
                    <a:pt x="1679682" y="839694"/>
                  </a:cubicBezTo>
                  <a:cubicBezTo>
                    <a:pt x="1679682" y="1303444"/>
                    <a:pt x="1303672" y="1679388"/>
                    <a:pt x="839841" y="1679388"/>
                  </a:cubicBezTo>
                  <a:cubicBezTo>
                    <a:pt x="376010" y="1679388"/>
                    <a:pt x="0" y="1303444"/>
                    <a:pt x="0" y="839694"/>
                  </a:cubicBezTo>
                  <a:close/>
                </a:path>
              </a:pathLst>
            </a:custGeom>
            <a:solidFill>
              <a:schemeClr val="lt1">
                <a:hueOff val="0"/>
                <a:satOff val="0"/>
                <a:lumOff val="0"/>
              </a:schemeClr>
            </a:solidFill>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5008" tIns="645014" rIns="645010" bIns="645016" numCol="1" spcCol="1270" anchor="ctr" anchorCtr="0">
              <a:noAutofit/>
            </a:bodyPr>
            <a:lstStyle/>
            <a:p>
              <a:pPr algn="ctr" defTabSz="5778500">
                <a:lnSpc>
                  <a:spcPct val="90000"/>
                </a:lnSpc>
                <a:spcBef>
                  <a:spcPct val="0"/>
                </a:spcBef>
                <a:spcAft>
                  <a:spcPct val="35000"/>
                </a:spcAft>
              </a:pPr>
              <a:r>
                <a:rPr lang="de-DE" sz="13000" kern="1200" dirty="0"/>
                <a:t> </a:t>
              </a:r>
              <a:endParaRPr lang="en-US" sz="13000" kern="1200" dirty="0"/>
            </a:p>
          </p:txBody>
        </p:sp>
        <p:pic>
          <p:nvPicPr>
            <p:cNvPr id="26" name="Picture 25">
              <a:extLst>
                <a:ext uri="{FF2B5EF4-FFF2-40B4-BE49-F238E27FC236}">
                  <a16:creationId xmlns:a16="http://schemas.microsoft.com/office/drawing/2014/main" id="{6ED9B28B-C9FD-DCAA-22DF-2574A271C9C0}"/>
                </a:ext>
              </a:extLst>
            </p:cNvPr>
            <p:cNvPicPr>
              <a:picLocks noChangeAspect="1"/>
            </p:cNvPicPr>
            <p:nvPr/>
          </p:nvPicPr>
          <p:blipFill>
            <a:blip r:embed="rId11"/>
            <a:stretch>
              <a:fillRect/>
            </a:stretch>
          </p:blipFill>
          <p:spPr>
            <a:xfrm>
              <a:off x="11941082" y="4092292"/>
              <a:ext cx="2354834" cy="2158598"/>
            </a:xfrm>
            <a:prstGeom prst="rect">
              <a:avLst/>
            </a:prstGeom>
          </p:spPr>
        </p:pic>
        <p:sp>
          <p:nvSpPr>
            <p:cNvPr id="60" name="TextBox 59">
              <a:extLst>
                <a:ext uri="{FF2B5EF4-FFF2-40B4-BE49-F238E27FC236}">
                  <a16:creationId xmlns:a16="http://schemas.microsoft.com/office/drawing/2014/main" id="{E6A5533F-46E0-1BD7-3DC3-2CA894132CBC}"/>
                </a:ext>
              </a:extLst>
            </p:cNvPr>
            <p:cNvSpPr txBox="1"/>
            <p:nvPr/>
          </p:nvSpPr>
          <p:spPr bwMode="auto">
            <a:xfrm>
              <a:off x="12420957" y="7249603"/>
              <a:ext cx="1907896" cy="523220"/>
            </a:xfrm>
            <a:prstGeom prst="rect">
              <a:avLst/>
            </a:prstGeom>
            <a:noFill/>
          </p:spPr>
          <p:txBody>
            <a:bodyPr wrap="none" rtlCol="0">
              <a:spAutoFit/>
            </a:bodyPr>
            <a:lstStyle/>
            <a:p>
              <a:r>
                <a:rPr lang="de-DE" sz="2800" dirty="0"/>
                <a:t>2024-2028</a:t>
              </a:r>
              <a:endParaRPr lang="en-US" sz="2800" dirty="0"/>
            </a:p>
          </p:txBody>
        </p:sp>
      </p:grpSp>
      <p:grpSp>
        <p:nvGrpSpPr>
          <p:cNvPr id="1026" name="Group 1025">
            <a:extLst>
              <a:ext uri="{FF2B5EF4-FFF2-40B4-BE49-F238E27FC236}">
                <a16:creationId xmlns:a16="http://schemas.microsoft.com/office/drawing/2014/main" id="{537FF72F-7184-6EC5-0368-A5E4F3B7740E}"/>
              </a:ext>
            </a:extLst>
          </p:cNvPr>
          <p:cNvGrpSpPr>
            <a:grpSpLocks noChangeAspect="1"/>
          </p:cNvGrpSpPr>
          <p:nvPr/>
        </p:nvGrpSpPr>
        <p:grpSpPr>
          <a:xfrm>
            <a:off x="14000577" y="3349816"/>
            <a:ext cx="3382690" cy="4189020"/>
            <a:chOff x="14985337" y="3349816"/>
            <a:chExt cx="3598606" cy="4456404"/>
          </a:xfrm>
        </p:grpSpPr>
        <p:sp>
          <p:nvSpPr>
            <p:cNvPr id="54" name="Teardrop 53">
              <a:extLst>
                <a:ext uri="{FF2B5EF4-FFF2-40B4-BE49-F238E27FC236}">
                  <a16:creationId xmlns:a16="http://schemas.microsoft.com/office/drawing/2014/main" id="{2F7BEFF4-8F17-0BD9-4118-1379A5BF2BDD}"/>
                </a:ext>
              </a:extLst>
            </p:cNvPr>
            <p:cNvSpPr/>
            <p:nvPr/>
          </p:nvSpPr>
          <p:spPr bwMode="auto">
            <a:xfrm rot="2700000">
              <a:off x="14985337" y="3349816"/>
              <a:ext cx="3598606" cy="3598606"/>
            </a:xfrm>
            <a:prstGeom prst="teardrop">
              <a:avLst>
                <a:gd name="adj" fmla="val 100000"/>
              </a:avLst>
            </a:prstGeom>
            <a:solidFill>
              <a:schemeClr val="accent6"/>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e-DE" sz="2800"/>
            </a:p>
          </p:txBody>
        </p:sp>
        <p:sp>
          <p:nvSpPr>
            <p:cNvPr id="55" name="Freeform: Shape 32">
              <a:extLst>
                <a:ext uri="{FF2B5EF4-FFF2-40B4-BE49-F238E27FC236}">
                  <a16:creationId xmlns:a16="http://schemas.microsoft.com/office/drawing/2014/main" id="{638407E9-761B-3AEB-7C1C-3DEE48561532}"/>
                </a:ext>
              </a:extLst>
            </p:cNvPr>
            <p:cNvSpPr/>
            <p:nvPr/>
          </p:nvSpPr>
          <p:spPr bwMode="auto">
            <a:xfrm>
              <a:off x="15121161" y="3470048"/>
              <a:ext cx="3359364" cy="3358774"/>
            </a:xfrm>
            <a:custGeom>
              <a:avLst/>
              <a:gdLst>
                <a:gd name="connsiteX0" fmla="*/ 0 w 1679682"/>
                <a:gd name="connsiteY0" fmla="*/ 839694 h 1679387"/>
                <a:gd name="connsiteX1" fmla="*/ 839841 w 1679682"/>
                <a:gd name="connsiteY1" fmla="*/ 0 h 1679387"/>
                <a:gd name="connsiteX2" fmla="*/ 1679682 w 1679682"/>
                <a:gd name="connsiteY2" fmla="*/ 839694 h 1679387"/>
                <a:gd name="connsiteX3" fmla="*/ 839841 w 1679682"/>
                <a:gd name="connsiteY3" fmla="*/ 1679388 h 1679387"/>
                <a:gd name="connsiteX4" fmla="*/ 0 w 1679682"/>
                <a:gd name="connsiteY4" fmla="*/ 839694 h 1679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9682" h="1679387">
                  <a:moveTo>
                    <a:pt x="0" y="839694"/>
                  </a:moveTo>
                  <a:cubicBezTo>
                    <a:pt x="0" y="375944"/>
                    <a:pt x="376010" y="0"/>
                    <a:pt x="839841" y="0"/>
                  </a:cubicBezTo>
                  <a:cubicBezTo>
                    <a:pt x="1303672" y="0"/>
                    <a:pt x="1679682" y="375944"/>
                    <a:pt x="1679682" y="839694"/>
                  </a:cubicBezTo>
                  <a:cubicBezTo>
                    <a:pt x="1679682" y="1303444"/>
                    <a:pt x="1303672" y="1679388"/>
                    <a:pt x="839841" y="1679388"/>
                  </a:cubicBezTo>
                  <a:cubicBezTo>
                    <a:pt x="376010" y="1679388"/>
                    <a:pt x="0" y="1303444"/>
                    <a:pt x="0" y="839694"/>
                  </a:cubicBezTo>
                  <a:close/>
                </a:path>
              </a:pathLst>
            </a:custGeom>
            <a:solidFill>
              <a:schemeClr val="lt1">
                <a:hueOff val="0"/>
                <a:satOff val="0"/>
                <a:lumOff val="0"/>
              </a:schemeClr>
            </a:solidFill>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5008" tIns="645014" rIns="645010" bIns="645016" numCol="1" spcCol="1270" anchor="ctr" anchorCtr="0">
              <a:noAutofit/>
            </a:bodyPr>
            <a:lstStyle/>
            <a:p>
              <a:pPr algn="ctr" defTabSz="5778500">
                <a:lnSpc>
                  <a:spcPct val="90000"/>
                </a:lnSpc>
                <a:spcBef>
                  <a:spcPct val="0"/>
                </a:spcBef>
                <a:spcAft>
                  <a:spcPct val="35000"/>
                </a:spcAft>
              </a:pPr>
              <a:r>
                <a:rPr lang="de-DE" sz="13000" kern="1200" dirty="0"/>
                <a:t> </a:t>
              </a:r>
              <a:endParaRPr lang="en-US" sz="13000" kern="1200" dirty="0"/>
            </a:p>
          </p:txBody>
        </p:sp>
        <p:pic>
          <p:nvPicPr>
            <p:cNvPr id="59" name="Google Shape;12;p2">
              <a:extLst>
                <a:ext uri="{FF2B5EF4-FFF2-40B4-BE49-F238E27FC236}">
                  <a16:creationId xmlns:a16="http://schemas.microsoft.com/office/drawing/2014/main" id="{64D408E8-A79C-82D3-018A-5C63AEB32EB9}"/>
                </a:ext>
              </a:extLst>
            </p:cNvPr>
            <p:cNvPicPr preferRelativeResize="0">
              <a:picLocks noChangeAspect="1"/>
            </p:cNvPicPr>
            <p:nvPr/>
          </p:nvPicPr>
          <p:blipFill>
            <a:blip r:embed="rId12">
              <a:alphaModFix/>
            </a:blip>
            <a:stretch>
              <a:fillRect/>
            </a:stretch>
          </p:blipFill>
          <p:spPr bwMode="auto">
            <a:xfrm>
              <a:off x="15121161" y="4215391"/>
              <a:ext cx="3294255" cy="1856217"/>
            </a:xfrm>
            <a:prstGeom prst="rect">
              <a:avLst/>
            </a:prstGeom>
            <a:noFill/>
            <a:ln>
              <a:noFill/>
            </a:ln>
          </p:spPr>
        </p:pic>
        <p:sp>
          <p:nvSpPr>
            <p:cNvPr id="61" name="TextBox 60">
              <a:extLst>
                <a:ext uri="{FF2B5EF4-FFF2-40B4-BE49-F238E27FC236}">
                  <a16:creationId xmlns:a16="http://schemas.microsoft.com/office/drawing/2014/main" id="{90723931-1F41-9F84-F01D-1FB965ABC663}"/>
                </a:ext>
              </a:extLst>
            </p:cNvPr>
            <p:cNvSpPr txBox="1"/>
            <p:nvPr/>
          </p:nvSpPr>
          <p:spPr bwMode="auto">
            <a:xfrm>
              <a:off x="15875098" y="7249603"/>
              <a:ext cx="2029675" cy="556617"/>
            </a:xfrm>
            <a:prstGeom prst="rect">
              <a:avLst/>
            </a:prstGeom>
            <a:noFill/>
          </p:spPr>
          <p:txBody>
            <a:bodyPr wrap="none" rtlCol="0">
              <a:spAutoFit/>
            </a:bodyPr>
            <a:lstStyle/>
            <a:p>
              <a:r>
                <a:rPr lang="de-DE" sz="2800" dirty="0"/>
                <a:t>2024-2029</a:t>
              </a:r>
              <a:endParaRPr lang="en-US" sz="2800" dirty="0"/>
            </a:p>
          </p:txBody>
        </p:sp>
      </p:grpSp>
    </p:spTree>
    <p:extLst>
      <p:ext uri="{BB962C8B-B14F-4D97-AF65-F5344CB8AC3E}">
        <p14:creationId xmlns:p14="http://schemas.microsoft.com/office/powerpoint/2010/main" val="10074686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chemeClr val="lt1"/>
        </a:solidFill>
        <a:effectLst/>
      </p:bgPr>
    </p:bg>
    <p:spTree>
      <p:nvGrpSpPr>
        <p:cNvPr id="1" name=""/>
        <p:cNvGrpSpPr/>
        <p:nvPr/>
      </p:nvGrpSpPr>
      <p:grpSpPr bwMode="auto">
        <a:xfrm>
          <a:off x="0" y="0"/>
          <a:ext cx="0" cy="0"/>
          <a:chOff x="0" y="0"/>
          <a:chExt cx="0" cy="0"/>
        </a:xfrm>
      </p:grpSpPr>
      <p:pic>
        <p:nvPicPr>
          <p:cNvPr id="4" name="Picture 3">
            <a:extLst>
              <a:ext uri="{FF2B5EF4-FFF2-40B4-BE49-F238E27FC236}">
                <a16:creationId xmlns:a16="http://schemas.microsoft.com/office/drawing/2014/main" id="{0C59C92F-4F7E-AE8A-F56D-A63824665F21}"/>
              </a:ext>
            </a:extLst>
          </p:cNvPr>
          <p:cNvPicPr>
            <a:picLocks noChangeAspect="1"/>
          </p:cNvPicPr>
          <p:nvPr/>
        </p:nvPicPr>
        <p:blipFill>
          <a:blip r:embed="rId3">
            <a:alphaModFix amt="59000"/>
          </a:blip>
          <a:srcRect t="-155" b="5263"/>
          <a:stretch/>
        </p:blipFill>
        <p:spPr bwMode="auto">
          <a:xfrm>
            <a:off x="0" y="-353460"/>
            <a:ext cx="18288000" cy="10640460"/>
          </a:xfrm>
          <a:prstGeom prst="rect">
            <a:avLst/>
          </a:prstGeom>
          <a:noFill/>
          <a:effectLst/>
        </p:spPr>
      </p:pic>
      <p:pic>
        <p:nvPicPr>
          <p:cNvPr id="11" name="Picture 10"/>
          <p:cNvPicPr>
            <a:picLocks noChangeAspect="1"/>
          </p:cNvPicPr>
          <p:nvPr/>
        </p:nvPicPr>
        <p:blipFill>
          <a:blip r:embed="rId4"/>
          <a:stretch/>
        </p:blipFill>
        <p:spPr bwMode="auto">
          <a:xfrm>
            <a:off x="8229068" y="1687117"/>
            <a:ext cx="10063428" cy="7939954"/>
          </a:xfrm>
          <a:prstGeom prst="rect">
            <a:avLst/>
          </a:prstGeom>
        </p:spPr>
      </p:pic>
      <p:sp>
        <p:nvSpPr>
          <p:cNvPr id="7" name="Title 1">
            <a:extLst>
              <a:ext uri="{FF2B5EF4-FFF2-40B4-BE49-F238E27FC236}">
                <a16:creationId xmlns:a16="http://schemas.microsoft.com/office/drawing/2014/main" id="{74262D28-001D-321F-FFBE-C60FC46E368D}"/>
              </a:ext>
            </a:extLst>
          </p:cNvPr>
          <p:cNvSpPr txBox="1">
            <a:spLocks/>
          </p:cNvSpPr>
          <p:nvPr/>
        </p:nvSpPr>
        <p:spPr bwMode="auto">
          <a:xfrm>
            <a:off x="820805" y="890050"/>
            <a:ext cx="8323195" cy="2043300"/>
          </a:xfrm>
          <a:prstGeom prst="rect">
            <a:avLst/>
          </a:prstGeom>
          <a:solidFill>
            <a:schemeClr val="bg1">
              <a:alpha val="64000"/>
            </a:schemeClr>
          </a:solidFill>
          <a:ln>
            <a:noFill/>
          </a:ln>
        </p:spPr>
        <p:txBody>
          <a:bodyPr spcFirstLastPara="1" wrap="square" lIns="182850" tIns="182850" rIns="182850" bIns="182850" anchor="t" anchorCtr="0">
            <a:normAutofit/>
          </a:bodyPr>
          <a:lstStyle>
            <a:defPPr marR="0" lvl="0" algn="l" rtl="0">
              <a:lnSpc>
                <a:spcPct val="100000"/>
              </a:lnSpc>
              <a:spcBef>
                <a:spcPts val="0"/>
              </a:spcBef>
              <a:spcAft>
                <a:spcPts val="0"/>
              </a:spcAft>
            </a:defPPr>
            <a:lvl1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1pPr>
            <a:lvl2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2pPr>
            <a:lvl3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3pPr>
            <a:lvl4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4pPr>
            <a:lvl5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5pPr>
            <a:lvl6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6pPr>
            <a:lvl7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7pPr>
            <a:lvl8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8pPr>
            <a:lvl9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9pPr>
          </a:lstStyle>
          <a:p>
            <a:r>
              <a:rPr lang="en-GB" b="1" dirty="0"/>
              <a:t>Overall aim</a:t>
            </a:r>
          </a:p>
        </p:txBody>
      </p:sp>
      <p:sp>
        <p:nvSpPr>
          <p:cNvPr id="8" name="Content Placeholder 2">
            <a:extLst>
              <a:ext uri="{FF2B5EF4-FFF2-40B4-BE49-F238E27FC236}">
                <a16:creationId xmlns:a16="http://schemas.microsoft.com/office/drawing/2014/main" id="{CF21A308-E99D-3588-CC95-3E3863FBA6E8}"/>
              </a:ext>
            </a:extLst>
          </p:cNvPr>
          <p:cNvSpPr txBox="1">
            <a:spLocks/>
          </p:cNvSpPr>
          <p:nvPr/>
        </p:nvSpPr>
        <p:spPr bwMode="auto">
          <a:xfrm>
            <a:off x="865473" y="2997675"/>
            <a:ext cx="8278527" cy="6832800"/>
          </a:xfrm>
          <a:prstGeom prst="rect">
            <a:avLst/>
          </a:prstGeom>
          <a:solidFill>
            <a:schemeClr val="bg1">
              <a:alpha val="52978"/>
            </a:schemeClr>
          </a:solidFill>
          <a:ln>
            <a:noFill/>
          </a:ln>
        </p:spPr>
        <p:txBody>
          <a:bodyPr spcFirstLastPara="1" wrap="square" lIns="182850" tIns="182850" rIns="182850" bIns="182850" anchor="t" anchorCtr="0">
            <a:normAutofit/>
          </a:bodyPr>
          <a:lstStyle>
            <a:defPPr marR="0" lvl="0" algn="l" rtl="0">
              <a:lnSpc>
                <a:spcPct val="100000"/>
              </a:lnSpc>
              <a:spcBef>
                <a:spcPts val="0"/>
              </a:spcBef>
              <a:spcAft>
                <a:spcPts val="0"/>
              </a:spcAft>
            </a:defPPr>
            <a:lvl1pPr marL="0" indent="0">
              <a:lnSpc>
                <a:spcPct val="115000"/>
              </a:lnSpc>
              <a:buClr>
                <a:schemeClr val="accent1"/>
              </a:buClr>
              <a:buSzPts val="2300"/>
              <a:buFont typeface="Montserrat SemiBold"/>
              <a:buNone/>
              <a:defRPr sz="3200" b="1">
                <a:solidFill>
                  <a:schemeClr val="bg2"/>
                </a:solidFill>
                <a:latin typeface="Montserrat" pitchFamily="2" charset="77"/>
                <a:ea typeface="Montserrat" pitchFamily="2" charset="77"/>
                <a:cs typeface="Montserrat SemiBold"/>
                <a:sym typeface="Montserrat SemiBold"/>
              </a:defRPr>
            </a:lvl1pPr>
            <a:lvl2pPr marL="9144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2pPr>
            <a:lvl3pPr marL="13716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3pPr>
            <a:lvl4pPr marL="18288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4pPr>
            <a:lvl5pPr marL="22860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5pPr>
            <a:lvl6pPr marL="27432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6pPr>
            <a:lvl7pPr marL="32004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7pPr>
            <a:lvl8pPr marL="36576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8pPr>
            <a:lvl9pPr marL="41148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9pPr>
          </a:lstStyle>
          <a:p>
            <a:r>
              <a:rPr lang="en-GB" sz="3600" b="0" dirty="0"/>
              <a:t>To provide </a:t>
            </a:r>
            <a:r>
              <a:rPr lang="en-GB" sz="3600" dirty="0"/>
              <a:t>efficient and customised RI services </a:t>
            </a:r>
            <a:r>
              <a:rPr lang="en-GB" sz="3600" b="0" dirty="0"/>
              <a:t>to address the scientific challenges of the polar regions, including </a:t>
            </a:r>
            <a:r>
              <a:rPr lang="en-GB" sz="3600" dirty="0"/>
              <a:t>access to a wide portfolio of complementary and interdisciplinary top level RIs. </a:t>
            </a:r>
          </a:p>
          <a:p>
            <a:endParaRPr lang="en-GB" dirty="0"/>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2" name="Picture 11"/>
          <p:cNvPicPr>
            <a:picLocks noChangeAspect="1"/>
          </p:cNvPicPr>
          <p:nvPr/>
        </p:nvPicPr>
        <p:blipFill>
          <a:blip r:embed="rId2">
            <a:alphaModFix amt="59000"/>
          </a:blip>
          <a:srcRect t="-155" b="5263"/>
          <a:stretch/>
        </p:blipFill>
        <p:spPr bwMode="auto">
          <a:xfrm>
            <a:off x="0" y="-353460"/>
            <a:ext cx="18288000" cy="10640460"/>
          </a:xfrm>
          <a:prstGeom prst="rect">
            <a:avLst/>
          </a:prstGeom>
          <a:noFill/>
          <a:effectLst/>
        </p:spPr>
      </p:pic>
      <p:grpSp>
        <p:nvGrpSpPr>
          <p:cNvPr id="4" name="Group 3">
            <a:extLst>
              <a:ext uri="{FF2B5EF4-FFF2-40B4-BE49-F238E27FC236}">
                <a16:creationId xmlns:a16="http://schemas.microsoft.com/office/drawing/2014/main" id="{F650C045-7CD3-8DD6-6F3A-D5BEAC1E7C7E}"/>
              </a:ext>
            </a:extLst>
          </p:cNvPr>
          <p:cNvGrpSpPr/>
          <p:nvPr/>
        </p:nvGrpSpPr>
        <p:grpSpPr>
          <a:xfrm>
            <a:off x="8642168" y="1078432"/>
            <a:ext cx="9450304" cy="8400668"/>
            <a:chOff x="-9136" y="843558"/>
            <a:chExt cx="8780422" cy="4200334"/>
          </a:xfrm>
        </p:grpSpPr>
        <p:graphicFrame>
          <p:nvGraphicFramePr>
            <p:cNvPr id="5" name="Diagram 4">
              <a:extLst>
                <a:ext uri="{FF2B5EF4-FFF2-40B4-BE49-F238E27FC236}">
                  <a16:creationId xmlns:a16="http://schemas.microsoft.com/office/drawing/2014/main" id="{4EA15B93-B7E1-CF7B-1C43-6B85DE2BA3F0}"/>
                </a:ext>
              </a:extLst>
            </p:cNvPr>
            <p:cNvGraphicFramePr/>
            <p:nvPr>
              <p:extLst>
                <p:ext uri="{D42A27DB-BD31-4B8C-83A1-F6EECF244321}">
                  <p14:modId xmlns:p14="http://schemas.microsoft.com/office/powerpoint/2010/main" val="1099343177"/>
                </p:ext>
              </p:extLst>
            </p:nvPr>
          </p:nvGraphicFramePr>
          <p:xfrm>
            <a:off x="-9136" y="843558"/>
            <a:ext cx="8780422" cy="4200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C1DCFFF3-0BB7-3A6D-396D-96468412A6AD}"/>
                </a:ext>
              </a:extLst>
            </p:cNvPr>
            <p:cNvSpPr txBox="1"/>
            <p:nvPr/>
          </p:nvSpPr>
          <p:spPr>
            <a:xfrm>
              <a:off x="719666" y="3489270"/>
              <a:ext cx="2274727" cy="600165"/>
            </a:xfrm>
            <a:prstGeom prst="rect">
              <a:avLst/>
            </a:prstGeom>
            <a:noFill/>
          </p:spPr>
          <p:txBody>
            <a:bodyPr wrap="square" rtlCol="0">
              <a:spAutoFit/>
            </a:bodyPr>
            <a:lstStyle/>
            <a:p>
              <a:pPr algn="ctr"/>
              <a:r>
                <a:rPr lang="en-GB" sz="2400" dirty="0">
                  <a:solidFill>
                    <a:schemeClr val="bg1"/>
                  </a:solidFill>
                  <a:latin typeface="+mj-lt"/>
                </a:rPr>
                <a:t>Atmosphere dynamics</a:t>
              </a:r>
              <a:endParaRPr lang="en-DE" sz="2400" dirty="0">
                <a:solidFill>
                  <a:schemeClr val="bg1"/>
                </a:solidFill>
                <a:latin typeface="+mj-lt"/>
              </a:endParaRPr>
            </a:p>
            <a:p>
              <a:pPr algn="ctr"/>
              <a:endParaRPr lang="en-GB" sz="2400" dirty="0">
                <a:solidFill>
                  <a:schemeClr val="bg1"/>
                </a:solidFill>
                <a:latin typeface="+mj-lt"/>
              </a:endParaRPr>
            </a:p>
          </p:txBody>
        </p:sp>
        <p:sp>
          <p:nvSpPr>
            <p:cNvPr id="7" name="TextBox 6">
              <a:extLst>
                <a:ext uri="{FF2B5EF4-FFF2-40B4-BE49-F238E27FC236}">
                  <a16:creationId xmlns:a16="http://schemas.microsoft.com/office/drawing/2014/main" id="{3FDA8342-B90C-6443-9FE0-E3FF40D345F1}"/>
                </a:ext>
              </a:extLst>
            </p:cNvPr>
            <p:cNvSpPr txBox="1"/>
            <p:nvPr/>
          </p:nvSpPr>
          <p:spPr>
            <a:xfrm>
              <a:off x="876902" y="1766688"/>
              <a:ext cx="1960255" cy="600165"/>
            </a:xfrm>
            <a:prstGeom prst="rect">
              <a:avLst/>
            </a:prstGeom>
            <a:noFill/>
          </p:spPr>
          <p:txBody>
            <a:bodyPr wrap="square" rtlCol="0">
              <a:spAutoFit/>
            </a:bodyPr>
            <a:lstStyle/>
            <a:p>
              <a:pPr lvl="0" algn="ctr"/>
              <a:r>
                <a:rPr lang="en-GB" sz="2400" dirty="0">
                  <a:solidFill>
                    <a:schemeClr val="bg1"/>
                  </a:solidFill>
                  <a:latin typeface="+mj-lt"/>
                </a:rPr>
                <a:t>(paleo) climate processes</a:t>
              </a:r>
              <a:endParaRPr lang="en-DE" sz="2400" dirty="0">
                <a:solidFill>
                  <a:schemeClr val="bg1"/>
                </a:solidFill>
                <a:latin typeface="+mj-lt"/>
              </a:endParaRPr>
            </a:p>
          </p:txBody>
        </p:sp>
        <p:sp>
          <p:nvSpPr>
            <p:cNvPr id="8" name="TextBox 7">
              <a:extLst>
                <a:ext uri="{FF2B5EF4-FFF2-40B4-BE49-F238E27FC236}">
                  <a16:creationId xmlns:a16="http://schemas.microsoft.com/office/drawing/2014/main" id="{687F00A1-8DCA-3922-4869-EC336F5BEF93}"/>
                </a:ext>
              </a:extLst>
            </p:cNvPr>
            <p:cNvSpPr txBox="1"/>
            <p:nvPr/>
          </p:nvSpPr>
          <p:spPr>
            <a:xfrm>
              <a:off x="5856038" y="3366599"/>
              <a:ext cx="2056745" cy="600165"/>
            </a:xfrm>
            <a:prstGeom prst="rect">
              <a:avLst/>
            </a:prstGeom>
            <a:noFill/>
          </p:spPr>
          <p:txBody>
            <a:bodyPr wrap="square" rtlCol="0">
              <a:spAutoFit/>
            </a:bodyPr>
            <a:lstStyle/>
            <a:p>
              <a:pPr lvl="0" algn="ctr"/>
              <a:r>
                <a:rPr lang="en-GB" sz="2400" dirty="0">
                  <a:solidFill>
                    <a:schemeClr val="bg1"/>
                  </a:solidFill>
                  <a:latin typeface="+mj-lt"/>
                </a:rPr>
                <a:t>Carbon balance and permafrost</a:t>
              </a:r>
              <a:endParaRPr lang="en-DE" sz="2400" dirty="0">
                <a:solidFill>
                  <a:schemeClr val="bg1"/>
                </a:solidFill>
                <a:latin typeface="+mj-lt"/>
              </a:endParaRPr>
            </a:p>
          </p:txBody>
        </p:sp>
        <p:sp>
          <p:nvSpPr>
            <p:cNvPr id="9" name="TextBox 8">
              <a:extLst>
                <a:ext uri="{FF2B5EF4-FFF2-40B4-BE49-F238E27FC236}">
                  <a16:creationId xmlns:a16="http://schemas.microsoft.com/office/drawing/2014/main" id="{DFAC8F85-1021-DD18-C8D3-182B8B939317}"/>
                </a:ext>
              </a:extLst>
            </p:cNvPr>
            <p:cNvSpPr txBox="1"/>
            <p:nvPr/>
          </p:nvSpPr>
          <p:spPr>
            <a:xfrm>
              <a:off x="3243712" y="4151403"/>
              <a:ext cx="2274727" cy="600165"/>
            </a:xfrm>
            <a:prstGeom prst="rect">
              <a:avLst/>
            </a:prstGeom>
            <a:noFill/>
          </p:spPr>
          <p:txBody>
            <a:bodyPr wrap="square" rtlCol="0">
              <a:spAutoFit/>
            </a:bodyPr>
            <a:lstStyle/>
            <a:p>
              <a:pPr lvl="0" algn="ctr"/>
              <a:r>
                <a:rPr lang="en-GB" sz="2400" dirty="0">
                  <a:solidFill>
                    <a:schemeClr val="bg1"/>
                  </a:solidFill>
                  <a:latin typeface="+mj-lt"/>
                </a:rPr>
                <a:t>Polar ecosystems and biodiversity</a:t>
              </a:r>
              <a:endParaRPr lang="en-DE" sz="2400" dirty="0">
                <a:solidFill>
                  <a:schemeClr val="bg1"/>
                </a:solidFill>
                <a:latin typeface="+mj-lt"/>
              </a:endParaRPr>
            </a:p>
          </p:txBody>
        </p:sp>
        <p:sp>
          <p:nvSpPr>
            <p:cNvPr id="10" name="TextBox 9">
              <a:extLst>
                <a:ext uri="{FF2B5EF4-FFF2-40B4-BE49-F238E27FC236}">
                  <a16:creationId xmlns:a16="http://schemas.microsoft.com/office/drawing/2014/main" id="{70C1244A-2063-3584-63A0-71E9C45353C9}"/>
                </a:ext>
              </a:extLst>
            </p:cNvPr>
            <p:cNvSpPr txBox="1"/>
            <p:nvPr/>
          </p:nvSpPr>
          <p:spPr>
            <a:xfrm>
              <a:off x="3396363" y="2505352"/>
              <a:ext cx="2056745" cy="692498"/>
            </a:xfrm>
            <a:prstGeom prst="rect">
              <a:avLst/>
            </a:prstGeom>
            <a:noFill/>
          </p:spPr>
          <p:txBody>
            <a:bodyPr wrap="square" rtlCol="0">
              <a:spAutoFit/>
            </a:bodyPr>
            <a:lstStyle/>
            <a:p>
              <a:pPr lvl="0" algn="ctr"/>
              <a:r>
                <a:rPr lang="en-GB" sz="2800" dirty="0">
                  <a:solidFill>
                    <a:schemeClr val="bg1"/>
                  </a:solidFill>
                  <a:latin typeface="+mj-lt"/>
                </a:rPr>
                <a:t>Key research challenges</a:t>
              </a:r>
              <a:endParaRPr lang="en-DE" sz="2800" dirty="0">
                <a:solidFill>
                  <a:schemeClr val="bg1"/>
                </a:solidFill>
                <a:latin typeface="+mj-lt"/>
              </a:endParaRPr>
            </a:p>
          </p:txBody>
        </p:sp>
      </p:grpSp>
      <p:sp>
        <p:nvSpPr>
          <p:cNvPr id="11" name="Content Placeholder 2">
            <a:extLst>
              <a:ext uri="{FF2B5EF4-FFF2-40B4-BE49-F238E27FC236}">
                <a16:creationId xmlns:a16="http://schemas.microsoft.com/office/drawing/2014/main" id="{5D013287-813E-E0E8-7A3A-B290327A4DF2}"/>
              </a:ext>
            </a:extLst>
          </p:cNvPr>
          <p:cNvSpPr txBox="1">
            <a:spLocks/>
          </p:cNvSpPr>
          <p:nvPr/>
        </p:nvSpPr>
        <p:spPr bwMode="auto">
          <a:xfrm>
            <a:off x="865473" y="2997675"/>
            <a:ext cx="8278527" cy="6832800"/>
          </a:xfrm>
          <a:prstGeom prst="rect">
            <a:avLst/>
          </a:prstGeom>
          <a:solidFill>
            <a:schemeClr val="bg1">
              <a:alpha val="52978"/>
            </a:schemeClr>
          </a:solidFill>
          <a:ln>
            <a:noFill/>
          </a:ln>
        </p:spPr>
        <p:txBody>
          <a:bodyPr spcFirstLastPara="1" wrap="square" lIns="182850" tIns="182850" rIns="182850" bIns="182850" anchor="t" anchorCtr="0">
            <a:normAutofit/>
          </a:bodyPr>
          <a:lstStyle>
            <a:defPPr marR="0" lvl="0" algn="l" rtl="0">
              <a:lnSpc>
                <a:spcPct val="100000"/>
              </a:lnSpc>
              <a:spcBef>
                <a:spcPts val="0"/>
              </a:spcBef>
              <a:spcAft>
                <a:spcPts val="0"/>
              </a:spcAft>
            </a:defPPr>
            <a:lvl1pPr marL="0" indent="0">
              <a:lnSpc>
                <a:spcPct val="115000"/>
              </a:lnSpc>
              <a:buClr>
                <a:schemeClr val="accent1"/>
              </a:buClr>
              <a:buSzPts val="2300"/>
              <a:buFont typeface="Montserrat SemiBold"/>
              <a:buNone/>
              <a:defRPr sz="3200" b="1">
                <a:solidFill>
                  <a:schemeClr val="bg2"/>
                </a:solidFill>
                <a:latin typeface="Montserrat" pitchFamily="2" charset="77"/>
                <a:ea typeface="Montserrat" pitchFamily="2" charset="77"/>
                <a:cs typeface="Montserrat SemiBold"/>
                <a:sym typeface="Montserrat SemiBold"/>
              </a:defRPr>
            </a:lvl1pPr>
            <a:lvl2pPr marL="9144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2pPr>
            <a:lvl3pPr marL="13716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3pPr>
            <a:lvl4pPr marL="18288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4pPr>
            <a:lvl5pPr marL="22860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5pPr>
            <a:lvl6pPr marL="27432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6pPr>
            <a:lvl7pPr marL="32004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7pPr>
            <a:lvl8pPr marL="36576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8pPr>
            <a:lvl9pPr marL="41148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9pPr>
          </a:lstStyle>
          <a:p>
            <a:r>
              <a:rPr lang="en-GB" sz="3600" b="0" dirty="0"/>
              <a:t>To provide </a:t>
            </a:r>
            <a:r>
              <a:rPr lang="en-GB" sz="3600" dirty="0"/>
              <a:t>efficient and customised RI services </a:t>
            </a:r>
            <a:r>
              <a:rPr lang="en-GB" sz="3600" b="0" dirty="0"/>
              <a:t>to address the scientific challenges of the polar regions, including </a:t>
            </a:r>
            <a:r>
              <a:rPr lang="en-GB" sz="3600" dirty="0"/>
              <a:t>access to a wide portfolio of complementary and interdisciplinary top level RIs. </a:t>
            </a:r>
          </a:p>
          <a:p>
            <a:endParaRPr lang="en-GB" dirty="0"/>
          </a:p>
          <a:p>
            <a:endParaRPr lang="en-GB" dirty="0"/>
          </a:p>
        </p:txBody>
      </p:sp>
      <p:sp>
        <p:nvSpPr>
          <p:cNvPr id="13" name="Title 1">
            <a:extLst>
              <a:ext uri="{FF2B5EF4-FFF2-40B4-BE49-F238E27FC236}">
                <a16:creationId xmlns:a16="http://schemas.microsoft.com/office/drawing/2014/main" id="{74BE3F62-7FFE-543D-078C-57E0362C994C}"/>
              </a:ext>
            </a:extLst>
          </p:cNvPr>
          <p:cNvSpPr txBox="1">
            <a:spLocks/>
          </p:cNvSpPr>
          <p:nvPr/>
        </p:nvSpPr>
        <p:spPr bwMode="auto">
          <a:xfrm>
            <a:off x="820805" y="890050"/>
            <a:ext cx="8323195" cy="2043300"/>
          </a:xfrm>
          <a:prstGeom prst="rect">
            <a:avLst/>
          </a:prstGeom>
          <a:solidFill>
            <a:schemeClr val="bg1">
              <a:alpha val="64000"/>
            </a:schemeClr>
          </a:solidFill>
          <a:ln>
            <a:noFill/>
          </a:ln>
        </p:spPr>
        <p:txBody>
          <a:bodyPr spcFirstLastPara="1" wrap="square" lIns="182850" tIns="182850" rIns="182850" bIns="182850" anchor="t" anchorCtr="0">
            <a:normAutofit/>
          </a:bodyPr>
          <a:lstStyle>
            <a:defPPr marR="0" lvl="0" algn="l" rtl="0">
              <a:lnSpc>
                <a:spcPct val="100000"/>
              </a:lnSpc>
              <a:spcBef>
                <a:spcPts val="0"/>
              </a:spcBef>
              <a:spcAft>
                <a:spcPts val="0"/>
              </a:spcAft>
            </a:defPPr>
            <a:lvl1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1pPr>
            <a:lvl2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2pPr>
            <a:lvl3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3pPr>
            <a:lvl4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4pPr>
            <a:lvl5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5pPr>
            <a:lvl6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6pPr>
            <a:lvl7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7pPr>
            <a:lvl8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8pPr>
            <a:lvl9pPr>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9pPr>
          </a:lstStyle>
          <a:p>
            <a:r>
              <a:rPr lang="en-GB" b="1" dirty="0"/>
              <a:t>Overall aim</a:t>
            </a:r>
          </a:p>
        </p:txBody>
      </p:sp>
    </p:spTree>
    <p:extLst>
      <p:ext uri="{BB962C8B-B14F-4D97-AF65-F5344CB8AC3E}">
        <p14:creationId xmlns:p14="http://schemas.microsoft.com/office/powerpoint/2010/main" val="896717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aphicFrame>
        <p:nvGraphicFramePr>
          <p:cNvPr id="4" name="Diagram 3"/>
          <p:cNvGraphicFramePr>
            <a:graphicFrameLocks/>
          </p:cNvGraphicFramePr>
          <p:nvPr>
            <p:extLst>
              <p:ext uri="{D42A27DB-BD31-4B8C-83A1-F6EECF244321}">
                <p14:modId xmlns:p14="http://schemas.microsoft.com/office/powerpoint/2010/main" val="1659372523"/>
              </p:ext>
            </p:extLst>
          </p:nvPr>
        </p:nvGraphicFramePr>
        <p:xfrm>
          <a:off x="1804973" y="2118333"/>
          <a:ext cx="12192000" cy="77121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9110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8E4E1-49D5-4AAB-8E56-5907C476703A}"/>
              </a:ext>
            </a:extLst>
          </p:cNvPr>
          <p:cNvSpPr>
            <a:spLocks noGrp="1"/>
          </p:cNvSpPr>
          <p:nvPr>
            <p:ph type="title" idx="4294967295"/>
          </p:nvPr>
        </p:nvSpPr>
        <p:spPr>
          <a:xfrm>
            <a:off x="66273" y="125256"/>
            <a:ext cx="8772927" cy="2963863"/>
          </a:xfrm>
        </p:spPr>
        <p:txBody>
          <a:bodyPr>
            <a:normAutofit/>
          </a:bodyPr>
          <a:lstStyle/>
          <a:p>
            <a:r>
              <a:rPr lang="de-DE" dirty="0"/>
              <a:t>POLARIN </a:t>
            </a:r>
            <a:r>
              <a:rPr lang="de-DE" dirty="0" err="1"/>
              <a:t>Consortium</a:t>
            </a:r>
            <a:endParaRPr lang="en-US" dirty="0"/>
          </a:p>
        </p:txBody>
      </p:sp>
      <p:pic>
        <p:nvPicPr>
          <p:cNvPr id="10" name="Picture 32" descr="Marine Institute (MI) - EuroGOOS">
            <a:extLst>
              <a:ext uri="{FF2B5EF4-FFF2-40B4-BE49-F238E27FC236}">
                <a16:creationId xmlns:a16="http://schemas.microsoft.com/office/drawing/2014/main" id="{67E29539-F721-4401-BA7E-16556E3647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39160" y="13987772"/>
            <a:ext cx="311184" cy="120476"/>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Universite Laval (ULaval) Logo PNG vector in SVG, PDF, AI, CDR format">
            <a:extLst>
              <a:ext uri="{FF2B5EF4-FFF2-40B4-BE49-F238E27FC236}">
                <a16:creationId xmlns:a16="http://schemas.microsoft.com/office/drawing/2014/main" id="{EFA25A56-2013-4254-885B-3DA3FDC6E42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044" t="26738" r="7291" b="26071"/>
          <a:stretch/>
        </p:blipFill>
        <p:spPr bwMode="auto">
          <a:xfrm>
            <a:off x="5128075" y="6533436"/>
            <a:ext cx="2137856" cy="883884"/>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descr="Blue text on a black background&#10;&#10;Description automatically generated with medium confidence">
            <a:extLst>
              <a:ext uri="{FF2B5EF4-FFF2-40B4-BE49-F238E27FC236}">
                <a16:creationId xmlns:a16="http://schemas.microsoft.com/office/drawing/2014/main" id="{34133450-0CFB-4FA6-884A-413990756BFB}"/>
              </a:ext>
            </a:extLst>
          </p:cNvPr>
          <p:cNvPicPr>
            <a:picLocks noChangeAspect="1"/>
          </p:cNvPicPr>
          <p:nvPr/>
        </p:nvPicPr>
        <p:blipFill>
          <a:blip r:embed="rId4"/>
          <a:stretch>
            <a:fillRect/>
          </a:stretch>
        </p:blipFill>
        <p:spPr bwMode="auto">
          <a:xfrm>
            <a:off x="6793113" y="5373275"/>
            <a:ext cx="3139542" cy="620945"/>
          </a:xfrm>
          <a:prstGeom prst="rect">
            <a:avLst/>
          </a:prstGeom>
          <a:solidFill>
            <a:schemeClr val="bg1"/>
          </a:solidFill>
        </p:spPr>
      </p:pic>
      <p:pic>
        <p:nvPicPr>
          <p:cNvPr id="57" name="Picture 28" descr="e-boutique Fondation Tara Océan">
            <a:extLst>
              <a:ext uri="{FF2B5EF4-FFF2-40B4-BE49-F238E27FC236}">
                <a16:creationId xmlns:a16="http://schemas.microsoft.com/office/drawing/2014/main" id="{F8001638-427E-44E5-8CFB-620BCE40F4A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174451" y="9194417"/>
            <a:ext cx="2939124" cy="701612"/>
          </a:xfrm>
          <a:prstGeom prst="rect">
            <a:avLst/>
          </a:prstGeom>
          <a:solidFill>
            <a:schemeClr val="bg1"/>
          </a:solidFill>
        </p:spPr>
      </p:pic>
      <p:pic>
        <p:nvPicPr>
          <p:cNvPr id="59" name="Picture 58" descr="http://www.npolar.no/npcms/export/sites/np/images/portal-pages/2013/logo.jpg_1409883954.jpg">
            <a:extLst>
              <a:ext uri="{FF2B5EF4-FFF2-40B4-BE49-F238E27FC236}">
                <a16:creationId xmlns:a16="http://schemas.microsoft.com/office/drawing/2014/main" id="{B4554CF1-C589-49D0-8EBE-650D1D360995}"/>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4740" t="8988" r="25113" b="11360"/>
          <a:stretch/>
        </p:blipFill>
        <p:spPr bwMode="auto">
          <a:xfrm>
            <a:off x="10870658" y="5996881"/>
            <a:ext cx="1582061" cy="1477526"/>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a:extLst>
              <a:ext uri="{FF2B5EF4-FFF2-40B4-BE49-F238E27FC236}">
                <a16:creationId xmlns:a16="http://schemas.microsoft.com/office/drawing/2014/main" id="{67B17E0A-EE0F-4C70-9A50-A6C02A6DC3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4973" y="1917973"/>
            <a:ext cx="2214218" cy="929972"/>
          </a:xfrm>
          <a:prstGeom prst="rect">
            <a:avLst/>
          </a:prstGeom>
          <a:solidFill>
            <a:schemeClr val="bg1"/>
          </a:solidFill>
        </p:spPr>
      </p:pic>
      <p:pic>
        <p:nvPicPr>
          <p:cNvPr id="61" name="Picture 30" descr="Institutions - Red de Infraestructuras de Astronomía">
            <a:extLst>
              <a:ext uri="{FF2B5EF4-FFF2-40B4-BE49-F238E27FC236}">
                <a16:creationId xmlns:a16="http://schemas.microsoft.com/office/drawing/2014/main" id="{8648101B-55BB-48BF-896E-FC6CF65B10A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035603" y="5335859"/>
            <a:ext cx="2594759" cy="798701"/>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36" descr="Ocean and climate change: Let's play! | Maritime Forum">
            <a:extLst>
              <a:ext uri="{FF2B5EF4-FFF2-40B4-BE49-F238E27FC236}">
                <a16:creationId xmlns:a16="http://schemas.microsoft.com/office/drawing/2014/main" id="{3EDFC6F0-2AA4-403E-A732-775B5624C28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28943" y="1949788"/>
            <a:ext cx="2159771" cy="1106882"/>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38" descr="Ponant PEP | Kreuzfahrten bis zu 80% günstiger">
            <a:extLst>
              <a:ext uri="{FF2B5EF4-FFF2-40B4-BE49-F238E27FC236}">
                <a16:creationId xmlns:a16="http://schemas.microsoft.com/office/drawing/2014/main" id="{2B65480E-71EC-490C-AB06-81915499D41D}"/>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25819" b="30762"/>
          <a:stretch/>
        </p:blipFill>
        <p:spPr bwMode="auto">
          <a:xfrm>
            <a:off x="3902741" y="5255221"/>
            <a:ext cx="2711502" cy="802874"/>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3">
            <a:extLst>
              <a:ext uri="{FF2B5EF4-FFF2-40B4-BE49-F238E27FC236}">
                <a16:creationId xmlns:a16="http://schemas.microsoft.com/office/drawing/2014/main" id="{2107CD1A-4DAA-4118-9DFC-80ECC10B9EDB}"/>
              </a:ext>
            </a:extLst>
          </p:cNvPr>
          <p:cNvPicPr>
            <a:picLocks noChangeAspect="1"/>
          </p:cNvPicPr>
          <p:nvPr/>
        </p:nvPicPr>
        <p:blipFill>
          <a:blip r:embed="rId11"/>
          <a:stretch>
            <a:fillRect/>
          </a:stretch>
        </p:blipFill>
        <p:spPr>
          <a:xfrm>
            <a:off x="2804015" y="1533317"/>
            <a:ext cx="1246844" cy="1636025"/>
          </a:xfrm>
          <a:prstGeom prst="rect">
            <a:avLst/>
          </a:prstGeom>
        </p:spPr>
      </p:pic>
      <p:pic>
        <p:nvPicPr>
          <p:cNvPr id="65" name="Picture 2">
            <a:extLst>
              <a:ext uri="{FF2B5EF4-FFF2-40B4-BE49-F238E27FC236}">
                <a16:creationId xmlns:a16="http://schemas.microsoft.com/office/drawing/2014/main" id="{97D606AC-E34E-4936-862A-A70162961805}"/>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201949" y="1975035"/>
            <a:ext cx="2054807" cy="867942"/>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8" descr="Home | Lund University">
            <a:extLst>
              <a:ext uri="{FF2B5EF4-FFF2-40B4-BE49-F238E27FC236}">
                <a16:creationId xmlns:a16="http://schemas.microsoft.com/office/drawing/2014/main" id="{0722E688-6370-4FE8-B7F0-5D1D9D1DFA6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56042" y="1766196"/>
            <a:ext cx="1504380" cy="1504380"/>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10" descr="CNR - Consiglio nazionale delle ricerche | Caronte Project">
            <a:extLst>
              <a:ext uri="{FF2B5EF4-FFF2-40B4-BE49-F238E27FC236}">
                <a16:creationId xmlns:a16="http://schemas.microsoft.com/office/drawing/2014/main" id="{9E37196D-1FEB-4D42-9904-8D87BC38E4A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24563" y="1936860"/>
            <a:ext cx="1504380" cy="1333716"/>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16">
            <a:extLst>
              <a:ext uri="{FF2B5EF4-FFF2-40B4-BE49-F238E27FC236}">
                <a16:creationId xmlns:a16="http://schemas.microsoft.com/office/drawing/2014/main" id="{AC9B4358-4E14-4E55-BE56-F6A5ADE96828}"/>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1502776" y="1930609"/>
            <a:ext cx="2108915" cy="92997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2" descr="Centre National de la Recherche Scientifique (CNRS) | PILLARS">
            <a:extLst>
              <a:ext uri="{FF2B5EF4-FFF2-40B4-BE49-F238E27FC236}">
                <a16:creationId xmlns:a16="http://schemas.microsoft.com/office/drawing/2014/main" id="{1E628847-C186-4701-85E9-532BA61B0DF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3920060" y="1805287"/>
            <a:ext cx="2849364" cy="1243361"/>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6" descr="University of Copenhagen - A P E L E">
            <a:extLst>
              <a:ext uri="{FF2B5EF4-FFF2-40B4-BE49-F238E27FC236}">
                <a16:creationId xmlns:a16="http://schemas.microsoft.com/office/drawing/2014/main" id="{89775D88-B15D-460D-953A-68612A859796}"/>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30182" y="3000925"/>
            <a:ext cx="2955065" cy="1100453"/>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8" descr="Home - European Polar Board">
            <a:extLst>
              <a:ext uri="{FF2B5EF4-FFF2-40B4-BE49-F238E27FC236}">
                <a16:creationId xmlns:a16="http://schemas.microsoft.com/office/drawing/2014/main" id="{6D630E26-7F7D-41D4-88D3-F423D71A452A}"/>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407092" y="3155231"/>
            <a:ext cx="3089327" cy="855464"/>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32">
            <a:extLst>
              <a:ext uri="{FF2B5EF4-FFF2-40B4-BE49-F238E27FC236}">
                <a16:creationId xmlns:a16="http://schemas.microsoft.com/office/drawing/2014/main" id="{409E99F3-7F03-482E-9EC1-EAEC91F327E6}"/>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734786" y="3180317"/>
            <a:ext cx="1922801" cy="1068222"/>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34" descr="UiT Norges arktiske universitet – Store norske leksikon">
            <a:extLst>
              <a:ext uri="{FF2B5EF4-FFF2-40B4-BE49-F238E27FC236}">
                <a16:creationId xmlns:a16="http://schemas.microsoft.com/office/drawing/2014/main" id="{4E09DD03-BBB4-46C2-A289-B75FA4EAAF1C}"/>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9028945" y="3285074"/>
            <a:ext cx="3560774" cy="703500"/>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36" descr="Agencia Estatal Consejo Superior de Investigaciones Cientificas, CSIC  (Spanish National Research Council) - MEITIM PROJECT">
            <a:extLst>
              <a:ext uri="{FF2B5EF4-FFF2-40B4-BE49-F238E27FC236}">
                <a16:creationId xmlns:a16="http://schemas.microsoft.com/office/drawing/2014/main" id="{DC6C7327-AE45-4EAB-9C60-A90A47AF1FA6}"/>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5430937" y="7112084"/>
            <a:ext cx="2525912" cy="617568"/>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38" descr="Welcome to SIOS | sios-svalbard.org">
            <a:extLst>
              <a:ext uri="{FF2B5EF4-FFF2-40B4-BE49-F238E27FC236}">
                <a16:creationId xmlns:a16="http://schemas.microsoft.com/office/drawing/2014/main" id="{242F0157-5FF9-4E65-B75F-E56DF223897A}"/>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5669079" y="2840603"/>
            <a:ext cx="2332661" cy="1096350"/>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40" descr="Norsk Institutt for Luftforskning Stiftelse (NILU) - Sabydoma">
            <a:extLst>
              <a:ext uri="{FF2B5EF4-FFF2-40B4-BE49-F238E27FC236}">
                <a16:creationId xmlns:a16="http://schemas.microsoft.com/office/drawing/2014/main" id="{E77E89E8-A43D-4095-B071-7752AE8696A6}"/>
              </a:ext>
            </a:extLst>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t="35137" b="31974"/>
          <a:stretch/>
        </p:blipFill>
        <p:spPr bwMode="auto">
          <a:xfrm>
            <a:off x="85696" y="3959412"/>
            <a:ext cx="3642326" cy="1197924"/>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2" descr="UAC">
            <a:extLst>
              <a:ext uri="{FF2B5EF4-FFF2-40B4-BE49-F238E27FC236}">
                <a16:creationId xmlns:a16="http://schemas.microsoft.com/office/drawing/2014/main" id="{F825AEC3-C7EC-4BD6-A055-3DD77E4BBA61}"/>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759073" y="4133023"/>
            <a:ext cx="2799269" cy="882293"/>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44" descr="Homepage | IGOT">
            <a:extLst>
              <a:ext uri="{FF2B5EF4-FFF2-40B4-BE49-F238E27FC236}">
                <a16:creationId xmlns:a16="http://schemas.microsoft.com/office/drawing/2014/main" id="{52DDB41B-98A1-4026-9457-3A43FC6F5E5D}"/>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6765852" y="4179974"/>
            <a:ext cx="3136356" cy="898980"/>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46">
            <a:extLst>
              <a:ext uri="{FF2B5EF4-FFF2-40B4-BE49-F238E27FC236}">
                <a16:creationId xmlns:a16="http://schemas.microsoft.com/office/drawing/2014/main" id="{02B4F80D-2B95-413B-8991-D152BDC964E9}"/>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0051729" y="3908536"/>
            <a:ext cx="2203685" cy="1322210"/>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48">
            <a:extLst>
              <a:ext uri="{FF2B5EF4-FFF2-40B4-BE49-F238E27FC236}">
                <a16:creationId xmlns:a16="http://schemas.microsoft.com/office/drawing/2014/main" id="{E40EDDD4-7A8D-4C19-8539-AA252F88CD88}"/>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2783824" y="4133024"/>
            <a:ext cx="3314664" cy="905510"/>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50" descr="GFZ logo">
            <a:extLst>
              <a:ext uri="{FF2B5EF4-FFF2-40B4-BE49-F238E27FC236}">
                <a16:creationId xmlns:a16="http://schemas.microsoft.com/office/drawing/2014/main" id="{170AD215-2816-42DC-8481-1199798BE1DF}"/>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16392487" y="4215814"/>
            <a:ext cx="1613816" cy="1039406"/>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2">
            <a:extLst>
              <a:ext uri="{FF2B5EF4-FFF2-40B4-BE49-F238E27FC236}">
                <a16:creationId xmlns:a16="http://schemas.microsoft.com/office/drawing/2014/main" id="{2CD716AE-900E-4123-AAB6-B8B2A2F90597}"/>
              </a:ext>
            </a:extLst>
          </p:cNvPr>
          <p:cNvPicPr>
            <a:picLocks noChangeAspect="1" noChangeArrowheads="1"/>
          </p:cNvPicPr>
          <p:nvPr/>
        </p:nvPicPr>
        <p:blipFill rotWithShape="1">
          <a:blip r:embed="rId29" cstate="print">
            <a:extLst>
              <a:ext uri="{28A0092B-C50C-407E-A947-70E740481C1C}">
                <a14:useLocalDpi xmlns:a14="http://schemas.microsoft.com/office/drawing/2010/main" val="0"/>
              </a:ext>
            </a:extLst>
          </a:blip>
          <a:srcRect l="13561" r="12462"/>
          <a:stretch/>
        </p:blipFill>
        <p:spPr bwMode="auto">
          <a:xfrm>
            <a:off x="147335" y="5266312"/>
            <a:ext cx="1089572" cy="1064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3" name="Picture 52" descr="Institut polaire français Paul-Émile Victor (IPEV)">
            <a:extLst>
              <a:ext uri="{FF2B5EF4-FFF2-40B4-BE49-F238E27FC236}">
                <a16:creationId xmlns:a16="http://schemas.microsoft.com/office/drawing/2014/main" id="{8BD5DAA0-04AD-443D-BC97-636CA2C6FC39}"/>
              </a:ext>
            </a:extLst>
          </p:cNvPr>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1166171" y="5165450"/>
            <a:ext cx="2874608" cy="1257143"/>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54" descr="Welcome | Isaaffik the arctic gateway">
            <a:extLst>
              <a:ext uri="{FF2B5EF4-FFF2-40B4-BE49-F238E27FC236}">
                <a16:creationId xmlns:a16="http://schemas.microsoft.com/office/drawing/2014/main" id="{CDD53666-FC25-42A4-B886-01E6CEA61655}"/>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9822987" y="5078495"/>
            <a:ext cx="1964286" cy="1257143"/>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56" descr="Välkommen - Polarforskningssekretariatet">
            <a:extLst>
              <a:ext uri="{FF2B5EF4-FFF2-40B4-BE49-F238E27FC236}">
                <a16:creationId xmlns:a16="http://schemas.microsoft.com/office/drawing/2014/main" id="{5026746A-0CC9-46D0-979B-64AE56A7C0CD}"/>
              </a:ext>
            </a:extLst>
          </p:cNvPr>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15064547" y="5435144"/>
            <a:ext cx="2937192" cy="616505"/>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58" descr="The Sudurnes Science and Learning Center – Þekkingarsetur Suðurnesja">
            <a:extLst>
              <a:ext uri="{FF2B5EF4-FFF2-40B4-BE49-F238E27FC236}">
                <a16:creationId xmlns:a16="http://schemas.microsoft.com/office/drawing/2014/main" id="{1DDE7E2C-FBAB-4ABC-BC4B-86DA5B77AD4C}"/>
              </a:ext>
            </a:extLst>
          </p:cNvPr>
          <p:cNvPicPr>
            <a:picLocks noChangeAspect="1" noChangeArrowheads="1"/>
          </p:cNvPicPr>
          <p:nvPr/>
        </p:nvPicPr>
        <p:blipFill rotWithShape="1">
          <a:blip r:embed="rId33">
            <a:extLst>
              <a:ext uri="{28A0092B-C50C-407E-A947-70E740481C1C}">
                <a14:useLocalDpi xmlns:a14="http://schemas.microsoft.com/office/drawing/2010/main" val="0"/>
              </a:ext>
            </a:extLst>
          </a:blip>
          <a:srcRect t="17362" b="29137"/>
          <a:stretch/>
        </p:blipFill>
        <p:spPr bwMode="auto">
          <a:xfrm>
            <a:off x="1" y="6267404"/>
            <a:ext cx="2469845" cy="1321380"/>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60">
            <a:extLst>
              <a:ext uri="{FF2B5EF4-FFF2-40B4-BE49-F238E27FC236}">
                <a16:creationId xmlns:a16="http://schemas.microsoft.com/office/drawing/2014/main" id="{9A6A7B2B-F9C7-49DC-BADE-159FF93651AA}"/>
              </a:ext>
            </a:extLst>
          </p:cNvPr>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2390452" y="6267388"/>
            <a:ext cx="2561303" cy="1108400"/>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62" descr="Logo, Photos and Brochure of the University of Turku ...">
            <a:extLst>
              <a:ext uri="{FF2B5EF4-FFF2-40B4-BE49-F238E27FC236}">
                <a16:creationId xmlns:a16="http://schemas.microsoft.com/office/drawing/2014/main" id="{CFA0CF13-9772-42EA-89DC-7749544CD05C}"/>
              </a:ext>
            </a:extLst>
          </p:cNvPr>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7265930" y="6320259"/>
            <a:ext cx="3474228" cy="1292346"/>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66">
            <a:extLst>
              <a:ext uri="{FF2B5EF4-FFF2-40B4-BE49-F238E27FC236}">
                <a16:creationId xmlns:a16="http://schemas.microsoft.com/office/drawing/2014/main" id="{EEBFB8A6-5F12-4774-B86D-5D40F862C2D6}"/>
              </a:ext>
            </a:extLst>
          </p:cNvPr>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12778334" y="6246752"/>
            <a:ext cx="1554252" cy="1321380"/>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68" descr="Tjóðsavnið - The National Museum of the Faroe Islands">
            <a:extLst>
              <a:ext uri="{FF2B5EF4-FFF2-40B4-BE49-F238E27FC236}">
                <a16:creationId xmlns:a16="http://schemas.microsoft.com/office/drawing/2014/main" id="{30FF2EE2-8391-4B0F-BF45-88F1C60ECE6C}"/>
              </a:ext>
            </a:extLst>
          </p:cNvPr>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14628864" y="6380287"/>
            <a:ext cx="2743703" cy="72260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70" descr="Rif Field Station">
            <a:extLst>
              <a:ext uri="{FF2B5EF4-FFF2-40B4-BE49-F238E27FC236}">
                <a16:creationId xmlns:a16="http://schemas.microsoft.com/office/drawing/2014/main" id="{F56C2CFC-4817-4858-AE19-FC8B05162928}"/>
              </a:ext>
            </a:extLst>
          </p:cNvPr>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46764" y="6679199"/>
            <a:ext cx="3159264" cy="2519324"/>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72" descr="Stockholm University - Wikipedia">
            <a:extLst>
              <a:ext uri="{FF2B5EF4-FFF2-40B4-BE49-F238E27FC236}">
                <a16:creationId xmlns:a16="http://schemas.microsoft.com/office/drawing/2014/main" id="{912ECFB5-A836-423D-B2F8-03A71A4BD4C4}"/>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2973836" y="7474406"/>
            <a:ext cx="1573985" cy="1507007"/>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74" descr="Adam-Mickiewicz-Universität Posen – Wikipedia">
            <a:extLst>
              <a:ext uri="{FF2B5EF4-FFF2-40B4-BE49-F238E27FC236}">
                <a16:creationId xmlns:a16="http://schemas.microsoft.com/office/drawing/2014/main" id="{211F04BE-C969-4063-A207-38AC52E35760}"/>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4839183" y="7534795"/>
            <a:ext cx="1225734" cy="1428041"/>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76" descr="Aurora College is hiring - INTERACT">
            <a:extLst>
              <a:ext uri="{FF2B5EF4-FFF2-40B4-BE49-F238E27FC236}">
                <a16:creationId xmlns:a16="http://schemas.microsoft.com/office/drawing/2014/main" id="{F9B89B19-BB04-4993-B62B-B3D4CCD6E9CD}"/>
              </a:ext>
            </a:extLst>
          </p:cNvPr>
          <p:cNvPicPr>
            <a:picLocks noChangeAspect="1" noChangeArrowheads="1"/>
          </p:cNvPicPr>
          <p:nvPr/>
        </p:nvPicPr>
        <p:blipFill rotWithShape="1">
          <a:blip r:embed="rId41" cstate="print">
            <a:extLst>
              <a:ext uri="{28A0092B-C50C-407E-A947-70E740481C1C}">
                <a14:useLocalDpi xmlns:a14="http://schemas.microsoft.com/office/drawing/2010/main" val="0"/>
              </a:ext>
            </a:extLst>
          </a:blip>
          <a:srcRect l="19941" t="12576" r="17249" b="15320"/>
          <a:stretch/>
        </p:blipFill>
        <p:spPr bwMode="auto">
          <a:xfrm>
            <a:off x="6079362" y="7445023"/>
            <a:ext cx="1721904" cy="1374677"/>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78" descr="Instytut Geofizyki Polskiej Akademii Nauk - EDU-ARCTIC 2 - Od badań  polarnych do naukowej pasji">
            <a:extLst>
              <a:ext uri="{FF2B5EF4-FFF2-40B4-BE49-F238E27FC236}">
                <a16:creationId xmlns:a16="http://schemas.microsoft.com/office/drawing/2014/main" id="{9BEF0480-1281-4005-98A4-927AA4302C5A}"/>
              </a:ext>
            </a:extLst>
          </p:cNvPr>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7993387" y="7834046"/>
            <a:ext cx="2745776" cy="734591"/>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80" descr="Uniwersytet Mikołaja Kopernika w Toruniu">
            <a:extLst>
              <a:ext uri="{FF2B5EF4-FFF2-40B4-BE49-F238E27FC236}">
                <a16:creationId xmlns:a16="http://schemas.microsoft.com/office/drawing/2014/main" id="{F174BFC8-C601-49A5-9144-AF777F39CD52}"/>
              </a:ext>
            </a:extLst>
          </p:cNvPr>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10762613" y="7612604"/>
            <a:ext cx="3025472" cy="1272209"/>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82" descr="UA Logo | Public Affairs">
            <a:extLst>
              <a:ext uri="{FF2B5EF4-FFF2-40B4-BE49-F238E27FC236}">
                <a16:creationId xmlns:a16="http://schemas.microsoft.com/office/drawing/2014/main" id="{0032BB49-6BB2-4E2F-9E26-6A0B91B98120}"/>
              </a:ext>
            </a:extLst>
          </p:cNvPr>
          <p:cNvPicPr>
            <a:picLocks noChangeAspect="1" noChangeArrowheads="1"/>
          </p:cNvPicPr>
          <p:nvPr/>
        </p:nvPicPr>
        <p:blipFill>
          <a:blip r:embed="rId44" cstate="print">
            <a:extLst>
              <a:ext uri="{28A0092B-C50C-407E-A947-70E740481C1C}">
                <a14:useLocalDpi xmlns:a14="http://schemas.microsoft.com/office/drawing/2010/main" val="0"/>
              </a:ext>
            </a:extLst>
          </a:blip>
          <a:srcRect/>
          <a:stretch>
            <a:fillRect/>
          </a:stretch>
        </p:blipFill>
        <p:spPr bwMode="auto">
          <a:xfrm>
            <a:off x="13501133" y="7533068"/>
            <a:ext cx="1880048" cy="1380635"/>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32" descr="Marine Institute (MI) - EuroGOOS">
            <a:extLst>
              <a:ext uri="{FF2B5EF4-FFF2-40B4-BE49-F238E27FC236}">
                <a16:creationId xmlns:a16="http://schemas.microsoft.com/office/drawing/2014/main" id="{76088EFF-E787-4208-B624-10E873254B10}"/>
              </a:ext>
            </a:extLst>
          </p:cNvPr>
          <p:cNvPicPr>
            <a:picLocks noChangeAspect="1" noChangeArrowheads="1"/>
          </p:cNvPicPr>
          <p:nvPr/>
        </p:nvPicPr>
        <p:blipFill>
          <a:blip r:embed="rId45" cstate="print">
            <a:extLst>
              <a:ext uri="{28A0092B-C50C-407E-A947-70E740481C1C}">
                <a14:useLocalDpi xmlns:a14="http://schemas.microsoft.com/office/drawing/2010/main" val="0"/>
              </a:ext>
            </a:extLst>
          </a:blip>
          <a:srcRect/>
          <a:stretch>
            <a:fillRect/>
          </a:stretch>
        </p:blipFill>
        <p:spPr bwMode="auto">
          <a:xfrm>
            <a:off x="15283706" y="7796065"/>
            <a:ext cx="2359278" cy="913400"/>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84" descr="UK Research and Innovation - Wikidata">
            <a:extLst>
              <a:ext uri="{FF2B5EF4-FFF2-40B4-BE49-F238E27FC236}">
                <a16:creationId xmlns:a16="http://schemas.microsoft.com/office/drawing/2014/main" id="{E2433431-BBC1-4846-BA31-B9C38D938EE1}"/>
              </a:ext>
            </a:extLst>
          </p:cNvPr>
          <p:cNvPicPr>
            <a:picLocks noChangeAspect="1" noChangeArrowheads="1"/>
          </p:cNvPicPr>
          <p:nvPr/>
        </p:nvPicPr>
        <p:blipFill>
          <a:blip r:embed="rId46" cstate="print">
            <a:extLst>
              <a:ext uri="{28A0092B-C50C-407E-A947-70E740481C1C}">
                <a14:useLocalDpi xmlns:a14="http://schemas.microsoft.com/office/drawing/2010/main" val="0"/>
              </a:ext>
            </a:extLst>
          </a:blip>
          <a:srcRect/>
          <a:stretch>
            <a:fillRect/>
          </a:stretch>
        </p:blipFill>
        <p:spPr bwMode="auto">
          <a:xfrm>
            <a:off x="84391" y="9194417"/>
            <a:ext cx="2850098" cy="845628"/>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86" descr="Helsingin Yliopisto | Fentec">
            <a:extLst>
              <a:ext uri="{FF2B5EF4-FFF2-40B4-BE49-F238E27FC236}">
                <a16:creationId xmlns:a16="http://schemas.microsoft.com/office/drawing/2014/main" id="{F03BCB6B-527F-4FCA-A111-A4D7732714A3}"/>
              </a:ext>
            </a:extLst>
          </p:cNvPr>
          <p:cNvPicPr>
            <a:picLocks noChangeAspect="1" noChangeArrowheads="1"/>
          </p:cNvPicPr>
          <p:nvPr/>
        </p:nvPicPr>
        <p:blipFill>
          <a:blip r:embed="rId47" cstate="print">
            <a:extLst>
              <a:ext uri="{28A0092B-C50C-407E-A947-70E740481C1C}">
                <a14:useLocalDpi xmlns:a14="http://schemas.microsoft.com/office/drawing/2010/main" val="0"/>
              </a:ext>
            </a:extLst>
          </a:blip>
          <a:srcRect/>
          <a:stretch>
            <a:fillRect/>
          </a:stretch>
        </p:blipFill>
        <p:spPr bwMode="auto">
          <a:xfrm>
            <a:off x="2951947" y="9026795"/>
            <a:ext cx="1560446" cy="1272552"/>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88" descr="☑️FMI- Finnish Meteorological Institute / ILMATIETEEN LAITOS — Government  Agency from Finland, experience with ADB, EC, EIB, WB, GIZ, MFA Finland,  UN, FP7, Horizon 2020, WMO, Horizon Europe — Environment &amp; NRM, Research  sectors — DevelopmentAid">
            <a:extLst>
              <a:ext uri="{FF2B5EF4-FFF2-40B4-BE49-F238E27FC236}">
                <a16:creationId xmlns:a16="http://schemas.microsoft.com/office/drawing/2014/main" id="{E358422E-9EA6-4492-A6EC-BE7D17610E6D}"/>
              </a:ext>
            </a:extLst>
          </p:cNvPr>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5074756" y="8937173"/>
            <a:ext cx="1784372" cy="1399808"/>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90" descr="Bulgarian Antarctic Institute - Home">
            <a:extLst>
              <a:ext uri="{FF2B5EF4-FFF2-40B4-BE49-F238E27FC236}">
                <a16:creationId xmlns:a16="http://schemas.microsoft.com/office/drawing/2014/main" id="{D923C4AE-9AF3-4D3B-9143-360A02C96157}"/>
              </a:ext>
            </a:extLst>
          </p:cNvPr>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7314278" y="8969075"/>
            <a:ext cx="1267643" cy="1258961"/>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92" descr="Science logistics support in the Arctic | UIC Science">
            <a:extLst>
              <a:ext uri="{FF2B5EF4-FFF2-40B4-BE49-F238E27FC236}">
                <a16:creationId xmlns:a16="http://schemas.microsoft.com/office/drawing/2014/main" id="{59CADD5C-C8B6-4790-9B30-6F069EEC37EA}"/>
              </a:ext>
            </a:extLst>
          </p:cNvPr>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9063190" y="8766650"/>
            <a:ext cx="1225736" cy="1507656"/>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96" descr="UArctic - University of the Arctic - Reminder - Call for content: Arctic  Biodiversity Congress 2018">
            <a:extLst>
              <a:ext uri="{FF2B5EF4-FFF2-40B4-BE49-F238E27FC236}">
                <a16:creationId xmlns:a16="http://schemas.microsoft.com/office/drawing/2014/main" id="{EAE36CB1-816B-4A46-8350-20C89D9C98CE}"/>
              </a:ext>
            </a:extLst>
          </p:cNvPr>
          <p:cNvPicPr>
            <a:picLocks noChangeAspect="1" noChangeArrowheads="1"/>
          </p:cNvPicPr>
          <p:nvPr/>
        </p:nvPicPr>
        <p:blipFill rotWithShape="1">
          <a:blip r:embed="rId51">
            <a:extLst>
              <a:ext uri="{28A0092B-C50C-407E-A947-70E740481C1C}">
                <a14:useLocalDpi xmlns:a14="http://schemas.microsoft.com/office/drawing/2010/main" val="0"/>
              </a:ext>
            </a:extLst>
          </a:blip>
          <a:srcRect l="33835" t="34426" r="32614" b="35072"/>
          <a:stretch/>
        </p:blipFill>
        <p:spPr bwMode="auto">
          <a:xfrm>
            <a:off x="10586611" y="8836583"/>
            <a:ext cx="2425856" cy="1378398"/>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104" descr="Inkode Societa Cooperativa">
            <a:extLst>
              <a:ext uri="{FF2B5EF4-FFF2-40B4-BE49-F238E27FC236}">
                <a16:creationId xmlns:a16="http://schemas.microsoft.com/office/drawing/2014/main" id="{BF0B098C-396D-42EE-B24B-826650DC8CAB}"/>
              </a:ext>
            </a:extLst>
          </p:cNvPr>
          <p:cNvPicPr>
            <a:picLocks noChangeAspect="1" noChangeArrowheads="1"/>
          </p:cNvPicPr>
          <p:nvPr/>
        </p:nvPicPr>
        <p:blipFill>
          <a:blip r:embed="rId52" cstate="print">
            <a:extLst>
              <a:ext uri="{28A0092B-C50C-407E-A947-70E740481C1C}">
                <a14:useLocalDpi xmlns:a14="http://schemas.microsoft.com/office/drawing/2010/main" val="0"/>
              </a:ext>
            </a:extLst>
          </a:blip>
          <a:srcRect/>
          <a:stretch>
            <a:fillRect/>
          </a:stretch>
        </p:blipFill>
        <p:spPr bwMode="auto">
          <a:xfrm>
            <a:off x="16846346" y="1721317"/>
            <a:ext cx="1375382" cy="1375382"/>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5" descr="ACTRIS Newsletter | ACTRIS">
            <a:extLst>
              <a:ext uri="{FF2B5EF4-FFF2-40B4-BE49-F238E27FC236}">
                <a16:creationId xmlns:a16="http://schemas.microsoft.com/office/drawing/2014/main" id="{FF81B4C0-FB27-4290-A986-BC335AE142E0}"/>
              </a:ext>
            </a:extLst>
          </p:cNvPr>
          <p:cNvPicPr>
            <a:picLocks noChangeAspect="1" noChangeArrowheads="1"/>
          </p:cNvPicPr>
          <p:nvPr/>
        </p:nvPicPr>
        <p:blipFill>
          <a:blip r:embed="rId53" cstate="print">
            <a:extLst>
              <a:ext uri="{28A0092B-C50C-407E-A947-70E740481C1C}">
                <a14:useLocalDpi xmlns:a14="http://schemas.microsoft.com/office/drawing/2010/main" val="0"/>
              </a:ext>
            </a:extLst>
          </a:blip>
          <a:srcRect/>
          <a:stretch>
            <a:fillRect/>
          </a:stretch>
        </p:blipFill>
        <p:spPr bwMode="auto">
          <a:xfrm>
            <a:off x="16297544" y="8842291"/>
            <a:ext cx="1884533" cy="1133765"/>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2" descr="Association of Polar Early Career Scientists - Logos">
            <a:extLst>
              <a:ext uri="{FF2B5EF4-FFF2-40B4-BE49-F238E27FC236}">
                <a16:creationId xmlns:a16="http://schemas.microsoft.com/office/drawing/2014/main" id="{ED79C9F9-4749-465A-93B3-294B76EECC44}"/>
              </a:ext>
            </a:extLst>
          </p:cNvPr>
          <p:cNvPicPr>
            <a:picLocks noChangeAspect="1" noChangeArrowheads="1"/>
          </p:cNvPicPr>
          <p:nvPr/>
        </p:nvPicPr>
        <p:blipFill>
          <a:blip r:embed="rId54">
            <a:extLst>
              <a:ext uri="{28A0092B-C50C-407E-A947-70E740481C1C}">
                <a14:useLocalDpi xmlns:a14="http://schemas.microsoft.com/office/drawing/2010/main" val="0"/>
              </a:ext>
            </a:extLst>
          </a:blip>
          <a:srcRect/>
          <a:stretch>
            <a:fillRect/>
          </a:stretch>
        </p:blipFill>
        <p:spPr bwMode="auto">
          <a:xfrm>
            <a:off x="12700854" y="3141295"/>
            <a:ext cx="2743200" cy="93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782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65472" y="456525"/>
            <a:ext cx="12850527" cy="2043300"/>
          </a:xfrm>
        </p:spPr>
        <p:txBody>
          <a:bodyPr>
            <a:normAutofit/>
          </a:bodyPr>
          <a:lstStyle/>
          <a:p>
            <a:pPr>
              <a:defRPr/>
            </a:pPr>
            <a:r>
              <a:rPr lang="en-GB" dirty="0"/>
              <a:t>Overall structure of the work plan</a:t>
            </a:r>
            <a:endParaRPr dirty="0"/>
          </a:p>
        </p:txBody>
      </p:sp>
      <p:pic>
        <p:nvPicPr>
          <p:cNvPr id="6" name="Picture 5"/>
          <p:cNvPicPr>
            <a:picLocks noChangeAspect="1"/>
          </p:cNvPicPr>
          <p:nvPr/>
        </p:nvPicPr>
        <p:blipFill>
          <a:blip r:embed="rId3"/>
          <a:srcRect t="868" b="-1"/>
          <a:stretch/>
        </p:blipFill>
        <p:spPr bwMode="auto">
          <a:xfrm>
            <a:off x="1371600" y="1777042"/>
            <a:ext cx="15544800" cy="8509958"/>
          </a:xfrm>
          <a:prstGeom prst="rect">
            <a:avLst/>
          </a:prstGeom>
        </p:spPr>
      </p:pic>
    </p:spTree>
    <p:extLst>
      <p:ext uri="{BB962C8B-B14F-4D97-AF65-F5344CB8AC3E}">
        <p14:creationId xmlns:p14="http://schemas.microsoft.com/office/powerpoint/2010/main" val="42805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normAutofit fontScale="90000"/>
          </a:bodyPr>
          <a:lstStyle/>
          <a:p>
            <a:pPr>
              <a:defRPr/>
            </a:pPr>
            <a:r>
              <a:rPr lang="de-DE" dirty="0"/>
              <a:t>POLARIN RESEARCH INFRASTRUCTURE</a:t>
            </a:r>
            <a:endParaRPr dirty="0"/>
          </a:p>
        </p:txBody>
      </p:sp>
      <p:sp>
        <p:nvSpPr>
          <p:cNvPr id="5" name="Datumsplatzhalter 3"/>
          <p:cNvSpPr>
            <a:spLocks noGrp="1"/>
          </p:cNvSpPr>
          <p:nvPr>
            <p:ph type="dt" sz="half" idx="4294967295"/>
          </p:nvPr>
        </p:nvSpPr>
        <p:spPr bwMode="auto">
          <a:xfrm>
            <a:off x="0" y="9712325"/>
            <a:ext cx="1554163" cy="461963"/>
          </a:xfrm>
          <a:prstGeom prst="rect">
            <a:avLst/>
          </a:prstGeom>
        </p:spPr>
        <p:txBody>
          <a:bodyPr/>
          <a:lstStyle/>
          <a:p>
            <a:pPr>
              <a:defRPr/>
            </a:pPr>
            <a:fld id="{1B58D566-8D13-5C43-8939-614299B6941B}" type="datetimeFigureOut">
              <a:rPr lang="de-DE"/>
              <a:t>27.05.2024</a:t>
            </a:fld>
            <a:endParaRPr lang="de-DE"/>
          </a:p>
        </p:txBody>
      </p:sp>
      <p:sp>
        <p:nvSpPr>
          <p:cNvPr id="4" name="Textfeld 3"/>
          <p:cNvSpPr txBox="1"/>
          <p:nvPr/>
        </p:nvSpPr>
        <p:spPr bwMode="auto">
          <a:xfrm>
            <a:off x="10445511" y="9812263"/>
            <a:ext cx="184731" cy="507831"/>
          </a:xfrm>
          <a:prstGeom prst="rect">
            <a:avLst/>
          </a:prstGeom>
          <a:noFill/>
        </p:spPr>
        <p:txBody>
          <a:bodyPr wrap="none" rtlCol="0">
            <a:spAutoFit/>
          </a:bodyPr>
          <a:lstStyle/>
          <a:p>
            <a:pPr>
              <a:defRPr/>
            </a:pPr>
            <a:endParaRPr lang="de-DE" sz="2700"/>
          </a:p>
        </p:txBody>
      </p:sp>
      <p:sp>
        <p:nvSpPr>
          <p:cNvPr id="45" name="TextBox 44">
            <a:extLst>
              <a:ext uri="{FF2B5EF4-FFF2-40B4-BE49-F238E27FC236}">
                <a16:creationId xmlns:a16="http://schemas.microsoft.com/office/drawing/2014/main" id="{5061A373-9217-3D2B-5B78-DED8058C8822}"/>
              </a:ext>
            </a:extLst>
          </p:cNvPr>
          <p:cNvSpPr txBox="1"/>
          <p:nvPr/>
        </p:nvSpPr>
        <p:spPr>
          <a:xfrm>
            <a:off x="2090095" y="2559766"/>
            <a:ext cx="14107810" cy="830997"/>
          </a:xfrm>
          <a:prstGeom prst="rect">
            <a:avLst/>
          </a:prstGeom>
          <a:noFill/>
          <a:ln>
            <a:noFill/>
          </a:ln>
        </p:spPr>
        <p:txBody>
          <a:bodyPr wrap="square" rtlCol="0">
            <a:spAutoFit/>
          </a:bodyPr>
          <a:lstStyle/>
          <a:p>
            <a:pPr algn="ctr"/>
            <a:r>
              <a:rPr lang="en-GB" sz="2800" dirty="0"/>
              <a:t>Access integration to </a:t>
            </a:r>
            <a:r>
              <a:rPr lang="en-GB" sz="4800" b="1" dirty="0"/>
              <a:t>64</a:t>
            </a:r>
            <a:r>
              <a:rPr lang="en-GB" sz="2800" dirty="0"/>
              <a:t> research infrastructures in </a:t>
            </a:r>
            <a:r>
              <a:rPr lang="en-GB" sz="2800" b="1" dirty="0"/>
              <a:t>both poles</a:t>
            </a:r>
          </a:p>
        </p:txBody>
      </p:sp>
      <p:grpSp>
        <p:nvGrpSpPr>
          <p:cNvPr id="28" name="Group 27">
            <a:extLst>
              <a:ext uri="{FF2B5EF4-FFF2-40B4-BE49-F238E27FC236}">
                <a16:creationId xmlns:a16="http://schemas.microsoft.com/office/drawing/2014/main" id="{486D63EE-5BDC-A329-D6DB-055B54BC5711}"/>
              </a:ext>
            </a:extLst>
          </p:cNvPr>
          <p:cNvGrpSpPr>
            <a:grpSpLocks noChangeAspect="1"/>
          </p:cNvGrpSpPr>
          <p:nvPr/>
        </p:nvGrpSpPr>
        <p:grpSpPr>
          <a:xfrm>
            <a:off x="574472" y="4731691"/>
            <a:ext cx="3300788" cy="3435862"/>
            <a:chOff x="303463" y="2011564"/>
            <a:chExt cx="2145383" cy="2233176"/>
          </a:xfrm>
        </p:grpSpPr>
        <p:sp>
          <p:nvSpPr>
            <p:cNvPr id="18" name="Rectangle 17">
              <a:extLst>
                <a:ext uri="{FF2B5EF4-FFF2-40B4-BE49-F238E27FC236}">
                  <a16:creationId xmlns:a16="http://schemas.microsoft.com/office/drawing/2014/main" id="{F21025C0-0CBD-C242-7796-74AC1CB2E85F}"/>
                </a:ext>
              </a:extLst>
            </p:cNvPr>
            <p:cNvSpPr/>
            <p:nvPr/>
          </p:nvSpPr>
          <p:spPr>
            <a:xfrm>
              <a:off x="303463" y="2011564"/>
              <a:ext cx="2145383" cy="1786546"/>
            </a:xfrm>
            <a:prstGeom prst="rect">
              <a:avLst/>
            </a:prstGeom>
            <a:blipFill rotWithShape="1">
              <a:blip r:embed="rId3"/>
              <a:srcRect/>
              <a:stretch>
                <a:fillRect l="-13000" r="-13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19" name="Freeform: Shape 7">
              <a:extLst>
                <a:ext uri="{FF2B5EF4-FFF2-40B4-BE49-F238E27FC236}">
                  <a16:creationId xmlns:a16="http://schemas.microsoft.com/office/drawing/2014/main" id="{85213374-4AFC-9DB4-3BE4-6500B3571374}"/>
                </a:ext>
              </a:extLst>
            </p:cNvPr>
            <p:cNvSpPr/>
            <p:nvPr/>
          </p:nvSpPr>
          <p:spPr>
            <a:xfrm>
              <a:off x="496559" y="3619449"/>
              <a:ext cx="1909393"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55000" lnSpcReduction="20000"/>
            </a:bodyPr>
            <a:lstStyle/>
            <a:p>
              <a:pPr algn="ctr" defTabSz="2133600">
                <a:lnSpc>
                  <a:spcPct val="90000"/>
                </a:lnSpc>
                <a:spcBef>
                  <a:spcPct val="0"/>
                </a:spcBef>
                <a:buClrTx/>
                <a:defRPr/>
              </a:pPr>
              <a:r>
                <a:rPr lang="en-GB" sz="6600" b="1" kern="1200" dirty="0">
                  <a:solidFill>
                    <a:prstClr val="black"/>
                  </a:solidFill>
                  <a:latin typeface="Calibri" panose="020F0502020204030204"/>
                  <a:ea typeface="+mn-ea"/>
                  <a:cs typeface="+mn-cs"/>
                </a:rPr>
                <a:t>38</a:t>
              </a:r>
              <a:r>
                <a:rPr lang="en-GB" sz="6600" kern="1200" dirty="0">
                  <a:solidFill>
                    <a:prstClr val="black">
                      <a:hueOff val="0"/>
                      <a:satOff val="0"/>
                      <a:lumOff val="0"/>
                      <a:alphaOff val="0"/>
                    </a:prstClr>
                  </a:solidFill>
                  <a:latin typeface="Calibri" panose="020F0502020204030204"/>
                  <a:ea typeface="+mn-ea"/>
                  <a:cs typeface="+mn-cs"/>
                </a:rPr>
                <a:t> </a:t>
              </a:r>
            </a:p>
            <a:p>
              <a:pPr algn="ctr" defTabSz="2133600">
                <a:lnSpc>
                  <a:spcPct val="90000"/>
                </a:lnSpc>
                <a:spcBef>
                  <a:spcPct val="0"/>
                </a:spcBef>
                <a:buClrTx/>
                <a:defRPr/>
              </a:pPr>
              <a:r>
                <a:rPr lang="en-GB" sz="5800" kern="1200" dirty="0">
                  <a:solidFill>
                    <a:prstClr val="black">
                      <a:hueOff val="0"/>
                      <a:satOff val="0"/>
                      <a:lumOff val="0"/>
                      <a:alphaOff val="0"/>
                    </a:prstClr>
                  </a:solidFill>
                  <a:latin typeface="Calibri" panose="020F0502020204030204"/>
                  <a:ea typeface="+mn-ea"/>
                  <a:cs typeface="+mn-cs"/>
                </a:rPr>
                <a:t>Research stations</a:t>
              </a:r>
            </a:p>
          </p:txBody>
        </p:sp>
      </p:grpSp>
      <p:grpSp>
        <p:nvGrpSpPr>
          <p:cNvPr id="29" name="Group 28">
            <a:extLst>
              <a:ext uri="{FF2B5EF4-FFF2-40B4-BE49-F238E27FC236}">
                <a16:creationId xmlns:a16="http://schemas.microsoft.com/office/drawing/2014/main" id="{746EE2B9-4326-7ECA-891A-E8E75A375722}"/>
              </a:ext>
            </a:extLst>
          </p:cNvPr>
          <p:cNvGrpSpPr>
            <a:grpSpLocks noChangeAspect="1"/>
          </p:cNvGrpSpPr>
          <p:nvPr/>
        </p:nvGrpSpPr>
        <p:grpSpPr>
          <a:xfrm>
            <a:off x="4099718" y="4761591"/>
            <a:ext cx="3300788" cy="3435862"/>
            <a:chOff x="2663386" y="2011564"/>
            <a:chExt cx="2145383" cy="2233176"/>
          </a:xfrm>
        </p:grpSpPr>
        <p:sp>
          <p:nvSpPr>
            <p:cNvPr id="20" name="Rectangle 19">
              <a:extLst>
                <a:ext uri="{FF2B5EF4-FFF2-40B4-BE49-F238E27FC236}">
                  <a16:creationId xmlns:a16="http://schemas.microsoft.com/office/drawing/2014/main" id="{883035C6-CBF3-85E3-4183-556E8DD9F125}"/>
                </a:ext>
              </a:extLst>
            </p:cNvPr>
            <p:cNvSpPr/>
            <p:nvPr/>
          </p:nvSpPr>
          <p:spPr>
            <a:xfrm>
              <a:off x="2663386" y="2011564"/>
              <a:ext cx="2145383" cy="1786546"/>
            </a:xfrm>
            <a:prstGeom prst="rect">
              <a:avLst/>
            </a:prstGeom>
            <a:blipFill rotWithShape="1">
              <a:blip r:embed="rId4"/>
              <a:srcRect/>
              <a:stretch>
                <a:fillRect l="-25000" r="-25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21" name="Freeform: Shape 9">
              <a:extLst>
                <a:ext uri="{FF2B5EF4-FFF2-40B4-BE49-F238E27FC236}">
                  <a16:creationId xmlns:a16="http://schemas.microsoft.com/office/drawing/2014/main" id="{8EBD3A1D-C0DE-CEB4-B91A-314349E09B67}"/>
                </a:ext>
              </a:extLst>
            </p:cNvPr>
            <p:cNvSpPr/>
            <p:nvPr/>
          </p:nvSpPr>
          <p:spPr>
            <a:xfrm>
              <a:off x="2856480" y="3619449"/>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85000" lnSpcReduction="20000"/>
            </a:bodyPr>
            <a:lstStyle/>
            <a:p>
              <a:pPr algn="ctr" defTabSz="2133600">
                <a:spcBef>
                  <a:spcPct val="0"/>
                </a:spcBef>
                <a:buClrTx/>
                <a:defRPr/>
              </a:pPr>
              <a:r>
                <a:rPr lang="en-GB" sz="4800" b="1" kern="1200" dirty="0">
                  <a:solidFill>
                    <a:prstClr val="black"/>
                  </a:solidFill>
                  <a:latin typeface="Calibri" panose="020F0502020204030204"/>
                  <a:ea typeface="+mn-ea"/>
                  <a:cs typeface="+mn-cs"/>
                </a:rPr>
                <a:t>12</a:t>
              </a:r>
              <a:r>
                <a:rPr lang="en-GB" sz="4000" kern="1200" dirty="0">
                  <a:solidFill>
                    <a:prstClr val="black">
                      <a:hueOff val="0"/>
                      <a:satOff val="0"/>
                      <a:lumOff val="0"/>
                      <a:alphaOff val="0"/>
                    </a:prstClr>
                  </a:solidFill>
                  <a:latin typeface="Calibri" panose="020F0502020204030204"/>
                  <a:ea typeface="+mn-ea"/>
                  <a:cs typeface="+mn-cs"/>
                </a:rPr>
                <a:t> </a:t>
              </a:r>
            </a:p>
            <a:p>
              <a:pPr algn="ctr" defTabSz="2133600">
                <a:spcBef>
                  <a:spcPct val="0"/>
                </a:spcBef>
                <a:buClrTx/>
                <a:defRPr/>
              </a:pPr>
              <a:r>
                <a:rPr lang="en-GB" sz="4000" kern="1200" dirty="0">
                  <a:solidFill>
                    <a:prstClr val="black">
                      <a:hueOff val="0"/>
                      <a:satOff val="0"/>
                      <a:lumOff val="0"/>
                      <a:alphaOff val="0"/>
                    </a:prstClr>
                  </a:solidFill>
                  <a:latin typeface="Calibri" panose="020F0502020204030204"/>
                  <a:ea typeface="+mn-ea"/>
                  <a:cs typeface="+mn-cs"/>
                </a:rPr>
                <a:t>Polar vessels</a:t>
              </a:r>
              <a:endParaRPr lang="en-GB" sz="3800" kern="1200" dirty="0">
                <a:solidFill>
                  <a:prstClr val="black">
                    <a:hueOff val="0"/>
                    <a:satOff val="0"/>
                    <a:lumOff val="0"/>
                    <a:alphaOff val="0"/>
                  </a:prstClr>
                </a:solidFill>
                <a:latin typeface="Calibri" panose="020F0502020204030204"/>
                <a:ea typeface="+mn-ea"/>
                <a:cs typeface="+mn-cs"/>
              </a:endParaRPr>
            </a:p>
          </p:txBody>
        </p:sp>
      </p:grpSp>
      <p:grpSp>
        <p:nvGrpSpPr>
          <p:cNvPr id="30" name="Group 29">
            <a:extLst>
              <a:ext uri="{FF2B5EF4-FFF2-40B4-BE49-F238E27FC236}">
                <a16:creationId xmlns:a16="http://schemas.microsoft.com/office/drawing/2014/main" id="{9BE1F1F4-7BBF-0A9A-F7EA-6DDFB26F7057}"/>
              </a:ext>
            </a:extLst>
          </p:cNvPr>
          <p:cNvGrpSpPr>
            <a:grpSpLocks noChangeAspect="1"/>
          </p:cNvGrpSpPr>
          <p:nvPr/>
        </p:nvGrpSpPr>
        <p:grpSpPr>
          <a:xfrm>
            <a:off x="7584928" y="4761590"/>
            <a:ext cx="3300788" cy="3436144"/>
            <a:chOff x="5023308" y="2011564"/>
            <a:chExt cx="2145383" cy="2233358"/>
          </a:xfrm>
        </p:grpSpPr>
        <p:sp>
          <p:nvSpPr>
            <p:cNvPr id="22" name="Rectangle 21">
              <a:extLst>
                <a:ext uri="{FF2B5EF4-FFF2-40B4-BE49-F238E27FC236}">
                  <a16:creationId xmlns:a16="http://schemas.microsoft.com/office/drawing/2014/main" id="{69D02CC5-1A41-0024-2564-B8F9BA5565C5}"/>
                </a:ext>
              </a:extLst>
            </p:cNvPr>
            <p:cNvSpPr/>
            <p:nvPr/>
          </p:nvSpPr>
          <p:spPr>
            <a:xfrm>
              <a:off x="5023308" y="2011564"/>
              <a:ext cx="2145383" cy="1786546"/>
            </a:xfrm>
            <a:prstGeom prst="rect">
              <a:avLst/>
            </a:prstGeom>
            <a:blipFill rotWithShape="1">
              <a:blip r:embed="rId5">
                <a:extLst>
                  <a:ext uri="{28A0092B-C50C-407E-A947-70E740481C1C}">
                    <a14:useLocalDpi xmlns:a14="http://schemas.microsoft.com/office/drawing/2010/main" val="0"/>
                  </a:ext>
                </a:extLst>
              </a:blip>
              <a:srcRect/>
              <a:stretch>
                <a:fillRect l="-28000" r="-28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23" name="Freeform: Shape 11">
              <a:extLst>
                <a:ext uri="{FF2B5EF4-FFF2-40B4-BE49-F238E27FC236}">
                  <a16:creationId xmlns:a16="http://schemas.microsoft.com/office/drawing/2014/main" id="{6229A583-74BE-BBD2-9E2E-B566A1A064F8}"/>
                </a:ext>
              </a:extLst>
            </p:cNvPr>
            <p:cNvSpPr/>
            <p:nvPr/>
          </p:nvSpPr>
          <p:spPr>
            <a:xfrm>
              <a:off x="5216393" y="3619631"/>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85000" lnSpcReduction="20000"/>
            </a:bodyPr>
            <a:lstStyle/>
            <a:p>
              <a:pPr algn="ctr" defTabSz="2133600">
                <a:spcBef>
                  <a:spcPct val="0"/>
                </a:spcBef>
                <a:buClrTx/>
                <a:defRPr/>
              </a:pPr>
              <a:r>
                <a:rPr lang="en-GB" sz="4800" b="1" kern="1200" dirty="0">
                  <a:solidFill>
                    <a:prstClr val="black">
                      <a:hueOff val="0"/>
                      <a:satOff val="0"/>
                      <a:lumOff val="0"/>
                      <a:alphaOff val="0"/>
                    </a:prstClr>
                  </a:solidFill>
                  <a:latin typeface="Calibri" panose="020F0502020204030204"/>
                  <a:ea typeface="+mn-ea"/>
                  <a:cs typeface="+mn-cs"/>
                </a:rPr>
                <a:t>18</a:t>
              </a:r>
              <a:r>
                <a:rPr lang="en-GB" sz="4000" kern="1200" dirty="0">
                  <a:solidFill>
                    <a:prstClr val="black">
                      <a:hueOff val="0"/>
                      <a:satOff val="0"/>
                      <a:lumOff val="0"/>
                      <a:alphaOff val="0"/>
                    </a:prstClr>
                  </a:solidFill>
                  <a:latin typeface="Calibri" panose="020F0502020204030204"/>
                  <a:ea typeface="+mn-ea"/>
                  <a:cs typeface="+mn-cs"/>
                </a:rPr>
                <a:t> </a:t>
              </a:r>
            </a:p>
            <a:p>
              <a:pPr algn="ctr" defTabSz="2133600">
                <a:spcBef>
                  <a:spcPct val="0"/>
                </a:spcBef>
                <a:buClrTx/>
                <a:defRPr/>
              </a:pPr>
              <a:r>
                <a:rPr lang="en-GB" sz="4000" kern="1200" dirty="0">
                  <a:solidFill>
                    <a:prstClr val="black">
                      <a:hueOff val="0"/>
                      <a:satOff val="0"/>
                      <a:lumOff val="0"/>
                      <a:alphaOff val="0"/>
                    </a:prstClr>
                  </a:solidFill>
                  <a:latin typeface="Calibri" panose="020F0502020204030204"/>
                  <a:ea typeface="+mn-ea"/>
                  <a:cs typeface="+mn-cs"/>
                </a:rPr>
                <a:t>Observatories</a:t>
              </a:r>
            </a:p>
          </p:txBody>
        </p:sp>
      </p:grpSp>
      <p:grpSp>
        <p:nvGrpSpPr>
          <p:cNvPr id="31" name="Group 30">
            <a:extLst>
              <a:ext uri="{FF2B5EF4-FFF2-40B4-BE49-F238E27FC236}">
                <a16:creationId xmlns:a16="http://schemas.microsoft.com/office/drawing/2014/main" id="{96F82819-C16C-4520-1B06-4CEA8DACB656}"/>
              </a:ext>
            </a:extLst>
          </p:cNvPr>
          <p:cNvGrpSpPr>
            <a:grpSpLocks noChangeAspect="1"/>
          </p:cNvGrpSpPr>
          <p:nvPr/>
        </p:nvGrpSpPr>
        <p:grpSpPr>
          <a:xfrm>
            <a:off x="11116745" y="4761591"/>
            <a:ext cx="3300790" cy="3463630"/>
            <a:chOff x="7387522" y="1993699"/>
            <a:chExt cx="2145383" cy="2251223"/>
          </a:xfrm>
        </p:grpSpPr>
        <p:sp>
          <p:nvSpPr>
            <p:cNvPr id="24" name="Rectangle 23">
              <a:extLst>
                <a:ext uri="{FF2B5EF4-FFF2-40B4-BE49-F238E27FC236}">
                  <a16:creationId xmlns:a16="http://schemas.microsoft.com/office/drawing/2014/main" id="{ABEC4A32-5A71-F825-6633-D64E940133AE}"/>
                </a:ext>
              </a:extLst>
            </p:cNvPr>
            <p:cNvSpPr/>
            <p:nvPr/>
          </p:nvSpPr>
          <p:spPr>
            <a:xfrm>
              <a:off x="7387522" y="1993699"/>
              <a:ext cx="2145383" cy="1786546"/>
            </a:xfrm>
            <a:prstGeom prst="rect">
              <a:avLst/>
            </a:prstGeom>
            <a:blipFill rotWithShape="1">
              <a:blip r:embed="rId6"/>
              <a:srcRect/>
              <a:stretch>
                <a:fillRect l="-11000" r="-11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25" name="Freeform: Shape 13">
              <a:extLst>
                <a:ext uri="{FF2B5EF4-FFF2-40B4-BE49-F238E27FC236}">
                  <a16:creationId xmlns:a16="http://schemas.microsoft.com/office/drawing/2014/main" id="{18C8836D-8719-A24D-0B33-81B68EFB7C2E}"/>
                </a:ext>
              </a:extLst>
            </p:cNvPr>
            <p:cNvSpPr/>
            <p:nvPr/>
          </p:nvSpPr>
          <p:spPr>
            <a:xfrm>
              <a:off x="7576306" y="3619631"/>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92500" lnSpcReduction="20000"/>
            </a:bodyPr>
            <a:lstStyle/>
            <a:p>
              <a:pPr algn="ctr" defTabSz="2133600">
                <a:lnSpc>
                  <a:spcPct val="90000"/>
                </a:lnSpc>
                <a:spcBef>
                  <a:spcPct val="0"/>
                </a:spcBef>
                <a:spcAft>
                  <a:spcPct val="35000"/>
                </a:spcAft>
                <a:buClrTx/>
                <a:defRPr/>
              </a:pPr>
              <a:r>
                <a:rPr lang="en-GB" sz="5600" b="1" kern="1200" dirty="0">
                  <a:solidFill>
                    <a:prstClr val="black">
                      <a:hueOff val="0"/>
                      <a:satOff val="0"/>
                      <a:lumOff val="0"/>
                      <a:alphaOff val="0"/>
                    </a:prstClr>
                  </a:solidFill>
                  <a:latin typeface="Calibri" panose="020F0502020204030204"/>
                  <a:ea typeface="+mn-ea"/>
                  <a:cs typeface="+mn-cs"/>
                </a:rPr>
                <a:t>4</a:t>
              </a:r>
              <a:r>
                <a:rPr lang="en-GB" sz="4000" kern="1200" dirty="0">
                  <a:solidFill>
                    <a:prstClr val="black">
                      <a:hueOff val="0"/>
                      <a:satOff val="0"/>
                      <a:lumOff val="0"/>
                      <a:alphaOff val="0"/>
                    </a:prstClr>
                  </a:solidFill>
                  <a:latin typeface="Calibri" panose="020F0502020204030204"/>
                  <a:ea typeface="+mn-ea"/>
                  <a:cs typeface="+mn-cs"/>
                </a:rPr>
                <a:t> </a:t>
              </a:r>
              <a:r>
                <a:rPr lang="en-GB" sz="3000" kern="1200" dirty="0">
                  <a:solidFill>
                    <a:prstClr val="black">
                      <a:hueOff val="0"/>
                      <a:satOff val="0"/>
                      <a:lumOff val="0"/>
                      <a:alphaOff val="0"/>
                    </a:prstClr>
                  </a:solidFill>
                  <a:latin typeface="Calibri" panose="020F0502020204030204"/>
                  <a:ea typeface="+mn-ea"/>
                  <a:cs typeface="+mn-cs"/>
                </a:rPr>
                <a:t>Ice and sediment core repositories</a:t>
              </a:r>
              <a:endParaRPr lang="en-GB" sz="3200" kern="1200" dirty="0">
                <a:solidFill>
                  <a:prstClr val="black">
                    <a:hueOff val="0"/>
                    <a:satOff val="0"/>
                    <a:lumOff val="0"/>
                    <a:alphaOff val="0"/>
                  </a:prstClr>
                </a:solidFill>
                <a:latin typeface="Calibri" panose="020F0502020204030204"/>
                <a:ea typeface="+mn-ea"/>
                <a:cs typeface="+mn-cs"/>
              </a:endParaRPr>
            </a:p>
          </p:txBody>
        </p:sp>
      </p:grpSp>
      <p:grpSp>
        <p:nvGrpSpPr>
          <p:cNvPr id="32" name="Group 31">
            <a:extLst>
              <a:ext uri="{FF2B5EF4-FFF2-40B4-BE49-F238E27FC236}">
                <a16:creationId xmlns:a16="http://schemas.microsoft.com/office/drawing/2014/main" id="{4685F96E-7B40-C991-A6BF-5375F11198DE}"/>
              </a:ext>
            </a:extLst>
          </p:cNvPr>
          <p:cNvGrpSpPr>
            <a:grpSpLocks noChangeAspect="1"/>
          </p:cNvGrpSpPr>
          <p:nvPr/>
        </p:nvGrpSpPr>
        <p:grpSpPr>
          <a:xfrm>
            <a:off x="14654160" y="4734104"/>
            <a:ext cx="3300788" cy="3463348"/>
            <a:chOff x="9743154" y="1993699"/>
            <a:chExt cx="2145383" cy="2251041"/>
          </a:xfrm>
        </p:grpSpPr>
        <p:sp>
          <p:nvSpPr>
            <p:cNvPr id="26" name="Rectangle 25">
              <a:extLst>
                <a:ext uri="{FF2B5EF4-FFF2-40B4-BE49-F238E27FC236}">
                  <a16:creationId xmlns:a16="http://schemas.microsoft.com/office/drawing/2014/main" id="{EEA8780C-BC3D-FC89-CA5A-0E78181EF71A}"/>
                </a:ext>
              </a:extLst>
            </p:cNvPr>
            <p:cNvSpPr/>
            <p:nvPr/>
          </p:nvSpPr>
          <p:spPr>
            <a:xfrm>
              <a:off x="9743154" y="1993699"/>
              <a:ext cx="2145383" cy="1786546"/>
            </a:xfrm>
            <a:prstGeom prst="rect">
              <a:avLst/>
            </a:prstGeom>
            <a:blipFill rotWithShape="1">
              <a:blip r:embed="rId7"/>
              <a:srcRect/>
              <a:stretch>
                <a:fillRect l="-8000" r="-8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27" name="Freeform: Shape 15">
              <a:extLst>
                <a:ext uri="{FF2B5EF4-FFF2-40B4-BE49-F238E27FC236}">
                  <a16:creationId xmlns:a16="http://schemas.microsoft.com/office/drawing/2014/main" id="{32C94C8A-3A77-D6A6-F2F5-AA81E1F4B73F}"/>
                </a:ext>
              </a:extLst>
            </p:cNvPr>
            <p:cNvSpPr/>
            <p:nvPr/>
          </p:nvSpPr>
          <p:spPr>
            <a:xfrm>
              <a:off x="9936219" y="3619449"/>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92500" lnSpcReduction="20000"/>
            </a:bodyPr>
            <a:lstStyle/>
            <a:p>
              <a:pPr algn="ctr" defTabSz="2133600">
                <a:lnSpc>
                  <a:spcPct val="90000"/>
                </a:lnSpc>
                <a:spcBef>
                  <a:spcPct val="0"/>
                </a:spcBef>
                <a:spcAft>
                  <a:spcPct val="35000"/>
                </a:spcAft>
                <a:buClrTx/>
                <a:defRPr/>
              </a:pPr>
              <a:r>
                <a:rPr lang="en-GB" sz="4800" b="1" kern="1200" dirty="0">
                  <a:solidFill>
                    <a:prstClr val="black">
                      <a:hueOff val="0"/>
                      <a:satOff val="0"/>
                      <a:lumOff val="0"/>
                      <a:alphaOff val="0"/>
                    </a:prstClr>
                  </a:solidFill>
                  <a:latin typeface="Calibri" panose="020F0502020204030204"/>
                  <a:ea typeface="+mn-ea"/>
                  <a:cs typeface="+mn-cs"/>
                </a:rPr>
                <a:t>7</a:t>
              </a:r>
              <a:r>
                <a:rPr lang="en-GB" sz="4000" kern="1200" dirty="0">
                  <a:solidFill>
                    <a:prstClr val="black">
                      <a:hueOff val="0"/>
                      <a:satOff val="0"/>
                      <a:lumOff val="0"/>
                      <a:alphaOff val="0"/>
                    </a:prstClr>
                  </a:solidFill>
                  <a:latin typeface="Calibri" panose="020F0502020204030204"/>
                  <a:ea typeface="+mn-ea"/>
                  <a:cs typeface="+mn-cs"/>
                </a:rPr>
                <a:t> Data infrastructures</a:t>
              </a:r>
            </a:p>
          </p:txBody>
        </p:sp>
      </p:grpSp>
    </p:spTree>
    <p:extLst>
      <p:ext uri="{BB962C8B-B14F-4D97-AF65-F5344CB8AC3E}">
        <p14:creationId xmlns:p14="http://schemas.microsoft.com/office/powerpoint/2010/main" val="3216871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normAutofit fontScale="90000"/>
          </a:bodyPr>
          <a:lstStyle/>
          <a:p>
            <a:pPr>
              <a:defRPr/>
            </a:pPr>
            <a:r>
              <a:rPr lang="de-DE" dirty="0"/>
              <a:t>POLARIN INFRASTRUCTURE</a:t>
            </a:r>
            <a:endParaRPr dirty="0"/>
          </a:p>
        </p:txBody>
      </p:sp>
      <p:sp>
        <p:nvSpPr>
          <p:cNvPr id="3" name="Text Placeholder 2">
            <a:extLst>
              <a:ext uri="{FF2B5EF4-FFF2-40B4-BE49-F238E27FC236}">
                <a16:creationId xmlns:a16="http://schemas.microsoft.com/office/drawing/2014/main" id="{80F6C39E-336D-C2ED-F2C8-64CB5C2F6355}"/>
              </a:ext>
            </a:extLst>
          </p:cNvPr>
          <p:cNvSpPr>
            <a:spLocks noGrp="1"/>
          </p:cNvSpPr>
          <p:nvPr>
            <p:ph type="body" idx="1"/>
          </p:nvPr>
        </p:nvSpPr>
        <p:spPr/>
        <p:txBody>
          <a:bodyPr/>
          <a:lstStyle/>
          <a:p>
            <a:endParaRPr lang="en-GB"/>
          </a:p>
        </p:txBody>
      </p:sp>
      <p:sp>
        <p:nvSpPr>
          <p:cNvPr id="5" name="Datumsplatzhalter 3"/>
          <p:cNvSpPr>
            <a:spLocks noGrp="1"/>
          </p:cNvSpPr>
          <p:nvPr>
            <p:ph type="dt" sz="half" idx="4294967295"/>
          </p:nvPr>
        </p:nvSpPr>
        <p:spPr bwMode="auto">
          <a:xfrm>
            <a:off x="0" y="9712325"/>
            <a:ext cx="1554163" cy="461963"/>
          </a:xfrm>
          <a:prstGeom prst="rect">
            <a:avLst/>
          </a:prstGeom>
        </p:spPr>
        <p:txBody>
          <a:bodyPr/>
          <a:lstStyle/>
          <a:p>
            <a:pPr>
              <a:defRPr/>
            </a:pPr>
            <a:fld id="{1B58D566-8D13-5C43-8939-614299B6941B}" type="datetimeFigureOut">
              <a:rPr lang="de-DE"/>
              <a:t>27.05.2024</a:t>
            </a:fld>
            <a:endParaRPr lang="de-DE"/>
          </a:p>
        </p:txBody>
      </p:sp>
      <p:sp>
        <p:nvSpPr>
          <p:cNvPr id="4" name="Textfeld 3"/>
          <p:cNvSpPr txBox="1"/>
          <p:nvPr/>
        </p:nvSpPr>
        <p:spPr bwMode="auto">
          <a:xfrm>
            <a:off x="10445511" y="9812263"/>
            <a:ext cx="184731" cy="507831"/>
          </a:xfrm>
          <a:prstGeom prst="rect">
            <a:avLst/>
          </a:prstGeom>
          <a:noFill/>
        </p:spPr>
        <p:txBody>
          <a:bodyPr wrap="none" rtlCol="0">
            <a:spAutoFit/>
          </a:bodyPr>
          <a:lstStyle/>
          <a:p>
            <a:pPr>
              <a:defRPr/>
            </a:pPr>
            <a:endParaRPr lang="de-DE" sz="2700"/>
          </a:p>
        </p:txBody>
      </p:sp>
      <p:grpSp>
        <p:nvGrpSpPr>
          <p:cNvPr id="28" name="Group 27">
            <a:extLst>
              <a:ext uri="{FF2B5EF4-FFF2-40B4-BE49-F238E27FC236}">
                <a16:creationId xmlns:a16="http://schemas.microsoft.com/office/drawing/2014/main" id="{486D63EE-5BDC-A329-D6DB-055B54BC5711}"/>
              </a:ext>
            </a:extLst>
          </p:cNvPr>
          <p:cNvGrpSpPr>
            <a:grpSpLocks noChangeAspect="1"/>
          </p:cNvGrpSpPr>
          <p:nvPr/>
        </p:nvGrpSpPr>
        <p:grpSpPr>
          <a:xfrm>
            <a:off x="574472" y="3294899"/>
            <a:ext cx="4681096" cy="4872654"/>
            <a:chOff x="303463" y="2011564"/>
            <a:chExt cx="2145383" cy="2233176"/>
          </a:xfrm>
        </p:grpSpPr>
        <p:sp>
          <p:nvSpPr>
            <p:cNvPr id="18" name="Rectangle 17">
              <a:extLst>
                <a:ext uri="{FF2B5EF4-FFF2-40B4-BE49-F238E27FC236}">
                  <a16:creationId xmlns:a16="http://schemas.microsoft.com/office/drawing/2014/main" id="{F21025C0-0CBD-C242-7796-74AC1CB2E85F}"/>
                </a:ext>
              </a:extLst>
            </p:cNvPr>
            <p:cNvSpPr/>
            <p:nvPr/>
          </p:nvSpPr>
          <p:spPr>
            <a:xfrm>
              <a:off x="303463" y="2011564"/>
              <a:ext cx="2145383" cy="1786546"/>
            </a:xfrm>
            <a:prstGeom prst="rect">
              <a:avLst/>
            </a:prstGeom>
            <a:blipFill rotWithShape="1">
              <a:blip r:embed="rId3"/>
              <a:srcRect/>
              <a:stretch>
                <a:fillRect l="-13000" r="-13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19" name="Freeform: Shape 7">
              <a:extLst>
                <a:ext uri="{FF2B5EF4-FFF2-40B4-BE49-F238E27FC236}">
                  <a16:creationId xmlns:a16="http://schemas.microsoft.com/office/drawing/2014/main" id="{85213374-4AFC-9DB4-3BE4-6500B3571374}"/>
                </a:ext>
              </a:extLst>
            </p:cNvPr>
            <p:cNvSpPr/>
            <p:nvPr/>
          </p:nvSpPr>
          <p:spPr>
            <a:xfrm>
              <a:off x="496558" y="3619449"/>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77500" lnSpcReduction="20000"/>
            </a:bodyPr>
            <a:lstStyle/>
            <a:p>
              <a:pPr algn="ctr" defTabSz="2133600">
                <a:lnSpc>
                  <a:spcPct val="90000"/>
                </a:lnSpc>
                <a:spcBef>
                  <a:spcPct val="0"/>
                </a:spcBef>
                <a:buClrTx/>
                <a:defRPr/>
              </a:pPr>
              <a:r>
                <a:rPr lang="en-GB" sz="6400" b="1" kern="1200" dirty="0">
                  <a:solidFill>
                    <a:prstClr val="black"/>
                  </a:solidFill>
                  <a:latin typeface="Calibri" panose="020F0502020204030204"/>
                  <a:ea typeface="+mn-ea"/>
                  <a:cs typeface="+mn-cs"/>
                </a:rPr>
                <a:t>38</a:t>
              </a:r>
              <a:r>
                <a:rPr lang="en-GB" sz="6400" kern="1200" dirty="0">
                  <a:solidFill>
                    <a:prstClr val="black">
                      <a:hueOff val="0"/>
                      <a:satOff val="0"/>
                      <a:lumOff val="0"/>
                      <a:alphaOff val="0"/>
                    </a:prstClr>
                  </a:solidFill>
                  <a:latin typeface="Calibri" panose="020F0502020204030204"/>
                  <a:ea typeface="+mn-ea"/>
                  <a:cs typeface="+mn-cs"/>
                </a:rPr>
                <a:t> </a:t>
              </a:r>
            </a:p>
            <a:p>
              <a:pPr algn="ctr" defTabSz="2133600">
                <a:lnSpc>
                  <a:spcPct val="90000"/>
                </a:lnSpc>
                <a:spcBef>
                  <a:spcPct val="0"/>
                </a:spcBef>
                <a:buClrTx/>
                <a:defRPr/>
              </a:pPr>
              <a:r>
                <a:rPr lang="en-GB" sz="5600" kern="1200" dirty="0">
                  <a:solidFill>
                    <a:prstClr val="black">
                      <a:hueOff val="0"/>
                      <a:satOff val="0"/>
                      <a:lumOff val="0"/>
                      <a:alphaOff val="0"/>
                    </a:prstClr>
                  </a:solidFill>
                  <a:latin typeface="Calibri" panose="020F0502020204030204"/>
                  <a:ea typeface="+mn-ea"/>
                  <a:cs typeface="+mn-cs"/>
                </a:rPr>
                <a:t>Research stations</a:t>
              </a:r>
            </a:p>
          </p:txBody>
        </p:sp>
      </p:grpSp>
      <p:pic>
        <p:nvPicPr>
          <p:cNvPr id="15" name="Picture 14" descr="A map of the world&#10;&#10;Description automatically generated">
            <a:extLst>
              <a:ext uri="{FF2B5EF4-FFF2-40B4-BE49-F238E27FC236}">
                <a16:creationId xmlns:a16="http://schemas.microsoft.com/office/drawing/2014/main" id="{A37DEA16-5174-39B0-B00E-D17898B58AE4}"/>
              </a:ext>
            </a:extLst>
          </p:cNvPr>
          <p:cNvPicPr>
            <a:picLocks noChangeAspect="1"/>
          </p:cNvPicPr>
          <p:nvPr/>
        </p:nvPicPr>
        <p:blipFill>
          <a:blip r:embed="rId4"/>
          <a:stretch>
            <a:fillRect/>
          </a:stretch>
        </p:blipFill>
        <p:spPr>
          <a:xfrm>
            <a:off x="5643467" y="3237584"/>
            <a:ext cx="6030962" cy="4122688"/>
          </a:xfrm>
          <a:prstGeom prst="rect">
            <a:avLst/>
          </a:prstGeom>
        </p:spPr>
      </p:pic>
      <p:pic>
        <p:nvPicPr>
          <p:cNvPr id="34" name="Picture 33" descr="A map of the continent&#10;&#10;Description automatically generated">
            <a:extLst>
              <a:ext uri="{FF2B5EF4-FFF2-40B4-BE49-F238E27FC236}">
                <a16:creationId xmlns:a16="http://schemas.microsoft.com/office/drawing/2014/main" id="{97F07BB2-7061-69DD-CA5A-EF6392BE8433}"/>
              </a:ext>
            </a:extLst>
          </p:cNvPr>
          <p:cNvPicPr>
            <a:picLocks noChangeAspect="1"/>
          </p:cNvPicPr>
          <p:nvPr/>
        </p:nvPicPr>
        <p:blipFill>
          <a:blip r:embed="rId5"/>
          <a:stretch>
            <a:fillRect/>
          </a:stretch>
        </p:blipFill>
        <p:spPr>
          <a:xfrm>
            <a:off x="11936257" y="3123236"/>
            <a:ext cx="6218522" cy="4265336"/>
          </a:xfrm>
          <a:prstGeom prst="rect">
            <a:avLst/>
          </a:prstGeom>
        </p:spPr>
      </p:pic>
      <p:grpSp>
        <p:nvGrpSpPr>
          <p:cNvPr id="41" name="Group 40">
            <a:extLst>
              <a:ext uri="{FF2B5EF4-FFF2-40B4-BE49-F238E27FC236}">
                <a16:creationId xmlns:a16="http://schemas.microsoft.com/office/drawing/2014/main" id="{FA954CD8-C6FC-3685-C459-EFF228EB768B}"/>
              </a:ext>
            </a:extLst>
          </p:cNvPr>
          <p:cNvGrpSpPr>
            <a:grpSpLocks noChangeAspect="1"/>
          </p:cNvGrpSpPr>
          <p:nvPr/>
        </p:nvGrpSpPr>
        <p:grpSpPr>
          <a:xfrm>
            <a:off x="1119986" y="10988770"/>
            <a:ext cx="3300788" cy="3435862"/>
            <a:chOff x="2663386" y="2011564"/>
            <a:chExt cx="2145383" cy="2233176"/>
          </a:xfrm>
        </p:grpSpPr>
        <p:sp>
          <p:nvSpPr>
            <p:cNvPr id="42" name="Rectangle 41">
              <a:extLst>
                <a:ext uri="{FF2B5EF4-FFF2-40B4-BE49-F238E27FC236}">
                  <a16:creationId xmlns:a16="http://schemas.microsoft.com/office/drawing/2014/main" id="{ADCFDFF0-425D-881B-4844-1BE84FB1384A}"/>
                </a:ext>
              </a:extLst>
            </p:cNvPr>
            <p:cNvSpPr/>
            <p:nvPr/>
          </p:nvSpPr>
          <p:spPr>
            <a:xfrm>
              <a:off x="2663386" y="2011564"/>
              <a:ext cx="2145383" cy="1786546"/>
            </a:xfrm>
            <a:prstGeom prst="rect">
              <a:avLst/>
            </a:prstGeom>
            <a:blipFill rotWithShape="1">
              <a:blip r:embed="rId6"/>
              <a:srcRect/>
              <a:stretch>
                <a:fillRect l="-25000" r="-25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43" name="Freeform: Shape 9">
              <a:extLst>
                <a:ext uri="{FF2B5EF4-FFF2-40B4-BE49-F238E27FC236}">
                  <a16:creationId xmlns:a16="http://schemas.microsoft.com/office/drawing/2014/main" id="{DE86752B-14F4-02BA-DF2E-12EBF22AB69B}"/>
                </a:ext>
              </a:extLst>
            </p:cNvPr>
            <p:cNvSpPr/>
            <p:nvPr/>
          </p:nvSpPr>
          <p:spPr>
            <a:xfrm>
              <a:off x="2856480" y="3619449"/>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85000" lnSpcReduction="20000"/>
            </a:bodyPr>
            <a:lstStyle/>
            <a:p>
              <a:pPr algn="ctr" defTabSz="2133600">
                <a:spcBef>
                  <a:spcPct val="0"/>
                </a:spcBef>
                <a:buClrTx/>
                <a:defRPr/>
              </a:pPr>
              <a:r>
                <a:rPr lang="en-GB" sz="4800" b="1" kern="1200" dirty="0">
                  <a:solidFill>
                    <a:prstClr val="black"/>
                  </a:solidFill>
                  <a:latin typeface="Calibri" panose="020F0502020204030204"/>
                  <a:ea typeface="+mn-ea"/>
                  <a:cs typeface="+mn-cs"/>
                </a:rPr>
                <a:t>12</a:t>
              </a:r>
              <a:r>
                <a:rPr lang="en-GB" sz="4000" kern="1200" dirty="0">
                  <a:solidFill>
                    <a:prstClr val="black">
                      <a:hueOff val="0"/>
                      <a:satOff val="0"/>
                      <a:lumOff val="0"/>
                      <a:alphaOff val="0"/>
                    </a:prstClr>
                  </a:solidFill>
                  <a:latin typeface="Calibri" panose="020F0502020204030204"/>
                  <a:ea typeface="+mn-ea"/>
                  <a:cs typeface="+mn-cs"/>
                </a:rPr>
                <a:t> </a:t>
              </a:r>
            </a:p>
            <a:p>
              <a:pPr algn="ctr" defTabSz="2133600">
                <a:spcBef>
                  <a:spcPct val="0"/>
                </a:spcBef>
                <a:buClrTx/>
                <a:defRPr/>
              </a:pPr>
              <a:r>
                <a:rPr lang="en-GB" sz="4000" kern="1200" dirty="0">
                  <a:solidFill>
                    <a:prstClr val="black">
                      <a:hueOff val="0"/>
                      <a:satOff val="0"/>
                      <a:lumOff val="0"/>
                      <a:alphaOff val="0"/>
                    </a:prstClr>
                  </a:solidFill>
                  <a:latin typeface="Calibri" panose="020F0502020204030204"/>
                  <a:ea typeface="+mn-ea"/>
                  <a:cs typeface="+mn-cs"/>
                </a:rPr>
                <a:t>Polar vessels</a:t>
              </a:r>
              <a:endParaRPr lang="en-GB" sz="3800" kern="1200" dirty="0">
                <a:solidFill>
                  <a:prstClr val="black">
                    <a:hueOff val="0"/>
                    <a:satOff val="0"/>
                    <a:lumOff val="0"/>
                    <a:alphaOff val="0"/>
                  </a:prstClr>
                </a:solidFill>
                <a:latin typeface="Calibri" panose="020F0502020204030204"/>
                <a:ea typeface="+mn-ea"/>
                <a:cs typeface="+mn-cs"/>
              </a:endParaRPr>
            </a:p>
          </p:txBody>
        </p:sp>
      </p:grpSp>
      <p:grpSp>
        <p:nvGrpSpPr>
          <p:cNvPr id="44" name="Group 43">
            <a:extLst>
              <a:ext uri="{FF2B5EF4-FFF2-40B4-BE49-F238E27FC236}">
                <a16:creationId xmlns:a16="http://schemas.microsoft.com/office/drawing/2014/main" id="{B52B61DB-CDB3-C4E3-1E3F-8E29FF567CB8}"/>
              </a:ext>
            </a:extLst>
          </p:cNvPr>
          <p:cNvGrpSpPr>
            <a:grpSpLocks noChangeAspect="1"/>
          </p:cNvGrpSpPr>
          <p:nvPr/>
        </p:nvGrpSpPr>
        <p:grpSpPr>
          <a:xfrm>
            <a:off x="1119986" y="14918978"/>
            <a:ext cx="3300788" cy="3436144"/>
            <a:chOff x="5023308" y="2011564"/>
            <a:chExt cx="2145383" cy="2233358"/>
          </a:xfrm>
        </p:grpSpPr>
        <p:sp>
          <p:nvSpPr>
            <p:cNvPr id="46" name="Rectangle 45">
              <a:extLst>
                <a:ext uri="{FF2B5EF4-FFF2-40B4-BE49-F238E27FC236}">
                  <a16:creationId xmlns:a16="http://schemas.microsoft.com/office/drawing/2014/main" id="{26F0F806-287D-62B0-6F49-0EC4BEDBDFED}"/>
                </a:ext>
              </a:extLst>
            </p:cNvPr>
            <p:cNvSpPr/>
            <p:nvPr/>
          </p:nvSpPr>
          <p:spPr>
            <a:xfrm>
              <a:off x="5023308" y="2011564"/>
              <a:ext cx="2145383" cy="1786546"/>
            </a:xfrm>
            <a:prstGeom prst="rect">
              <a:avLst/>
            </a:prstGeom>
            <a:blipFill rotWithShape="1">
              <a:blip r:embed="rId7">
                <a:extLst>
                  <a:ext uri="{28A0092B-C50C-407E-A947-70E740481C1C}">
                    <a14:useLocalDpi xmlns:a14="http://schemas.microsoft.com/office/drawing/2010/main" val="0"/>
                  </a:ext>
                </a:extLst>
              </a:blip>
              <a:srcRect/>
              <a:stretch>
                <a:fillRect l="-28000" r="-28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47" name="Freeform: Shape 11">
              <a:extLst>
                <a:ext uri="{FF2B5EF4-FFF2-40B4-BE49-F238E27FC236}">
                  <a16:creationId xmlns:a16="http://schemas.microsoft.com/office/drawing/2014/main" id="{24932119-720B-8A96-1199-7521C909E9E1}"/>
                </a:ext>
              </a:extLst>
            </p:cNvPr>
            <p:cNvSpPr/>
            <p:nvPr/>
          </p:nvSpPr>
          <p:spPr>
            <a:xfrm>
              <a:off x="5216393" y="3619631"/>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85000" lnSpcReduction="20000"/>
            </a:bodyPr>
            <a:lstStyle/>
            <a:p>
              <a:pPr algn="ctr" defTabSz="2133600">
                <a:spcBef>
                  <a:spcPct val="0"/>
                </a:spcBef>
                <a:buClrTx/>
                <a:defRPr/>
              </a:pPr>
              <a:r>
                <a:rPr lang="en-GB" sz="4800" b="1" kern="1200" dirty="0">
                  <a:solidFill>
                    <a:prstClr val="black">
                      <a:hueOff val="0"/>
                      <a:satOff val="0"/>
                      <a:lumOff val="0"/>
                      <a:alphaOff val="0"/>
                    </a:prstClr>
                  </a:solidFill>
                  <a:latin typeface="Calibri" panose="020F0502020204030204"/>
                  <a:ea typeface="+mn-ea"/>
                  <a:cs typeface="+mn-cs"/>
                </a:rPr>
                <a:t>18</a:t>
              </a:r>
              <a:r>
                <a:rPr lang="en-GB" sz="4000" kern="1200" dirty="0">
                  <a:solidFill>
                    <a:prstClr val="black">
                      <a:hueOff val="0"/>
                      <a:satOff val="0"/>
                      <a:lumOff val="0"/>
                      <a:alphaOff val="0"/>
                    </a:prstClr>
                  </a:solidFill>
                  <a:latin typeface="Calibri" panose="020F0502020204030204"/>
                  <a:ea typeface="+mn-ea"/>
                  <a:cs typeface="+mn-cs"/>
                </a:rPr>
                <a:t> </a:t>
              </a:r>
            </a:p>
            <a:p>
              <a:pPr algn="ctr" defTabSz="2133600">
                <a:spcBef>
                  <a:spcPct val="0"/>
                </a:spcBef>
                <a:buClrTx/>
                <a:defRPr/>
              </a:pPr>
              <a:r>
                <a:rPr lang="en-GB" sz="4000" kern="1200" dirty="0">
                  <a:solidFill>
                    <a:prstClr val="black">
                      <a:hueOff val="0"/>
                      <a:satOff val="0"/>
                      <a:lumOff val="0"/>
                      <a:alphaOff val="0"/>
                    </a:prstClr>
                  </a:solidFill>
                  <a:latin typeface="Calibri" panose="020F0502020204030204"/>
                  <a:ea typeface="+mn-ea"/>
                  <a:cs typeface="+mn-cs"/>
                </a:rPr>
                <a:t>Observatories</a:t>
              </a:r>
            </a:p>
          </p:txBody>
        </p:sp>
      </p:grpSp>
      <p:grpSp>
        <p:nvGrpSpPr>
          <p:cNvPr id="48" name="Group 47">
            <a:extLst>
              <a:ext uri="{FF2B5EF4-FFF2-40B4-BE49-F238E27FC236}">
                <a16:creationId xmlns:a16="http://schemas.microsoft.com/office/drawing/2014/main" id="{FBD5E7BA-DBF6-8C98-B8E2-4F29A810086D}"/>
              </a:ext>
            </a:extLst>
          </p:cNvPr>
          <p:cNvGrpSpPr>
            <a:grpSpLocks noChangeAspect="1"/>
          </p:cNvGrpSpPr>
          <p:nvPr/>
        </p:nvGrpSpPr>
        <p:grpSpPr>
          <a:xfrm>
            <a:off x="1235515" y="18793338"/>
            <a:ext cx="3300790" cy="3463630"/>
            <a:chOff x="7387522" y="1993699"/>
            <a:chExt cx="2145383" cy="2251223"/>
          </a:xfrm>
        </p:grpSpPr>
        <p:sp>
          <p:nvSpPr>
            <p:cNvPr id="49" name="Rectangle 48">
              <a:extLst>
                <a:ext uri="{FF2B5EF4-FFF2-40B4-BE49-F238E27FC236}">
                  <a16:creationId xmlns:a16="http://schemas.microsoft.com/office/drawing/2014/main" id="{0FB4B3BB-51DC-F84D-CB9A-AD3E464E65AB}"/>
                </a:ext>
              </a:extLst>
            </p:cNvPr>
            <p:cNvSpPr/>
            <p:nvPr/>
          </p:nvSpPr>
          <p:spPr>
            <a:xfrm>
              <a:off x="7387522" y="1993699"/>
              <a:ext cx="2145383" cy="1786546"/>
            </a:xfrm>
            <a:prstGeom prst="rect">
              <a:avLst/>
            </a:prstGeom>
            <a:blipFill rotWithShape="1">
              <a:blip r:embed="rId8"/>
              <a:srcRect/>
              <a:stretch>
                <a:fillRect l="-11000" r="-11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50" name="Freeform: Shape 13">
              <a:extLst>
                <a:ext uri="{FF2B5EF4-FFF2-40B4-BE49-F238E27FC236}">
                  <a16:creationId xmlns:a16="http://schemas.microsoft.com/office/drawing/2014/main" id="{05D60785-A481-BFAE-3786-360E47E1F64A}"/>
                </a:ext>
              </a:extLst>
            </p:cNvPr>
            <p:cNvSpPr/>
            <p:nvPr/>
          </p:nvSpPr>
          <p:spPr>
            <a:xfrm>
              <a:off x="7576306" y="3619631"/>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92500" lnSpcReduction="20000"/>
            </a:bodyPr>
            <a:lstStyle/>
            <a:p>
              <a:pPr algn="ctr" defTabSz="2133600">
                <a:lnSpc>
                  <a:spcPct val="90000"/>
                </a:lnSpc>
                <a:spcBef>
                  <a:spcPct val="0"/>
                </a:spcBef>
                <a:spcAft>
                  <a:spcPct val="35000"/>
                </a:spcAft>
                <a:buClrTx/>
                <a:defRPr/>
              </a:pPr>
              <a:r>
                <a:rPr lang="en-GB" sz="5600" b="1" kern="1200" dirty="0">
                  <a:solidFill>
                    <a:prstClr val="black">
                      <a:hueOff val="0"/>
                      <a:satOff val="0"/>
                      <a:lumOff val="0"/>
                      <a:alphaOff val="0"/>
                    </a:prstClr>
                  </a:solidFill>
                  <a:latin typeface="Calibri" panose="020F0502020204030204"/>
                  <a:ea typeface="+mn-ea"/>
                  <a:cs typeface="+mn-cs"/>
                </a:rPr>
                <a:t>4</a:t>
              </a:r>
              <a:r>
                <a:rPr lang="en-GB" sz="4000" kern="1200" dirty="0">
                  <a:solidFill>
                    <a:prstClr val="black">
                      <a:hueOff val="0"/>
                      <a:satOff val="0"/>
                      <a:lumOff val="0"/>
                      <a:alphaOff val="0"/>
                    </a:prstClr>
                  </a:solidFill>
                  <a:latin typeface="Calibri" panose="020F0502020204030204"/>
                  <a:ea typeface="+mn-ea"/>
                  <a:cs typeface="+mn-cs"/>
                </a:rPr>
                <a:t> </a:t>
              </a:r>
              <a:r>
                <a:rPr lang="en-GB" sz="3000" kern="1200" dirty="0">
                  <a:solidFill>
                    <a:prstClr val="black">
                      <a:hueOff val="0"/>
                      <a:satOff val="0"/>
                      <a:lumOff val="0"/>
                      <a:alphaOff val="0"/>
                    </a:prstClr>
                  </a:solidFill>
                  <a:latin typeface="Calibri" panose="020F0502020204030204"/>
                  <a:ea typeface="+mn-ea"/>
                  <a:cs typeface="+mn-cs"/>
                </a:rPr>
                <a:t>Ice and sediment core repositories</a:t>
              </a:r>
              <a:endParaRPr lang="en-GB" sz="3200" kern="1200" dirty="0">
                <a:solidFill>
                  <a:prstClr val="black">
                    <a:hueOff val="0"/>
                    <a:satOff val="0"/>
                    <a:lumOff val="0"/>
                    <a:alphaOff val="0"/>
                  </a:prstClr>
                </a:solidFill>
                <a:latin typeface="Calibri" panose="020F0502020204030204"/>
                <a:ea typeface="+mn-ea"/>
                <a:cs typeface="+mn-cs"/>
              </a:endParaRPr>
            </a:p>
          </p:txBody>
        </p:sp>
      </p:grpSp>
      <p:grpSp>
        <p:nvGrpSpPr>
          <p:cNvPr id="51" name="Group 50">
            <a:extLst>
              <a:ext uri="{FF2B5EF4-FFF2-40B4-BE49-F238E27FC236}">
                <a16:creationId xmlns:a16="http://schemas.microsoft.com/office/drawing/2014/main" id="{1A1CA640-2D2C-3014-FE42-0198CADFA6A1}"/>
              </a:ext>
            </a:extLst>
          </p:cNvPr>
          <p:cNvGrpSpPr>
            <a:grpSpLocks noChangeAspect="1"/>
          </p:cNvGrpSpPr>
          <p:nvPr/>
        </p:nvGrpSpPr>
        <p:grpSpPr>
          <a:xfrm>
            <a:off x="1235514" y="22745534"/>
            <a:ext cx="3300788" cy="3463348"/>
            <a:chOff x="9743154" y="1993699"/>
            <a:chExt cx="2145383" cy="2251041"/>
          </a:xfrm>
        </p:grpSpPr>
        <p:sp>
          <p:nvSpPr>
            <p:cNvPr id="52" name="Rectangle 51">
              <a:extLst>
                <a:ext uri="{FF2B5EF4-FFF2-40B4-BE49-F238E27FC236}">
                  <a16:creationId xmlns:a16="http://schemas.microsoft.com/office/drawing/2014/main" id="{5D6EB56D-E1D0-60FA-05F5-FA29494C6621}"/>
                </a:ext>
              </a:extLst>
            </p:cNvPr>
            <p:cNvSpPr/>
            <p:nvPr/>
          </p:nvSpPr>
          <p:spPr>
            <a:xfrm>
              <a:off x="9743154" y="1993699"/>
              <a:ext cx="2145383" cy="1786546"/>
            </a:xfrm>
            <a:prstGeom prst="rect">
              <a:avLst/>
            </a:prstGeom>
            <a:blipFill rotWithShape="1">
              <a:blip r:embed="rId9"/>
              <a:srcRect/>
              <a:stretch>
                <a:fillRect l="-8000" r="-8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53" name="Freeform: Shape 15">
              <a:extLst>
                <a:ext uri="{FF2B5EF4-FFF2-40B4-BE49-F238E27FC236}">
                  <a16:creationId xmlns:a16="http://schemas.microsoft.com/office/drawing/2014/main" id="{A15D5ABA-09A8-F9A8-7FA1-804757D25EE4}"/>
                </a:ext>
              </a:extLst>
            </p:cNvPr>
            <p:cNvSpPr/>
            <p:nvPr/>
          </p:nvSpPr>
          <p:spPr>
            <a:xfrm>
              <a:off x="9936219" y="3619449"/>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92500" lnSpcReduction="20000"/>
            </a:bodyPr>
            <a:lstStyle/>
            <a:p>
              <a:pPr algn="ctr" defTabSz="2133600">
                <a:lnSpc>
                  <a:spcPct val="90000"/>
                </a:lnSpc>
                <a:spcBef>
                  <a:spcPct val="0"/>
                </a:spcBef>
                <a:spcAft>
                  <a:spcPct val="35000"/>
                </a:spcAft>
                <a:buClrTx/>
                <a:defRPr/>
              </a:pPr>
              <a:r>
                <a:rPr lang="en-GB" sz="4800" b="1" kern="1200" dirty="0">
                  <a:solidFill>
                    <a:prstClr val="black">
                      <a:hueOff val="0"/>
                      <a:satOff val="0"/>
                      <a:lumOff val="0"/>
                      <a:alphaOff val="0"/>
                    </a:prstClr>
                  </a:solidFill>
                  <a:latin typeface="Calibri" panose="020F0502020204030204"/>
                  <a:ea typeface="+mn-ea"/>
                  <a:cs typeface="+mn-cs"/>
                </a:rPr>
                <a:t>7</a:t>
              </a:r>
              <a:r>
                <a:rPr lang="en-GB" sz="4000" kern="1200" dirty="0">
                  <a:solidFill>
                    <a:prstClr val="black">
                      <a:hueOff val="0"/>
                      <a:satOff val="0"/>
                      <a:lumOff val="0"/>
                      <a:alphaOff val="0"/>
                    </a:prstClr>
                  </a:solidFill>
                  <a:latin typeface="Calibri" panose="020F0502020204030204"/>
                  <a:ea typeface="+mn-ea"/>
                  <a:cs typeface="+mn-cs"/>
                </a:rPr>
                <a:t> Data infrastructures</a:t>
              </a:r>
            </a:p>
          </p:txBody>
        </p:sp>
      </p:grpSp>
      <p:sp>
        <p:nvSpPr>
          <p:cNvPr id="8" name="TextBox 7">
            <a:extLst>
              <a:ext uri="{FF2B5EF4-FFF2-40B4-BE49-F238E27FC236}">
                <a16:creationId xmlns:a16="http://schemas.microsoft.com/office/drawing/2014/main" id="{0117F7BD-35AA-A53E-44D6-884DAF78F8A1}"/>
              </a:ext>
            </a:extLst>
          </p:cNvPr>
          <p:cNvSpPr txBox="1"/>
          <p:nvPr/>
        </p:nvSpPr>
        <p:spPr bwMode="auto">
          <a:xfrm>
            <a:off x="5643467" y="7491443"/>
            <a:ext cx="6030962" cy="646331"/>
          </a:xfrm>
          <a:prstGeom prst="rect">
            <a:avLst/>
          </a:prstGeom>
          <a:noFill/>
        </p:spPr>
        <p:txBody>
          <a:bodyPr wrap="square">
            <a:spAutoFit/>
          </a:bodyPr>
          <a:lstStyle/>
          <a:p>
            <a:r>
              <a:rPr lang="en-GB" sz="3600" dirty="0"/>
              <a:t>27 Arctic stations</a:t>
            </a:r>
          </a:p>
        </p:txBody>
      </p:sp>
      <p:sp>
        <p:nvSpPr>
          <p:cNvPr id="9" name="TextBox 8">
            <a:extLst>
              <a:ext uri="{FF2B5EF4-FFF2-40B4-BE49-F238E27FC236}">
                <a16:creationId xmlns:a16="http://schemas.microsoft.com/office/drawing/2014/main" id="{F97817A3-5C76-A6D0-8BEA-82A2D152E81A}"/>
              </a:ext>
            </a:extLst>
          </p:cNvPr>
          <p:cNvSpPr txBox="1"/>
          <p:nvPr/>
        </p:nvSpPr>
        <p:spPr bwMode="auto">
          <a:xfrm>
            <a:off x="11924033" y="7442347"/>
            <a:ext cx="6030962" cy="646331"/>
          </a:xfrm>
          <a:prstGeom prst="rect">
            <a:avLst/>
          </a:prstGeom>
          <a:noFill/>
        </p:spPr>
        <p:txBody>
          <a:bodyPr wrap="square">
            <a:spAutoFit/>
          </a:bodyPr>
          <a:lstStyle/>
          <a:p>
            <a:r>
              <a:rPr lang="en-GB" sz="3600" dirty="0"/>
              <a:t>11 Antarctic stations</a:t>
            </a:r>
          </a:p>
        </p:txBody>
      </p:sp>
    </p:spTree>
    <p:extLst>
      <p:ext uri="{BB962C8B-B14F-4D97-AF65-F5344CB8AC3E}">
        <p14:creationId xmlns:p14="http://schemas.microsoft.com/office/powerpoint/2010/main" val="2997704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normAutofit fontScale="90000"/>
          </a:bodyPr>
          <a:lstStyle/>
          <a:p>
            <a:pPr>
              <a:defRPr/>
            </a:pPr>
            <a:r>
              <a:rPr lang="de-DE" dirty="0"/>
              <a:t>POLARIN INFRASTRUCTURE</a:t>
            </a:r>
            <a:endParaRPr dirty="0"/>
          </a:p>
        </p:txBody>
      </p:sp>
      <p:sp>
        <p:nvSpPr>
          <p:cNvPr id="7" name="Text Placeholder 6">
            <a:extLst>
              <a:ext uri="{FF2B5EF4-FFF2-40B4-BE49-F238E27FC236}">
                <a16:creationId xmlns:a16="http://schemas.microsoft.com/office/drawing/2014/main" id="{43D72C07-D3C5-A638-61AF-D6CD04B90E9D}"/>
              </a:ext>
            </a:extLst>
          </p:cNvPr>
          <p:cNvSpPr>
            <a:spLocks noGrp="1"/>
          </p:cNvSpPr>
          <p:nvPr>
            <p:ph type="body" idx="1"/>
          </p:nvPr>
        </p:nvSpPr>
        <p:spPr/>
        <p:txBody>
          <a:bodyPr/>
          <a:lstStyle/>
          <a:p>
            <a:endParaRPr lang="en-GB"/>
          </a:p>
        </p:txBody>
      </p:sp>
      <p:sp>
        <p:nvSpPr>
          <p:cNvPr id="5" name="Datumsplatzhalter 3"/>
          <p:cNvSpPr>
            <a:spLocks noGrp="1"/>
          </p:cNvSpPr>
          <p:nvPr>
            <p:ph type="dt" sz="half" idx="4294967295"/>
          </p:nvPr>
        </p:nvSpPr>
        <p:spPr bwMode="auto">
          <a:xfrm>
            <a:off x="0" y="9712325"/>
            <a:ext cx="1554163" cy="461963"/>
          </a:xfrm>
          <a:prstGeom prst="rect">
            <a:avLst/>
          </a:prstGeom>
        </p:spPr>
        <p:txBody>
          <a:bodyPr/>
          <a:lstStyle/>
          <a:p>
            <a:pPr>
              <a:defRPr/>
            </a:pPr>
            <a:fld id="{1B58D566-8D13-5C43-8939-614299B6941B}" type="datetimeFigureOut">
              <a:rPr lang="de-DE"/>
              <a:t>27.05.2024</a:t>
            </a:fld>
            <a:endParaRPr lang="de-DE"/>
          </a:p>
        </p:txBody>
      </p:sp>
      <p:sp>
        <p:nvSpPr>
          <p:cNvPr id="4" name="Textfeld 3"/>
          <p:cNvSpPr txBox="1"/>
          <p:nvPr/>
        </p:nvSpPr>
        <p:spPr bwMode="auto">
          <a:xfrm>
            <a:off x="10445511" y="9812263"/>
            <a:ext cx="184731" cy="507831"/>
          </a:xfrm>
          <a:prstGeom prst="rect">
            <a:avLst/>
          </a:prstGeom>
          <a:noFill/>
        </p:spPr>
        <p:txBody>
          <a:bodyPr wrap="none" rtlCol="0">
            <a:spAutoFit/>
          </a:bodyPr>
          <a:lstStyle/>
          <a:p>
            <a:pPr>
              <a:defRPr/>
            </a:pPr>
            <a:endParaRPr lang="de-DE" sz="2700"/>
          </a:p>
        </p:txBody>
      </p:sp>
      <p:grpSp>
        <p:nvGrpSpPr>
          <p:cNvPr id="29" name="Group 28">
            <a:extLst>
              <a:ext uri="{FF2B5EF4-FFF2-40B4-BE49-F238E27FC236}">
                <a16:creationId xmlns:a16="http://schemas.microsoft.com/office/drawing/2014/main" id="{746EE2B9-4326-7ECA-891A-E8E75A375722}"/>
              </a:ext>
            </a:extLst>
          </p:cNvPr>
          <p:cNvGrpSpPr>
            <a:grpSpLocks noChangeAspect="1"/>
          </p:cNvGrpSpPr>
          <p:nvPr/>
        </p:nvGrpSpPr>
        <p:grpSpPr>
          <a:xfrm>
            <a:off x="476577" y="3917374"/>
            <a:ext cx="4681094" cy="4872652"/>
            <a:chOff x="2663386" y="2011564"/>
            <a:chExt cx="2145383" cy="2233176"/>
          </a:xfrm>
        </p:grpSpPr>
        <p:sp>
          <p:nvSpPr>
            <p:cNvPr id="20" name="Rectangle 19">
              <a:extLst>
                <a:ext uri="{FF2B5EF4-FFF2-40B4-BE49-F238E27FC236}">
                  <a16:creationId xmlns:a16="http://schemas.microsoft.com/office/drawing/2014/main" id="{883035C6-CBF3-85E3-4183-556E8DD9F125}"/>
                </a:ext>
              </a:extLst>
            </p:cNvPr>
            <p:cNvSpPr/>
            <p:nvPr/>
          </p:nvSpPr>
          <p:spPr>
            <a:xfrm>
              <a:off x="2663386" y="2011564"/>
              <a:ext cx="2145383" cy="1786546"/>
            </a:xfrm>
            <a:prstGeom prst="rect">
              <a:avLst/>
            </a:prstGeom>
            <a:blipFill rotWithShape="1">
              <a:blip r:embed="rId3"/>
              <a:srcRect/>
              <a:stretch>
                <a:fillRect l="-25000" r="-25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21" name="Freeform: Shape 9">
              <a:extLst>
                <a:ext uri="{FF2B5EF4-FFF2-40B4-BE49-F238E27FC236}">
                  <a16:creationId xmlns:a16="http://schemas.microsoft.com/office/drawing/2014/main" id="{8EBD3A1D-C0DE-CEB4-B91A-314349E09B67}"/>
                </a:ext>
              </a:extLst>
            </p:cNvPr>
            <p:cNvSpPr/>
            <p:nvPr/>
          </p:nvSpPr>
          <p:spPr>
            <a:xfrm>
              <a:off x="2856480" y="3619449"/>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70000" lnSpcReduction="20000"/>
            </a:bodyPr>
            <a:lstStyle/>
            <a:p>
              <a:pPr algn="ctr" defTabSz="2133600">
                <a:spcBef>
                  <a:spcPct val="0"/>
                </a:spcBef>
                <a:buClrTx/>
                <a:defRPr/>
              </a:pPr>
              <a:r>
                <a:rPr lang="en-GB" sz="8200" b="1" kern="1200" dirty="0">
                  <a:solidFill>
                    <a:prstClr val="black"/>
                  </a:solidFill>
                  <a:latin typeface="Calibri" panose="020F0502020204030204"/>
                  <a:ea typeface="+mn-ea"/>
                  <a:cs typeface="+mn-cs"/>
                </a:rPr>
                <a:t>12</a:t>
              </a:r>
              <a:r>
                <a:rPr lang="en-GB" sz="7200" kern="1200" dirty="0">
                  <a:solidFill>
                    <a:prstClr val="black">
                      <a:hueOff val="0"/>
                      <a:satOff val="0"/>
                      <a:lumOff val="0"/>
                      <a:alphaOff val="0"/>
                    </a:prstClr>
                  </a:solidFill>
                  <a:latin typeface="Calibri" panose="020F0502020204030204"/>
                  <a:ea typeface="+mn-ea"/>
                  <a:cs typeface="+mn-cs"/>
                </a:rPr>
                <a:t> </a:t>
              </a:r>
            </a:p>
            <a:p>
              <a:pPr algn="ctr" defTabSz="2133600">
                <a:spcBef>
                  <a:spcPct val="0"/>
                </a:spcBef>
                <a:buClrTx/>
                <a:defRPr/>
              </a:pPr>
              <a:r>
                <a:rPr lang="en-GB" sz="7200" kern="1200" dirty="0">
                  <a:solidFill>
                    <a:prstClr val="black">
                      <a:hueOff val="0"/>
                      <a:satOff val="0"/>
                      <a:lumOff val="0"/>
                      <a:alphaOff val="0"/>
                    </a:prstClr>
                  </a:solidFill>
                  <a:latin typeface="Calibri" panose="020F0502020204030204"/>
                  <a:ea typeface="+mn-ea"/>
                  <a:cs typeface="+mn-cs"/>
                </a:rPr>
                <a:t>Polar vessels</a:t>
              </a:r>
              <a:endParaRPr lang="en-GB" sz="3800" kern="1200" dirty="0">
                <a:solidFill>
                  <a:prstClr val="black">
                    <a:hueOff val="0"/>
                    <a:satOff val="0"/>
                    <a:lumOff val="0"/>
                    <a:alphaOff val="0"/>
                  </a:prstClr>
                </a:solidFill>
                <a:latin typeface="Calibri" panose="020F0502020204030204"/>
                <a:ea typeface="+mn-ea"/>
                <a:cs typeface="+mn-cs"/>
              </a:endParaRPr>
            </a:p>
          </p:txBody>
        </p:sp>
      </p:grpSp>
      <p:pic>
        <p:nvPicPr>
          <p:cNvPr id="64" name="Picture 63">
            <a:extLst>
              <a:ext uri="{FF2B5EF4-FFF2-40B4-BE49-F238E27FC236}">
                <a16:creationId xmlns:a16="http://schemas.microsoft.com/office/drawing/2014/main" id="{E176EDD1-0707-A730-ADB1-58DF015BEB17}"/>
              </a:ext>
            </a:extLst>
          </p:cNvPr>
          <p:cNvPicPr>
            <a:picLocks noChangeAspect="1"/>
          </p:cNvPicPr>
          <p:nvPr/>
        </p:nvPicPr>
        <p:blipFill>
          <a:blip r:embed="rId4"/>
          <a:stretch>
            <a:fillRect/>
          </a:stretch>
        </p:blipFill>
        <p:spPr>
          <a:xfrm>
            <a:off x="5341372" y="1835396"/>
            <a:ext cx="12946628" cy="7707760"/>
          </a:xfrm>
          <a:prstGeom prst="rect">
            <a:avLst/>
          </a:prstGeom>
        </p:spPr>
      </p:pic>
      <p:grpSp>
        <p:nvGrpSpPr>
          <p:cNvPr id="68" name="Group 67">
            <a:extLst>
              <a:ext uri="{FF2B5EF4-FFF2-40B4-BE49-F238E27FC236}">
                <a16:creationId xmlns:a16="http://schemas.microsoft.com/office/drawing/2014/main" id="{EE050EA8-7196-18B4-8AB1-63368CA1F0A1}"/>
              </a:ext>
            </a:extLst>
          </p:cNvPr>
          <p:cNvGrpSpPr>
            <a:grpSpLocks noChangeAspect="1"/>
          </p:cNvGrpSpPr>
          <p:nvPr/>
        </p:nvGrpSpPr>
        <p:grpSpPr>
          <a:xfrm>
            <a:off x="960964" y="11323812"/>
            <a:ext cx="3300788" cy="3436144"/>
            <a:chOff x="5023308" y="2011564"/>
            <a:chExt cx="2145383" cy="2233358"/>
          </a:xfrm>
        </p:grpSpPr>
        <p:sp>
          <p:nvSpPr>
            <p:cNvPr id="69" name="Rectangle 68">
              <a:extLst>
                <a:ext uri="{FF2B5EF4-FFF2-40B4-BE49-F238E27FC236}">
                  <a16:creationId xmlns:a16="http://schemas.microsoft.com/office/drawing/2014/main" id="{DFECA51A-E492-FFC4-F609-B8ABF6E7AE2C}"/>
                </a:ext>
              </a:extLst>
            </p:cNvPr>
            <p:cNvSpPr/>
            <p:nvPr/>
          </p:nvSpPr>
          <p:spPr>
            <a:xfrm>
              <a:off x="5023308" y="2011564"/>
              <a:ext cx="2145383" cy="1786546"/>
            </a:xfrm>
            <a:prstGeom prst="rect">
              <a:avLst/>
            </a:prstGeom>
            <a:blipFill rotWithShape="1">
              <a:blip r:embed="rId5">
                <a:extLst>
                  <a:ext uri="{28A0092B-C50C-407E-A947-70E740481C1C}">
                    <a14:useLocalDpi xmlns:a14="http://schemas.microsoft.com/office/drawing/2010/main" val="0"/>
                  </a:ext>
                </a:extLst>
              </a:blip>
              <a:srcRect/>
              <a:stretch>
                <a:fillRect l="-28000" r="-28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70" name="Freeform: Shape 11">
              <a:extLst>
                <a:ext uri="{FF2B5EF4-FFF2-40B4-BE49-F238E27FC236}">
                  <a16:creationId xmlns:a16="http://schemas.microsoft.com/office/drawing/2014/main" id="{B70058F1-994E-6506-AD9C-DC2C84A6E9E2}"/>
                </a:ext>
              </a:extLst>
            </p:cNvPr>
            <p:cNvSpPr/>
            <p:nvPr/>
          </p:nvSpPr>
          <p:spPr>
            <a:xfrm>
              <a:off x="5216393" y="3619631"/>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85000" lnSpcReduction="20000"/>
            </a:bodyPr>
            <a:lstStyle/>
            <a:p>
              <a:pPr algn="ctr" defTabSz="2133600">
                <a:spcBef>
                  <a:spcPct val="0"/>
                </a:spcBef>
                <a:buClrTx/>
                <a:defRPr/>
              </a:pPr>
              <a:r>
                <a:rPr lang="en-GB" sz="4800" b="1" kern="1200" dirty="0">
                  <a:solidFill>
                    <a:prstClr val="black">
                      <a:hueOff val="0"/>
                      <a:satOff val="0"/>
                      <a:lumOff val="0"/>
                      <a:alphaOff val="0"/>
                    </a:prstClr>
                  </a:solidFill>
                  <a:latin typeface="Calibri" panose="020F0502020204030204"/>
                  <a:ea typeface="+mn-ea"/>
                  <a:cs typeface="+mn-cs"/>
                </a:rPr>
                <a:t>18</a:t>
              </a:r>
              <a:r>
                <a:rPr lang="en-GB" sz="4000" kern="1200" dirty="0">
                  <a:solidFill>
                    <a:prstClr val="black">
                      <a:hueOff val="0"/>
                      <a:satOff val="0"/>
                      <a:lumOff val="0"/>
                      <a:alphaOff val="0"/>
                    </a:prstClr>
                  </a:solidFill>
                  <a:latin typeface="Calibri" panose="020F0502020204030204"/>
                  <a:ea typeface="+mn-ea"/>
                  <a:cs typeface="+mn-cs"/>
                </a:rPr>
                <a:t> </a:t>
              </a:r>
            </a:p>
            <a:p>
              <a:pPr algn="ctr" defTabSz="2133600">
                <a:spcBef>
                  <a:spcPct val="0"/>
                </a:spcBef>
                <a:buClrTx/>
                <a:defRPr/>
              </a:pPr>
              <a:r>
                <a:rPr lang="en-GB" sz="4000" kern="1200" dirty="0">
                  <a:solidFill>
                    <a:prstClr val="black">
                      <a:hueOff val="0"/>
                      <a:satOff val="0"/>
                      <a:lumOff val="0"/>
                      <a:alphaOff val="0"/>
                    </a:prstClr>
                  </a:solidFill>
                  <a:latin typeface="Calibri" panose="020F0502020204030204"/>
                  <a:ea typeface="+mn-ea"/>
                  <a:cs typeface="+mn-cs"/>
                </a:rPr>
                <a:t>Observatories</a:t>
              </a:r>
            </a:p>
          </p:txBody>
        </p:sp>
      </p:grpSp>
      <p:grpSp>
        <p:nvGrpSpPr>
          <p:cNvPr id="71" name="Group 70">
            <a:extLst>
              <a:ext uri="{FF2B5EF4-FFF2-40B4-BE49-F238E27FC236}">
                <a16:creationId xmlns:a16="http://schemas.microsoft.com/office/drawing/2014/main" id="{0AB92BBA-8B1C-C992-98A7-E9CC09570E17}"/>
              </a:ext>
            </a:extLst>
          </p:cNvPr>
          <p:cNvGrpSpPr>
            <a:grpSpLocks noChangeAspect="1"/>
          </p:cNvGrpSpPr>
          <p:nvPr/>
        </p:nvGrpSpPr>
        <p:grpSpPr>
          <a:xfrm>
            <a:off x="4492781" y="11323812"/>
            <a:ext cx="3300790" cy="3463630"/>
            <a:chOff x="7387522" y="1993699"/>
            <a:chExt cx="2145383" cy="2251223"/>
          </a:xfrm>
        </p:grpSpPr>
        <p:sp>
          <p:nvSpPr>
            <p:cNvPr id="72" name="Rectangle 71">
              <a:extLst>
                <a:ext uri="{FF2B5EF4-FFF2-40B4-BE49-F238E27FC236}">
                  <a16:creationId xmlns:a16="http://schemas.microsoft.com/office/drawing/2014/main" id="{DB9AB31B-D294-0E3B-60A6-7DDE25166BAF}"/>
                </a:ext>
              </a:extLst>
            </p:cNvPr>
            <p:cNvSpPr/>
            <p:nvPr/>
          </p:nvSpPr>
          <p:spPr>
            <a:xfrm>
              <a:off x="7387522" y="1993699"/>
              <a:ext cx="2145383" cy="1786546"/>
            </a:xfrm>
            <a:prstGeom prst="rect">
              <a:avLst/>
            </a:prstGeom>
            <a:blipFill rotWithShape="1">
              <a:blip r:embed="rId6"/>
              <a:srcRect/>
              <a:stretch>
                <a:fillRect l="-11000" r="-11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73" name="Freeform: Shape 13">
              <a:extLst>
                <a:ext uri="{FF2B5EF4-FFF2-40B4-BE49-F238E27FC236}">
                  <a16:creationId xmlns:a16="http://schemas.microsoft.com/office/drawing/2014/main" id="{E87EB254-3C10-1A94-6DB3-42881C6507AB}"/>
                </a:ext>
              </a:extLst>
            </p:cNvPr>
            <p:cNvSpPr/>
            <p:nvPr/>
          </p:nvSpPr>
          <p:spPr>
            <a:xfrm>
              <a:off x="7576306" y="3619631"/>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92500" lnSpcReduction="20000"/>
            </a:bodyPr>
            <a:lstStyle/>
            <a:p>
              <a:pPr algn="ctr" defTabSz="2133600">
                <a:lnSpc>
                  <a:spcPct val="90000"/>
                </a:lnSpc>
                <a:spcBef>
                  <a:spcPct val="0"/>
                </a:spcBef>
                <a:spcAft>
                  <a:spcPct val="35000"/>
                </a:spcAft>
                <a:buClrTx/>
                <a:defRPr/>
              </a:pPr>
              <a:r>
                <a:rPr lang="en-GB" sz="5600" b="1" kern="1200" dirty="0">
                  <a:solidFill>
                    <a:prstClr val="black">
                      <a:hueOff val="0"/>
                      <a:satOff val="0"/>
                      <a:lumOff val="0"/>
                      <a:alphaOff val="0"/>
                    </a:prstClr>
                  </a:solidFill>
                  <a:latin typeface="Calibri" panose="020F0502020204030204"/>
                  <a:ea typeface="+mn-ea"/>
                  <a:cs typeface="+mn-cs"/>
                </a:rPr>
                <a:t>4</a:t>
              </a:r>
              <a:r>
                <a:rPr lang="en-GB" sz="4000" kern="1200" dirty="0">
                  <a:solidFill>
                    <a:prstClr val="black">
                      <a:hueOff val="0"/>
                      <a:satOff val="0"/>
                      <a:lumOff val="0"/>
                      <a:alphaOff val="0"/>
                    </a:prstClr>
                  </a:solidFill>
                  <a:latin typeface="Calibri" panose="020F0502020204030204"/>
                  <a:ea typeface="+mn-ea"/>
                  <a:cs typeface="+mn-cs"/>
                </a:rPr>
                <a:t> </a:t>
              </a:r>
              <a:r>
                <a:rPr lang="en-GB" sz="3000" kern="1200" dirty="0">
                  <a:solidFill>
                    <a:prstClr val="black">
                      <a:hueOff val="0"/>
                      <a:satOff val="0"/>
                      <a:lumOff val="0"/>
                      <a:alphaOff val="0"/>
                    </a:prstClr>
                  </a:solidFill>
                  <a:latin typeface="Calibri" panose="020F0502020204030204"/>
                  <a:ea typeface="+mn-ea"/>
                  <a:cs typeface="+mn-cs"/>
                </a:rPr>
                <a:t>Ice and sediment core repositories</a:t>
              </a:r>
              <a:endParaRPr lang="en-GB" sz="3200" kern="1200" dirty="0">
                <a:solidFill>
                  <a:prstClr val="black">
                    <a:hueOff val="0"/>
                    <a:satOff val="0"/>
                    <a:lumOff val="0"/>
                    <a:alphaOff val="0"/>
                  </a:prstClr>
                </a:solidFill>
                <a:latin typeface="Calibri" panose="020F0502020204030204"/>
                <a:ea typeface="+mn-ea"/>
                <a:cs typeface="+mn-cs"/>
              </a:endParaRPr>
            </a:p>
          </p:txBody>
        </p:sp>
      </p:grpSp>
      <p:grpSp>
        <p:nvGrpSpPr>
          <p:cNvPr id="74" name="Group 73">
            <a:extLst>
              <a:ext uri="{FF2B5EF4-FFF2-40B4-BE49-F238E27FC236}">
                <a16:creationId xmlns:a16="http://schemas.microsoft.com/office/drawing/2014/main" id="{69C06748-C54C-7FD4-FE22-C668D4E71857}"/>
              </a:ext>
            </a:extLst>
          </p:cNvPr>
          <p:cNvGrpSpPr>
            <a:grpSpLocks noChangeAspect="1"/>
          </p:cNvGrpSpPr>
          <p:nvPr/>
        </p:nvGrpSpPr>
        <p:grpSpPr>
          <a:xfrm>
            <a:off x="8030196" y="11296326"/>
            <a:ext cx="3300788" cy="3463348"/>
            <a:chOff x="9743154" y="1993699"/>
            <a:chExt cx="2145383" cy="2251041"/>
          </a:xfrm>
        </p:grpSpPr>
        <p:sp>
          <p:nvSpPr>
            <p:cNvPr id="75" name="Rectangle 74">
              <a:extLst>
                <a:ext uri="{FF2B5EF4-FFF2-40B4-BE49-F238E27FC236}">
                  <a16:creationId xmlns:a16="http://schemas.microsoft.com/office/drawing/2014/main" id="{AAC17075-FCFE-7146-2102-949D84A2ECBE}"/>
                </a:ext>
              </a:extLst>
            </p:cNvPr>
            <p:cNvSpPr/>
            <p:nvPr/>
          </p:nvSpPr>
          <p:spPr>
            <a:xfrm>
              <a:off x="9743154" y="1993699"/>
              <a:ext cx="2145383" cy="1786546"/>
            </a:xfrm>
            <a:prstGeom prst="rect">
              <a:avLst/>
            </a:prstGeom>
            <a:blipFill rotWithShape="1">
              <a:blip r:embed="rId7"/>
              <a:srcRect/>
              <a:stretch>
                <a:fillRect l="-8000" r="-8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76" name="Freeform: Shape 15">
              <a:extLst>
                <a:ext uri="{FF2B5EF4-FFF2-40B4-BE49-F238E27FC236}">
                  <a16:creationId xmlns:a16="http://schemas.microsoft.com/office/drawing/2014/main" id="{531AFEEF-CD23-303E-0239-42F2143B9D59}"/>
                </a:ext>
              </a:extLst>
            </p:cNvPr>
            <p:cNvSpPr/>
            <p:nvPr/>
          </p:nvSpPr>
          <p:spPr>
            <a:xfrm>
              <a:off x="9936219" y="3619449"/>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92500" lnSpcReduction="20000"/>
            </a:bodyPr>
            <a:lstStyle/>
            <a:p>
              <a:pPr algn="ctr" defTabSz="2133600">
                <a:lnSpc>
                  <a:spcPct val="90000"/>
                </a:lnSpc>
                <a:spcBef>
                  <a:spcPct val="0"/>
                </a:spcBef>
                <a:spcAft>
                  <a:spcPct val="35000"/>
                </a:spcAft>
                <a:buClrTx/>
                <a:defRPr/>
              </a:pPr>
              <a:r>
                <a:rPr lang="en-GB" sz="4800" b="1" kern="1200" dirty="0">
                  <a:solidFill>
                    <a:prstClr val="black">
                      <a:hueOff val="0"/>
                      <a:satOff val="0"/>
                      <a:lumOff val="0"/>
                      <a:alphaOff val="0"/>
                    </a:prstClr>
                  </a:solidFill>
                  <a:latin typeface="Calibri" panose="020F0502020204030204"/>
                  <a:ea typeface="+mn-ea"/>
                  <a:cs typeface="+mn-cs"/>
                </a:rPr>
                <a:t>7</a:t>
              </a:r>
              <a:r>
                <a:rPr lang="en-GB" sz="4000" kern="1200" dirty="0">
                  <a:solidFill>
                    <a:prstClr val="black">
                      <a:hueOff val="0"/>
                      <a:satOff val="0"/>
                      <a:lumOff val="0"/>
                      <a:alphaOff val="0"/>
                    </a:prstClr>
                  </a:solidFill>
                  <a:latin typeface="Calibri" panose="020F0502020204030204"/>
                  <a:ea typeface="+mn-ea"/>
                  <a:cs typeface="+mn-cs"/>
                </a:rPr>
                <a:t> Data infrastructures</a:t>
              </a:r>
            </a:p>
          </p:txBody>
        </p:sp>
      </p:grpSp>
      <p:pic>
        <p:nvPicPr>
          <p:cNvPr id="3" name="Picture 48">
            <a:extLst>
              <a:ext uri="{FF2B5EF4-FFF2-40B4-BE49-F238E27FC236}">
                <a16:creationId xmlns:a16="http://schemas.microsoft.com/office/drawing/2014/main" id="{22EDA9AC-04C8-0A3E-580A-8348E57BDE8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048657" y="4672404"/>
            <a:ext cx="1724470" cy="471096"/>
          </a:xfrm>
          <a:prstGeom prst="rect">
            <a:avLst/>
          </a:prstGeom>
          <a:solidFill>
            <a:schemeClr val="bg1"/>
          </a:solidFill>
        </p:spPr>
      </p:pic>
    </p:spTree>
    <p:extLst>
      <p:ext uri="{BB962C8B-B14F-4D97-AF65-F5344CB8AC3E}">
        <p14:creationId xmlns:p14="http://schemas.microsoft.com/office/powerpoint/2010/main" val="2920879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normAutofit fontScale="90000"/>
          </a:bodyPr>
          <a:lstStyle/>
          <a:p>
            <a:pPr>
              <a:defRPr/>
            </a:pPr>
            <a:r>
              <a:rPr lang="de-DE" dirty="0"/>
              <a:t>POLARIN INFRASTRUCTURE</a:t>
            </a:r>
            <a:endParaRPr dirty="0"/>
          </a:p>
        </p:txBody>
      </p:sp>
      <p:sp>
        <p:nvSpPr>
          <p:cNvPr id="6" name="Text Placeholder 5">
            <a:extLst>
              <a:ext uri="{FF2B5EF4-FFF2-40B4-BE49-F238E27FC236}">
                <a16:creationId xmlns:a16="http://schemas.microsoft.com/office/drawing/2014/main" id="{2E625607-06FD-4792-92F0-9C738B5E2E29}"/>
              </a:ext>
            </a:extLst>
          </p:cNvPr>
          <p:cNvSpPr>
            <a:spLocks noGrp="1"/>
          </p:cNvSpPr>
          <p:nvPr>
            <p:ph type="body" idx="1"/>
          </p:nvPr>
        </p:nvSpPr>
        <p:spPr/>
        <p:txBody>
          <a:bodyPr/>
          <a:lstStyle/>
          <a:p>
            <a:endParaRPr lang="en-GB"/>
          </a:p>
        </p:txBody>
      </p:sp>
      <p:sp>
        <p:nvSpPr>
          <p:cNvPr id="5" name="Datumsplatzhalter 3"/>
          <p:cNvSpPr>
            <a:spLocks noGrp="1"/>
          </p:cNvSpPr>
          <p:nvPr>
            <p:ph type="dt" sz="half" idx="4294967295"/>
          </p:nvPr>
        </p:nvSpPr>
        <p:spPr bwMode="auto">
          <a:xfrm>
            <a:off x="0" y="9712325"/>
            <a:ext cx="1554163" cy="461963"/>
          </a:xfrm>
          <a:prstGeom prst="rect">
            <a:avLst/>
          </a:prstGeom>
        </p:spPr>
        <p:txBody>
          <a:bodyPr/>
          <a:lstStyle/>
          <a:p>
            <a:pPr>
              <a:defRPr/>
            </a:pPr>
            <a:fld id="{1B58D566-8D13-5C43-8939-614299B6941B}" type="datetimeFigureOut">
              <a:rPr lang="de-DE"/>
              <a:t>27.05.2024</a:t>
            </a:fld>
            <a:endParaRPr lang="de-DE"/>
          </a:p>
        </p:txBody>
      </p:sp>
      <p:sp>
        <p:nvSpPr>
          <p:cNvPr id="4" name="Textfeld 3"/>
          <p:cNvSpPr txBox="1"/>
          <p:nvPr/>
        </p:nvSpPr>
        <p:spPr bwMode="auto">
          <a:xfrm>
            <a:off x="10445511" y="9812263"/>
            <a:ext cx="184731" cy="507831"/>
          </a:xfrm>
          <a:prstGeom prst="rect">
            <a:avLst/>
          </a:prstGeom>
          <a:noFill/>
        </p:spPr>
        <p:txBody>
          <a:bodyPr wrap="none" rtlCol="0">
            <a:spAutoFit/>
          </a:bodyPr>
          <a:lstStyle/>
          <a:p>
            <a:pPr>
              <a:defRPr/>
            </a:pPr>
            <a:endParaRPr lang="de-DE" sz="2700"/>
          </a:p>
        </p:txBody>
      </p:sp>
      <p:grpSp>
        <p:nvGrpSpPr>
          <p:cNvPr id="68" name="Group 67">
            <a:extLst>
              <a:ext uri="{FF2B5EF4-FFF2-40B4-BE49-F238E27FC236}">
                <a16:creationId xmlns:a16="http://schemas.microsoft.com/office/drawing/2014/main" id="{EE050EA8-7196-18B4-8AB1-63368CA1F0A1}"/>
              </a:ext>
            </a:extLst>
          </p:cNvPr>
          <p:cNvGrpSpPr>
            <a:grpSpLocks noChangeAspect="1"/>
          </p:cNvGrpSpPr>
          <p:nvPr/>
        </p:nvGrpSpPr>
        <p:grpSpPr>
          <a:xfrm>
            <a:off x="669297" y="3631118"/>
            <a:ext cx="4681094" cy="4873052"/>
            <a:chOff x="5023308" y="2011564"/>
            <a:chExt cx="2145383" cy="2233358"/>
          </a:xfrm>
        </p:grpSpPr>
        <p:sp>
          <p:nvSpPr>
            <p:cNvPr id="69" name="Rectangle 68">
              <a:extLst>
                <a:ext uri="{FF2B5EF4-FFF2-40B4-BE49-F238E27FC236}">
                  <a16:creationId xmlns:a16="http://schemas.microsoft.com/office/drawing/2014/main" id="{DFECA51A-E492-FFC4-F609-B8ABF6E7AE2C}"/>
                </a:ext>
              </a:extLst>
            </p:cNvPr>
            <p:cNvSpPr/>
            <p:nvPr/>
          </p:nvSpPr>
          <p:spPr>
            <a:xfrm>
              <a:off x="5023308" y="2011564"/>
              <a:ext cx="2145383" cy="1786546"/>
            </a:xfrm>
            <a:prstGeom prst="rect">
              <a:avLst/>
            </a:prstGeom>
            <a:blipFill rotWithShape="1">
              <a:blip r:embed="rId3">
                <a:extLst>
                  <a:ext uri="{28A0092B-C50C-407E-A947-70E740481C1C}">
                    <a14:useLocalDpi xmlns:a14="http://schemas.microsoft.com/office/drawing/2010/main" val="0"/>
                  </a:ext>
                </a:extLst>
              </a:blip>
              <a:srcRect/>
              <a:stretch>
                <a:fillRect l="-28000" r="-28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70" name="Freeform: Shape 11">
              <a:extLst>
                <a:ext uri="{FF2B5EF4-FFF2-40B4-BE49-F238E27FC236}">
                  <a16:creationId xmlns:a16="http://schemas.microsoft.com/office/drawing/2014/main" id="{B70058F1-994E-6506-AD9C-DC2C84A6E9E2}"/>
                </a:ext>
              </a:extLst>
            </p:cNvPr>
            <p:cNvSpPr/>
            <p:nvPr/>
          </p:nvSpPr>
          <p:spPr>
            <a:xfrm>
              <a:off x="5216393" y="3619631"/>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a:bodyPr>
            <a:lstStyle/>
            <a:p>
              <a:pPr algn="ctr" defTabSz="2133600">
                <a:spcBef>
                  <a:spcPct val="0"/>
                </a:spcBef>
                <a:buClrTx/>
                <a:defRPr/>
              </a:pPr>
              <a:r>
                <a:rPr lang="en-GB" sz="4800" b="1" kern="1200" dirty="0">
                  <a:solidFill>
                    <a:prstClr val="black">
                      <a:hueOff val="0"/>
                      <a:satOff val="0"/>
                      <a:lumOff val="0"/>
                      <a:alphaOff val="0"/>
                    </a:prstClr>
                  </a:solidFill>
                  <a:latin typeface="Calibri" panose="020F0502020204030204"/>
                  <a:ea typeface="+mn-ea"/>
                  <a:cs typeface="+mn-cs"/>
                </a:rPr>
                <a:t>18</a:t>
              </a:r>
              <a:r>
                <a:rPr lang="en-GB" sz="4000" kern="1200" dirty="0">
                  <a:solidFill>
                    <a:prstClr val="black">
                      <a:hueOff val="0"/>
                      <a:satOff val="0"/>
                      <a:lumOff val="0"/>
                      <a:alphaOff val="0"/>
                    </a:prstClr>
                  </a:solidFill>
                  <a:latin typeface="Calibri" panose="020F0502020204030204"/>
                  <a:ea typeface="+mn-ea"/>
                  <a:cs typeface="+mn-cs"/>
                </a:rPr>
                <a:t> </a:t>
              </a:r>
            </a:p>
            <a:p>
              <a:pPr algn="ctr" defTabSz="2133600">
                <a:spcBef>
                  <a:spcPct val="0"/>
                </a:spcBef>
                <a:buClrTx/>
                <a:defRPr/>
              </a:pPr>
              <a:r>
                <a:rPr lang="en-GB" sz="4000" kern="1200" dirty="0">
                  <a:solidFill>
                    <a:prstClr val="black">
                      <a:hueOff val="0"/>
                      <a:satOff val="0"/>
                      <a:lumOff val="0"/>
                      <a:alphaOff val="0"/>
                    </a:prstClr>
                  </a:solidFill>
                  <a:latin typeface="Calibri" panose="020F0502020204030204"/>
                  <a:ea typeface="+mn-ea"/>
                  <a:cs typeface="+mn-cs"/>
                </a:rPr>
                <a:t>Observatories</a:t>
              </a:r>
            </a:p>
          </p:txBody>
        </p:sp>
      </p:grpSp>
      <p:grpSp>
        <p:nvGrpSpPr>
          <p:cNvPr id="71" name="Group 70">
            <a:extLst>
              <a:ext uri="{FF2B5EF4-FFF2-40B4-BE49-F238E27FC236}">
                <a16:creationId xmlns:a16="http://schemas.microsoft.com/office/drawing/2014/main" id="{0AB92BBA-8B1C-C992-98A7-E9CC09570E17}"/>
              </a:ext>
            </a:extLst>
          </p:cNvPr>
          <p:cNvGrpSpPr>
            <a:grpSpLocks noChangeAspect="1"/>
          </p:cNvGrpSpPr>
          <p:nvPr/>
        </p:nvGrpSpPr>
        <p:grpSpPr>
          <a:xfrm>
            <a:off x="890239" y="11409306"/>
            <a:ext cx="3300790" cy="3463630"/>
            <a:chOff x="7387522" y="1993699"/>
            <a:chExt cx="2145383" cy="2251223"/>
          </a:xfrm>
        </p:grpSpPr>
        <p:sp>
          <p:nvSpPr>
            <p:cNvPr id="72" name="Rectangle 71">
              <a:extLst>
                <a:ext uri="{FF2B5EF4-FFF2-40B4-BE49-F238E27FC236}">
                  <a16:creationId xmlns:a16="http://schemas.microsoft.com/office/drawing/2014/main" id="{DB9AB31B-D294-0E3B-60A6-7DDE25166BAF}"/>
                </a:ext>
              </a:extLst>
            </p:cNvPr>
            <p:cNvSpPr/>
            <p:nvPr/>
          </p:nvSpPr>
          <p:spPr>
            <a:xfrm>
              <a:off x="7387522" y="1993699"/>
              <a:ext cx="2145383" cy="1786546"/>
            </a:xfrm>
            <a:prstGeom prst="rect">
              <a:avLst/>
            </a:prstGeom>
            <a:blipFill rotWithShape="1">
              <a:blip r:embed="rId4"/>
              <a:srcRect/>
              <a:stretch>
                <a:fillRect l="-11000" r="-11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73" name="Freeform: Shape 13">
              <a:extLst>
                <a:ext uri="{FF2B5EF4-FFF2-40B4-BE49-F238E27FC236}">
                  <a16:creationId xmlns:a16="http://schemas.microsoft.com/office/drawing/2014/main" id="{E87EB254-3C10-1A94-6DB3-42881C6507AB}"/>
                </a:ext>
              </a:extLst>
            </p:cNvPr>
            <p:cNvSpPr/>
            <p:nvPr/>
          </p:nvSpPr>
          <p:spPr>
            <a:xfrm>
              <a:off x="7576306" y="3619631"/>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92500" lnSpcReduction="20000"/>
            </a:bodyPr>
            <a:lstStyle/>
            <a:p>
              <a:pPr algn="ctr" defTabSz="2133600">
                <a:lnSpc>
                  <a:spcPct val="90000"/>
                </a:lnSpc>
                <a:spcBef>
                  <a:spcPct val="0"/>
                </a:spcBef>
                <a:spcAft>
                  <a:spcPct val="35000"/>
                </a:spcAft>
                <a:buClrTx/>
                <a:defRPr/>
              </a:pPr>
              <a:r>
                <a:rPr lang="en-GB" sz="5600" b="1" kern="1200" dirty="0">
                  <a:solidFill>
                    <a:prstClr val="black">
                      <a:hueOff val="0"/>
                      <a:satOff val="0"/>
                      <a:lumOff val="0"/>
                      <a:alphaOff val="0"/>
                    </a:prstClr>
                  </a:solidFill>
                  <a:latin typeface="Calibri" panose="020F0502020204030204"/>
                  <a:ea typeface="+mn-ea"/>
                  <a:cs typeface="+mn-cs"/>
                </a:rPr>
                <a:t>4</a:t>
              </a:r>
              <a:r>
                <a:rPr lang="en-GB" sz="4000" kern="1200" dirty="0">
                  <a:solidFill>
                    <a:prstClr val="black">
                      <a:hueOff val="0"/>
                      <a:satOff val="0"/>
                      <a:lumOff val="0"/>
                      <a:alphaOff val="0"/>
                    </a:prstClr>
                  </a:solidFill>
                  <a:latin typeface="Calibri" panose="020F0502020204030204"/>
                  <a:ea typeface="+mn-ea"/>
                  <a:cs typeface="+mn-cs"/>
                </a:rPr>
                <a:t> </a:t>
              </a:r>
              <a:r>
                <a:rPr lang="en-GB" sz="3000" kern="1200" dirty="0">
                  <a:solidFill>
                    <a:prstClr val="black">
                      <a:hueOff val="0"/>
                      <a:satOff val="0"/>
                      <a:lumOff val="0"/>
                      <a:alphaOff val="0"/>
                    </a:prstClr>
                  </a:solidFill>
                  <a:latin typeface="Calibri" panose="020F0502020204030204"/>
                  <a:ea typeface="+mn-ea"/>
                  <a:cs typeface="+mn-cs"/>
                </a:rPr>
                <a:t>Ice and sediment core repositories</a:t>
              </a:r>
              <a:endParaRPr lang="en-GB" sz="3200" kern="1200" dirty="0">
                <a:solidFill>
                  <a:prstClr val="black">
                    <a:hueOff val="0"/>
                    <a:satOff val="0"/>
                    <a:lumOff val="0"/>
                    <a:alphaOff val="0"/>
                  </a:prstClr>
                </a:solidFill>
                <a:latin typeface="Calibri" panose="020F0502020204030204"/>
                <a:ea typeface="+mn-ea"/>
                <a:cs typeface="+mn-cs"/>
              </a:endParaRPr>
            </a:p>
          </p:txBody>
        </p:sp>
      </p:grpSp>
      <p:grpSp>
        <p:nvGrpSpPr>
          <p:cNvPr id="74" name="Group 73">
            <a:extLst>
              <a:ext uri="{FF2B5EF4-FFF2-40B4-BE49-F238E27FC236}">
                <a16:creationId xmlns:a16="http://schemas.microsoft.com/office/drawing/2014/main" id="{69C06748-C54C-7FD4-FE22-C668D4E71857}"/>
              </a:ext>
            </a:extLst>
          </p:cNvPr>
          <p:cNvGrpSpPr>
            <a:grpSpLocks noChangeAspect="1"/>
          </p:cNvGrpSpPr>
          <p:nvPr/>
        </p:nvGrpSpPr>
        <p:grpSpPr>
          <a:xfrm>
            <a:off x="4427654" y="11381820"/>
            <a:ext cx="3300788" cy="3463348"/>
            <a:chOff x="9743154" y="1993699"/>
            <a:chExt cx="2145383" cy="2251041"/>
          </a:xfrm>
        </p:grpSpPr>
        <p:sp>
          <p:nvSpPr>
            <p:cNvPr id="75" name="Rectangle 74">
              <a:extLst>
                <a:ext uri="{FF2B5EF4-FFF2-40B4-BE49-F238E27FC236}">
                  <a16:creationId xmlns:a16="http://schemas.microsoft.com/office/drawing/2014/main" id="{AAC17075-FCFE-7146-2102-949D84A2ECBE}"/>
                </a:ext>
              </a:extLst>
            </p:cNvPr>
            <p:cNvSpPr/>
            <p:nvPr/>
          </p:nvSpPr>
          <p:spPr>
            <a:xfrm>
              <a:off x="9743154" y="1993699"/>
              <a:ext cx="2145383" cy="1786546"/>
            </a:xfrm>
            <a:prstGeom prst="rect">
              <a:avLst/>
            </a:prstGeom>
            <a:blipFill rotWithShape="1">
              <a:blip r:embed="rId5"/>
              <a:srcRect/>
              <a:stretch>
                <a:fillRect l="-8000" r="-8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76" name="Freeform: Shape 15">
              <a:extLst>
                <a:ext uri="{FF2B5EF4-FFF2-40B4-BE49-F238E27FC236}">
                  <a16:creationId xmlns:a16="http://schemas.microsoft.com/office/drawing/2014/main" id="{531AFEEF-CD23-303E-0239-42F2143B9D59}"/>
                </a:ext>
              </a:extLst>
            </p:cNvPr>
            <p:cNvSpPr/>
            <p:nvPr/>
          </p:nvSpPr>
          <p:spPr>
            <a:xfrm>
              <a:off x="9936219" y="3619449"/>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fontScale="92500" lnSpcReduction="20000"/>
            </a:bodyPr>
            <a:lstStyle/>
            <a:p>
              <a:pPr algn="ctr" defTabSz="2133600">
                <a:lnSpc>
                  <a:spcPct val="90000"/>
                </a:lnSpc>
                <a:spcBef>
                  <a:spcPct val="0"/>
                </a:spcBef>
                <a:spcAft>
                  <a:spcPct val="35000"/>
                </a:spcAft>
                <a:buClrTx/>
                <a:defRPr/>
              </a:pPr>
              <a:r>
                <a:rPr lang="en-GB" sz="4800" b="1" kern="1200" dirty="0">
                  <a:solidFill>
                    <a:prstClr val="black">
                      <a:hueOff val="0"/>
                      <a:satOff val="0"/>
                      <a:lumOff val="0"/>
                      <a:alphaOff val="0"/>
                    </a:prstClr>
                  </a:solidFill>
                  <a:latin typeface="Calibri" panose="020F0502020204030204"/>
                  <a:ea typeface="+mn-ea"/>
                  <a:cs typeface="+mn-cs"/>
                </a:rPr>
                <a:t>7</a:t>
              </a:r>
              <a:r>
                <a:rPr lang="en-GB" sz="4000" kern="1200" dirty="0">
                  <a:solidFill>
                    <a:prstClr val="black">
                      <a:hueOff val="0"/>
                      <a:satOff val="0"/>
                      <a:lumOff val="0"/>
                      <a:alphaOff val="0"/>
                    </a:prstClr>
                  </a:solidFill>
                  <a:latin typeface="Calibri" panose="020F0502020204030204"/>
                  <a:ea typeface="+mn-ea"/>
                  <a:cs typeface="+mn-cs"/>
                </a:rPr>
                <a:t> Data infrastructures</a:t>
              </a:r>
            </a:p>
          </p:txBody>
        </p:sp>
      </p:grpSp>
      <p:sp>
        <p:nvSpPr>
          <p:cNvPr id="3" name="TextBox 2">
            <a:extLst>
              <a:ext uri="{FF2B5EF4-FFF2-40B4-BE49-F238E27FC236}">
                <a16:creationId xmlns:a16="http://schemas.microsoft.com/office/drawing/2014/main" id="{C8BE0B40-CF1E-CE04-AE60-6E9DBE247218}"/>
              </a:ext>
            </a:extLst>
          </p:cNvPr>
          <p:cNvSpPr txBox="1"/>
          <p:nvPr/>
        </p:nvSpPr>
        <p:spPr>
          <a:xfrm>
            <a:off x="6407696" y="4373009"/>
            <a:ext cx="11665296" cy="2308324"/>
          </a:xfrm>
          <a:prstGeom prst="rect">
            <a:avLst/>
          </a:prstGeom>
          <a:noFill/>
        </p:spPr>
        <p:txBody>
          <a:bodyPr wrap="square" rtlCol="0">
            <a:spAutoFit/>
          </a:bodyPr>
          <a:lstStyle/>
          <a:p>
            <a:pPr marL="352426" indent="-352426">
              <a:buFont typeface="Arial" panose="020B0604020202020204" pitchFamily="34" charset="0"/>
              <a:buChar char="•"/>
            </a:pPr>
            <a:r>
              <a:rPr lang="en-GB" sz="3600" dirty="0"/>
              <a:t> 1 deep-sea observatory (</a:t>
            </a:r>
            <a:r>
              <a:rPr lang="en-GB" sz="3600" b="1" dirty="0"/>
              <a:t>FRAM</a:t>
            </a:r>
            <a:r>
              <a:rPr lang="en-GB" sz="3600" dirty="0"/>
              <a:t>)</a:t>
            </a:r>
          </a:p>
          <a:p>
            <a:pPr marL="352426" indent="-352426" defTabSz="530226">
              <a:buFont typeface="Arial" panose="020B0604020202020204" pitchFamily="34" charset="0"/>
              <a:buChar char="•"/>
            </a:pPr>
            <a:r>
              <a:rPr lang="en-GB" sz="3600" dirty="0"/>
              <a:t> 2 observational networks (</a:t>
            </a:r>
            <a:r>
              <a:rPr lang="en-GB" sz="3600" b="1" dirty="0"/>
              <a:t>GIOS</a:t>
            </a:r>
            <a:r>
              <a:rPr lang="en-GB" sz="3600" dirty="0"/>
              <a:t> and Greenland   	Ecosystem Monitoring)</a:t>
            </a:r>
          </a:p>
          <a:p>
            <a:pPr marL="352426" indent="-352426">
              <a:buFont typeface="Arial" panose="020B0604020202020204" pitchFamily="34" charset="0"/>
              <a:buChar char="•"/>
            </a:pPr>
            <a:r>
              <a:rPr lang="en-GB" sz="3600" dirty="0"/>
              <a:t> 15 key observatories associated to research stations </a:t>
            </a:r>
          </a:p>
        </p:txBody>
      </p:sp>
    </p:spTree>
    <p:extLst>
      <p:ext uri="{BB962C8B-B14F-4D97-AF65-F5344CB8AC3E}">
        <p14:creationId xmlns:p14="http://schemas.microsoft.com/office/powerpoint/2010/main" val="3423246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normAutofit fontScale="90000"/>
          </a:bodyPr>
          <a:lstStyle/>
          <a:p>
            <a:pPr>
              <a:defRPr/>
            </a:pPr>
            <a:r>
              <a:rPr lang="de-DE" dirty="0"/>
              <a:t>POLARIN INFRASTRUCTURE</a:t>
            </a:r>
            <a:endParaRPr dirty="0"/>
          </a:p>
        </p:txBody>
      </p:sp>
      <p:sp>
        <p:nvSpPr>
          <p:cNvPr id="3" name="Text Placeholder 2">
            <a:extLst>
              <a:ext uri="{FF2B5EF4-FFF2-40B4-BE49-F238E27FC236}">
                <a16:creationId xmlns:a16="http://schemas.microsoft.com/office/drawing/2014/main" id="{C46043A9-EDCC-FB1E-BBD2-CA262B0EFAA0}"/>
              </a:ext>
            </a:extLst>
          </p:cNvPr>
          <p:cNvSpPr>
            <a:spLocks noGrp="1"/>
          </p:cNvSpPr>
          <p:nvPr>
            <p:ph type="body" idx="1"/>
          </p:nvPr>
        </p:nvSpPr>
        <p:spPr/>
        <p:txBody>
          <a:bodyPr/>
          <a:lstStyle/>
          <a:p>
            <a:endParaRPr lang="en-GB"/>
          </a:p>
        </p:txBody>
      </p:sp>
      <p:sp>
        <p:nvSpPr>
          <p:cNvPr id="5" name="Datumsplatzhalter 3"/>
          <p:cNvSpPr>
            <a:spLocks noGrp="1"/>
          </p:cNvSpPr>
          <p:nvPr>
            <p:ph type="dt" sz="half" idx="4294967295"/>
          </p:nvPr>
        </p:nvSpPr>
        <p:spPr bwMode="auto">
          <a:xfrm>
            <a:off x="0" y="9712325"/>
            <a:ext cx="1554163" cy="461963"/>
          </a:xfrm>
          <a:prstGeom prst="rect">
            <a:avLst/>
          </a:prstGeom>
        </p:spPr>
        <p:txBody>
          <a:bodyPr/>
          <a:lstStyle/>
          <a:p>
            <a:pPr>
              <a:defRPr/>
            </a:pPr>
            <a:fld id="{1B58D566-8D13-5C43-8939-614299B6941B}" type="datetimeFigureOut">
              <a:rPr lang="de-DE"/>
              <a:t>27.05.2024</a:t>
            </a:fld>
            <a:endParaRPr lang="de-DE"/>
          </a:p>
        </p:txBody>
      </p:sp>
      <p:sp>
        <p:nvSpPr>
          <p:cNvPr id="4" name="Textfeld 3"/>
          <p:cNvSpPr txBox="1"/>
          <p:nvPr/>
        </p:nvSpPr>
        <p:spPr bwMode="auto">
          <a:xfrm>
            <a:off x="10445511" y="9812263"/>
            <a:ext cx="184731" cy="507831"/>
          </a:xfrm>
          <a:prstGeom prst="rect">
            <a:avLst/>
          </a:prstGeom>
          <a:noFill/>
        </p:spPr>
        <p:txBody>
          <a:bodyPr wrap="none" rtlCol="0">
            <a:spAutoFit/>
          </a:bodyPr>
          <a:lstStyle/>
          <a:p>
            <a:pPr>
              <a:defRPr/>
            </a:pPr>
            <a:endParaRPr lang="de-DE" sz="2700"/>
          </a:p>
        </p:txBody>
      </p:sp>
      <p:grpSp>
        <p:nvGrpSpPr>
          <p:cNvPr id="71" name="Group 70">
            <a:extLst>
              <a:ext uri="{FF2B5EF4-FFF2-40B4-BE49-F238E27FC236}">
                <a16:creationId xmlns:a16="http://schemas.microsoft.com/office/drawing/2014/main" id="{0AB92BBA-8B1C-C992-98A7-E9CC09570E17}"/>
              </a:ext>
            </a:extLst>
          </p:cNvPr>
          <p:cNvGrpSpPr>
            <a:grpSpLocks noChangeAspect="1"/>
          </p:cNvGrpSpPr>
          <p:nvPr/>
        </p:nvGrpSpPr>
        <p:grpSpPr>
          <a:xfrm>
            <a:off x="669296" y="3481319"/>
            <a:ext cx="4746004" cy="4980142"/>
            <a:chOff x="7387522" y="1993699"/>
            <a:chExt cx="2145383" cy="2251223"/>
          </a:xfrm>
        </p:grpSpPr>
        <p:sp>
          <p:nvSpPr>
            <p:cNvPr id="72" name="Rectangle 71">
              <a:extLst>
                <a:ext uri="{FF2B5EF4-FFF2-40B4-BE49-F238E27FC236}">
                  <a16:creationId xmlns:a16="http://schemas.microsoft.com/office/drawing/2014/main" id="{DB9AB31B-D294-0E3B-60A6-7DDE25166BAF}"/>
                </a:ext>
              </a:extLst>
            </p:cNvPr>
            <p:cNvSpPr/>
            <p:nvPr/>
          </p:nvSpPr>
          <p:spPr>
            <a:xfrm>
              <a:off x="7387522" y="1993699"/>
              <a:ext cx="2145383" cy="1786546"/>
            </a:xfrm>
            <a:prstGeom prst="rect">
              <a:avLst/>
            </a:prstGeom>
            <a:blipFill rotWithShape="1">
              <a:blip r:embed="rId3"/>
              <a:srcRect/>
              <a:stretch>
                <a:fillRect l="-11000" r="-11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73" name="Freeform: Shape 13">
              <a:extLst>
                <a:ext uri="{FF2B5EF4-FFF2-40B4-BE49-F238E27FC236}">
                  <a16:creationId xmlns:a16="http://schemas.microsoft.com/office/drawing/2014/main" id="{E87EB254-3C10-1A94-6DB3-42881C6507AB}"/>
                </a:ext>
              </a:extLst>
            </p:cNvPr>
            <p:cNvSpPr/>
            <p:nvPr/>
          </p:nvSpPr>
          <p:spPr>
            <a:xfrm>
              <a:off x="7576306" y="3619631"/>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a:bodyPr>
            <a:lstStyle/>
            <a:p>
              <a:pPr algn="ctr" defTabSz="2133600">
                <a:lnSpc>
                  <a:spcPct val="90000"/>
                </a:lnSpc>
                <a:spcBef>
                  <a:spcPct val="0"/>
                </a:spcBef>
                <a:spcAft>
                  <a:spcPct val="35000"/>
                </a:spcAft>
                <a:buClrTx/>
                <a:defRPr/>
              </a:pPr>
              <a:r>
                <a:rPr lang="en-GB" sz="5600" b="1" kern="1200" dirty="0">
                  <a:solidFill>
                    <a:prstClr val="black">
                      <a:hueOff val="0"/>
                      <a:satOff val="0"/>
                      <a:lumOff val="0"/>
                      <a:alphaOff val="0"/>
                    </a:prstClr>
                  </a:solidFill>
                  <a:latin typeface="Calibri" panose="020F0502020204030204"/>
                  <a:ea typeface="+mn-ea"/>
                  <a:cs typeface="+mn-cs"/>
                </a:rPr>
                <a:t>4</a:t>
              </a:r>
              <a:r>
                <a:rPr lang="en-GB" sz="4000" kern="1200" dirty="0">
                  <a:solidFill>
                    <a:prstClr val="black">
                      <a:hueOff val="0"/>
                      <a:satOff val="0"/>
                      <a:lumOff val="0"/>
                      <a:alphaOff val="0"/>
                    </a:prstClr>
                  </a:solidFill>
                  <a:latin typeface="Calibri" panose="020F0502020204030204"/>
                  <a:ea typeface="+mn-ea"/>
                  <a:cs typeface="+mn-cs"/>
                </a:rPr>
                <a:t> </a:t>
              </a:r>
              <a:r>
                <a:rPr lang="en-GB" sz="3000" kern="1200" dirty="0">
                  <a:solidFill>
                    <a:prstClr val="black">
                      <a:hueOff val="0"/>
                      <a:satOff val="0"/>
                      <a:lumOff val="0"/>
                      <a:alphaOff val="0"/>
                    </a:prstClr>
                  </a:solidFill>
                  <a:latin typeface="Calibri" panose="020F0502020204030204"/>
                  <a:ea typeface="+mn-ea"/>
                  <a:cs typeface="+mn-cs"/>
                </a:rPr>
                <a:t>Ice and sediment core repositories</a:t>
              </a:r>
              <a:endParaRPr lang="en-GB" sz="3200" kern="1200" dirty="0">
                <a:solidFill>
                  <a:prstClr val="black">
                    <a:hueOff val="0"/>
                    <a:satOff val="0"/>
                    <a:lumOff val="0"/>
                    <a:alphaOff val="0"/>
                  </a:prstClr>
                </a:solidFill>
                <a:latin typeface="Calibri" panose="020F0502020204030204"/>
                <a:ea typeface="+mn-ea"/>
                <a:cs typeface="+mn-cs"/>
              </a:endParaRPr>
            </a:p>
          </p:txBody>
        </p:sp>
      </p:grpSp>
      <p:grpSp>
        <p:nvGrpSpPr>
          <p:cNvPr id="74" name="Group 73">
            <a:extLst>
              <a:ext uri="{FF2B5EF4-FFF2-40B4-BE49-F238E27FC236}">
                <a16:creationId xmlns:a16="http://schemas.microsoft.com/office/drawing/2014/main" id="{69C06748-C54C-7FD4-FE22-C668D4E71857}"/>
              </a:ext>
            </a:extLst>
          </p:cNvPr>
          <p:cNvGrpSpPr>
            <a:grpSpLocks noChangeAspect="1"/>
          </p:cNvGrpSpPr>
          <p:nvPr/>
        </p:nvGrpSpPr>
        <p:grpSpPr>
          <a:xfrm>
            <a:off x="1447080" y="11437818"/>
            <a:ext cx="3300788" cy="3463348"/>
            <a:chOff x="9743154" y="1993699"/>
            <a:chExt cx="2145383" cy="2251041"/>
          </a:xfrm>
        </p:grpSpPr>
        <p:sp>
          <p:nvSpPr>
            <p:cNvPr id="75" name="Rectangle 74">
              <a:extLst>
                <a:ext uri="{FF2B5EF4-FFF2-40B4-BE49-F238E27FC236}">
                  <a16:creationId xmlns:a16="http://schemas.microsoft.com/office/drawing/2014/main" id="{AAC17075-FCFE-7146-2102-949D84A2ECBE}"/>
                </a:ext>
              </a:extLst>
            </p:cNvPr>
            <p:cNvSpPr/>
            <p:nvPr/>
          </p:nvSpPr>
          <p:spPr>
            <a:xfrm>
              <a:off x="9743154" y="1993699"/>
              <a:ext cx="2145383" cy="1786546"/>
            </a:xfrm>
            <a:prstGeom prst="rect">
              <a:avLst/>
            </a:prstGeom>
            <a:blipFill rotWithShape="1">
              <a:blip r:embed="rId4"/>
              <a:srcRect/>
              <a:stretch>
                <a:fillRect l="-8000" r="-8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76" name="Freeform: Shape 15">
              <a:extLst>
                <a:ext uri="{FF2B5EF4-FFF2-40B4-BE49-F238E27FC236}">
                  <a16:creationId xmlns:a16="http://schemas.microsoft.com/office/drawing/2014/main" id="{531AFEEF-CD23-303E-0239-42F2143B9D59}"/>
                </a:ext>
              </a:extLst>
            </p:cNvPr>
            <p:cNvSpPr/>
            <p:nvPr/>
          </p:nvSpPr>
          <p:spPr>
            <a:xfrm>
              <a:off x="9936219" y="3619449"/>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a:bodyPr>
            <a:lstStyle/>
            <a:p>
              <a:pPr algn="ctr" defTabSz="2133600">
                <a:lnSpc>
                  <a:spcPct val="90000"/>
                </a:lnSpc>
                <a:spcBef>
                  <a:spcPct val="0"/>
                </a:spcBef>
                <a:spcAft>
                  <a:spcPct val="35000"/>
                </a:spcAft>
                <a:buClrTx/>
                <a:defRPr/>
              </a:pPr>
              <a:r>
                <a:rPr lang="en-GB" sz="4000" b="1" kern="1200" dirty="0">
                  <a:solidFill>
                    <a:prstClr val="black">
                      <a:hueOff val="0"/>
                      <a:satOff val="0"/>
                      <a:lumOff val="0"/>
                      <a:alphaOff val="0"/>
                    </a:prstClr>
                  </a:solidFill>
                  <a:latin typeface="Calibri" panose="020F0502020204030204"/>
                  <a:ea typeface="+mn-ea"/>
                  <a:cs typeface="+mn-cs"/>
                </a:rPr>
                <a:t>7</a:t>
              </a:r>
              <a:r>
                <a:rPr lang="en-GB" sz="2800" kern="1200" dirty="0">
                  <a:solidFill>
                    <a:prstClr val="black">
                      <a:hueOff val="0"/>
                      <a:satOff val="0"/>
                      <a:lumOff val="0"/>
                      <a:alphaOff val="0"/>
                    </a:prstClr>
                  </a:solidFill>
                  <a:latin typeface="Calibri" panose="020F0502020204030204"/>
                  <a:ea typeface="+mn-ea"/>
                  <a:cs typeface="+mn-cs"/>
                </a:rPr>
                <a:t> Data infrastructures</a:t>
              </a:r>
            </a:p>
          </p:txBody>
        </p:sp>
      </p:grpSp>
      <p:sp>
        <p:nvSpPr>
          <p:cNvPr id="6" name="TextBox 5">
            <a:extLst>
              <a:ext uri="{FF2B5EF4-FFF2-40B4-BE49-F238E27FC236}">
                <a16:creationId xmlns:a16="http://schemas.microsoft.com/office/drawing/2014/main" id="{B486B24F-4064-3FCC-02B7-52F2165ECFF7}"/>
              </a:ext>
            </a:extLst>
          </p:cNvPr>
          <p:cNvSpPr txBox="1"/>
          <p:nvPr/>
        </p:nvSpPr>
        <p:spPr>
          <a:xfrm>
            <a:off x="6263680" y="3980083"/>
            <a:ext cx="12024320" cy="2739211"/>
          </a:xfrm>
          <a:prstGeom prst="rect">
            <a:avLst/>
          </a:prstGeom>
          <a:noFill/>
        </p:spPr>
        <p:txBody>
          <a:bodyPr wrap="square">
            <a:spAutoFit/>
          </a:bodyPr>
          <a:lstStyle/>
          <a:p>
            <a:r>
              <a:rPr lang="en-GB" sz="3600" b="1" dirty="0"/>
              <a:t>AWI: </a:t>
            </a:r>
            <a:r>
              <a:rPr lang="en-GB" sz="3600" dirty="0"/>
              <a:t>Ice core repository</a:t>
            </a:r>
          </a:p>
          <a:p>
            <a:r>
              <a:rPr lang="en-GB" sz="3600" b="1" dirty="0"/>
              <a:t>AWI: </a:t>
            </a:r>
            <a:r>
              <a:rPr lang="en-GB" sz="3600" dirty="0"/>
              <a:t>Sediment core repository </a:t>
            </a:r>
            <a:endParaRPr lang="en-GB" sz="2800" dirty="0"/>
          </a:p>
          <a:p>
            <a:r>
              <a:rPr lang="en-GB" sz="3600" b="1" dirty="0"/>
              <a:t>BAS:</a:t>
            </a:r>
            <a:r>
              <a:rPr lang="en-GB" sz="3600" dirty="0"/>
              <a:t> Polar Sediment Core Facility </a:t>
            </a:r>
            <a:endParaRPr lang="en-GB" sz="2800" dirty="0"/>
          </a:p>
          <a:p>
            <a:r>
              <a:rPr lang="en-GB" sz="3600" b="1" dirty="0" err="1"/>
              <a:t>UiT</a:t>
            </a:r>
            <a:r>
              <a:rPr lang="en-GB" sz="3600" b="1" dirty="0"/>
              <a:t>: </a:t>
            </a:r>
            <a:r>
              <a:rPr lang="en-GB" sz="3600" dirty="0"/>
              <a:t>Core repository and geological laboratories</a:t>
            </a:r>
            <a:br>
              <a:rPr lang="en-GB" sz="3600" dirty="0"/>
            </a:br>
            <a:endParaRPr lang="en-GB" sz="2800" dirty="0"/>
          </a:p>
        </p:txBody>
      </p:sp>
    </p:spTree>
    <p:extLst>
      <p:ext uri="{BB962C8B-B14F-4D97-AF65-F5344CB8AC3E}">
        <p14:creationId xmlns:p14="http://schemas.microsoft.com/office/powerpoint/2010/main" val="1389651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normAutofit fontScale="90000"/>
          </a:bodyPr>
          <a:lstStyle/>
          <a:p>
            <a:pPr>
              <a:defRPr/>
            </a:pPr>
            <a:r>
              <a:rPr lang="de-DE" dirty="0"/>
              <a:t>POLARIN INFRASTRUCTURE</a:t>
            </a:r>
            <a:endParaRPr dirty="0"/>
          </a:p>
        </p:txBody>
      </p:sp>
      <p:sp>
        <p:nvSpPr>
          <p:cNvPr id="3" name="Text Placeholder 2">
            <a:extLst>
              <a:ext uri="{FF2B5EF4-FFF2-40B4-BE49-F238E27FC236}">
                <a16:creationId xmlns:a16="http://schemas.microsoft.com/office/drawing/2014/main" id="{6BF7C40A-0806-0F93-E67C-1B20EC61EEA1}"/>
              </a:ext>
            </a:extLst>
          </p:cNvPr>
          <p:cNvSpPr>
            <a:spLocks noGrp="1"/>
          </p:cNvSpPr>
          <p:nvPr>
            <p:ph type="body" idx="1"/>
          </p:nvPr>
        </p:nvSpPr>
        <p:spPr/>
        <p:txBody>
          <a:bodyPr/>
          <a:lstStyle/>
          <a:p>
            <a:endParaRPr lang="en-GB"/>
          </a:p>
        </p:txBody>
      </p:sp>
      <p:sp>
        <p:nvSpPr>
          <p:cNvPr id="5" name="Datumsplatzhalter 3"/>
          <p:cNvSpPr>
            <a:spLocks noGrp="1"/>
          </p:cNvSpPr>
          <p:nvPr>
            <p:ph type="dt" sz="half" idx="4294967295"/>
          </p:nvPr>
        </p:nvSpPr>
        <p:spPr bwMode="auto">
          <a:xfrm>
            <a:off x="0" y="9712325"/>
            <a:ext cx="1554163" cy="461963"/>
          </a:xfrm>
          <a:prstGeom prst="rect">
            <a:avLst/>
          </a:prstGeom>
        </p:spPr>
        <p:txBody>
          <a:bodyPr/>
          <a:lstStyle/>
          <a:p>
            <a:pPr>
              <a:defRPr/>
            </a:pPr>
            <a:fld id="{1B58D566-8D13-5C43-8939-614299B6941B}" type="datetimeFigureOut">
              <a:rPr lang="de-DE"/>
              <a:t>27.05.2024</a:t>
            </a:fld>
            <a:endParaRPr lang="de-DE"/>
          </a:p>
        </p:txBody>
      </p:sp>
      <p:sp>
        <p:nvSpPr>
          <p:cNvPr id="4" name="Textfeld 3"/>
          <p:cNvSpPr txBox="1"/>
          <p:nvPr/>
        </p:nvSpPr>
        <p:spPr bwMode="auto">
          <a:xfrm>
            <a:off x="10445511" y="9812263"/>
            <a:ext cx="184731" cy="507831"/>
          </a:xfrm>
          <a:prstGeom prst="rect">
            <a:avLst/>
          </a:prstGeom>
          <a:noFill/>
        </p:spPr>
        <p:txBody>
          <a:bodyPr wrap="none" rtlCol="0">
            <a:spAutoFit/>
          </a:bodyPr>
          <a:lstStyle/>
          <a:p>
            <a:pPr>
              <a:defRPr/>
            </a:pPr>
            <a:endParaRPr lang="de-DE" sz="2700"/>
          </a:p>
        </p:txBody>
      </p:sp>
      <p:grpSp>
        <p:nvGrpSpPr>
          <p:cNvPr id="74" name="Group 73">
            <a:extLst>
              <a:ext uri="{FF2B5EF4-FFF2-40B4-BE49-F238E27FC236}">
                <a16:creationId xmlns:a16="http://schemas.microsoft.com/office/drawing/2014/main" id="{69C06748-C54C-7FD4-FE22-C668D4E71857}"/>
              </a:ext>
            </a:extLst>
          </p:cNvPr>
          <p:cNvGrpSpPr>
            <a:grpSpLocks noChangeAspect="1"/>
          </p:cNvGrpSpPr>
          <p:nvPr/>
        </p:nvGrpSpPr>
        <p:grpSpPr>
          <a:xfrm>
            <a:off x="669296" y="3703341"/>
            <a:ext cx="4958632" cy="5202838"/>
            <a:chOff x="9743154" y="1993699"/>
            <a:chExt cx="2145383" cy="2251041"/>
          </a:xfrm>
        </p:grpSpPr>
        <p:sp>
          <p:nvSpPr>
            <p:cNvPr id="75" name="Rectangle 74">
              <a:extLst>
                <a:ext uri="{FF2B5EF4-FFF2-40B4-BE49-F238E27FC236}">
                  <a16:creationId xmlns:a16="http://schemas.microsoft.com/office/drawing/2014/main" id="{AAC17075-FCFE-7146-2102-949D84A2ECBE}"/>
                </a:ext>
              </a:extLst>
            </p:cNvPr>
            <p:cNvSpPr/>
            <p:nvPr/>
          </p:nvSpPr>
          <p:spPr>
            <a:xfrm>
              <a:off x="9743154" y="1993699"/>
              <a:ext cx="2145383" cy="1786546"/>
            </a:xfrm>
            <a:prstGeom prst="rect">
              <a:avLst/>
            </a:prstGeom>
            <a:blipFill rotWithShape="1">
              <a:blip r:embed="rId3"/>
              <a:srcRect/>
              <a:stretch>
                <a:fillRect l="-8000" r="-8000"/>
              </a:stretch>
            </a:blipFill>
            <a:ln w="12700" cap="flat" cmpd="sng" algn="ctr">
              <a:solidFill>
                <a:srgbClr val="4472C4">
                  <a:shade val="80000"/>
                  <a:hueOff val="0"/>
                  <a:satOff val="0"/>
                  <a:lumOff val="0"/>
                  <a:alphaOff val="0"/>
                </a:srgbClr>
              </a:solidFill>
              <a:prstDash val="solid"/>
              <a:miter lim="800000"/>
            </a:ln>
            <a:effectLst/>
          </p:spPr>
          <p:txBody>
            <a:bodyPr>
              <a:normAutofit/>
            </a:bodyPr>
            <a:lstStyle/>
            <a:p>
              <a:endParaRPr lang="en-GB" sz="2800"/>
            </a:p>
          </p:txBody>
        </p:sp>
        <p:sp>
          <p:nvSpPr>
            <p:cNvPr id="76" name="Freeform: Shape 15">
              <a:extLst>
                <a:ext uri="{FF2B5EF4-FFF2-40B4-BE49-F238E27FC236}">
                  <a16:creationId xmlns:a16="http://schemas.microsoft.com/office/drawing/2014/main" id="{531AFEEF-CD23-303E-0239-42F2143B9D59}"/>
                </a:ext>
              </a:extLst>
            </p:cNvPr>
            <p:cNvSpPr/>
            <p:nvPr/>
          </p:nvSpPr>
          <p:spPr>
            <a:xfrm>
              <a:off x="9936219" y="3619449"/>
              <a:ext cx="1909392" cy="625291"/>
            </a:xfrm>
            <a:custGeom>
              <a:avLst/>
              <a:gdLst>
                <a:gd name="connsiteX0" fmla="*/ 0 w 2260600"/>
                <a:gd name="connsiteY0" fmla="*/ 0 h 711200"/>
                <a:gd name="connsiteX1" fmla="*/ 1318683 w 2260600"/>
                <a:gd name="connsiteY1" fmla="*/ 0 h 711200"/>
                <a:gd name="connsiteX2" fmla="*/ 1588072 w 2260600"/>
                <a:gd name="connsiteY2" fmla="*/ -76098 h 711200"/>
                <a:gd name="connsiteX3" fmla="*/ 1883833 w 2260600"/>
                <a:gd name="connsiteY3" fmla="*/ 0 h 711200"/>
                <a:gd name="connsiteX4" fmla="*/ 2260600 w 2260600"/>
                <a:gd name="connsiteY4" fmla="*/ 0 h 711200"/>
                <a:gd name="connsiteX5" fmla="*/ 2260600 w 2260600"/>
                <a:gd name="connsiteY5" fmla="*/ 118533 h 711200"/>
                <a:gd name="connsiteX6" fmla="*/ 2260600 w 2260600"/>
                <a:gd name="connsiteY6" fmla="*/ 118533 h 711200"/>
                <a:gd name="connsiteX7" fmla="*/ 2260600 w 2260600"/>
                <a:gd name="connsiteY7" fmla="*/ 296333 h 711200"/>
                <a:gd name="connsiteX8" fmla="*/ 2260600 w 2260600"/>
                <a:gd name="connsiteY8" fmla="*/ 711200 h 711200"/>
                <a:gd name="connsiteX9" fmla="*/ 1883833 w 2260600"/>
                <a:gd name="connsiteY9" fmla="*/ 711200 h 711200"/>
                <a:gd name="connsiteX10" fmla="*/ 1318683 w 2260600"/>
                <a:gd name="connsiteY10" fmla="*/ 711200 h 711200"/>
                <a:gd name="connsiteX11" fmla="*/ 1318683 w 2260600"/>
                <a:gd name="connsiteY11" fmla="*/ 711200 h 711200"/>
                <a:gd name="connsiteX12" fmla="*/ 0 w 2260600"/>
                <a:gd name="connsiteY12" fmla="*/ 711200 h 711200"/>
                <a:gd name="connsiteX13" fmla="*/ 0 w 2260600"/>
                <a:gd name="connsiteY13" fmla="*/ 296333 h 711200"/>
                <a:gd name="connsiteX14" fmla="*/ 0 w 2260600"/>
                <a:gd name="connsiteY14" fmla="*/ 118533 h 711200"/>
                <a:gd name="connsiteX15" fmla="*/ 0 w 2260600"/>
                <a:gd name="connsiteY15" fmla="*/ 118533 h 711200"/>
                <a:gd name="connsiteX16" fmla="*/ 0 w 2260600"/>
                <a:gd name="connsiteY16"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0600" h="711200">
                  <a:moveTo>
                    <a:pt x="0" y="0"/>
                  </a:moveTo>
                  <a:lnTo>
                    <a:pt x="1318683" y="0"/>
                  </a:lnTo>
                  <a:lnTo>
                    <a:pt x="1588072" y="-76098"/>
                  </a:lnTo>
                  <a:lnTo>
                    <a:pt x="1883833" y="0"/>
                  </a:lnTo>
                  <a:lnTo>
                    <a:pt x="2260600" y="0"/>
                  </a:lnTo>
                  <a:lnTo>
                    <a:pt x="2260600" y="118533"/>
                  </a:lnTo>
                  <a:lnTo>
                    <a:pt x="2260600" y="118533"/>
                  </a:lnTo>
                  <a:lnTo>
                    <a:pt x="2260600" y="296333"/>
                  </a:lnTo>
                  <a:lnTo>
                    <a:pt x="2260600" y="711200"/>
                  </a:lnTo>
                  <a:lnTo>
                    <a:pt x="1883833" y="711200"/>
                  </a:lnTo>
                  <a:lnTo>
                    <a:pt x="1318683" y="711200"/>
                  </a:lnTo>
                  <a:lnTo>
                    <a:pt x="1318683" y="711200"/>
                  </a:lnTo>
                  <a:lnTo>
                    <a:pt x="0" y="711200"/>
                  </a:lnTo>
                  <a:lnTo>
                    <a:pt x="0" y="296333"/>
                  </a:lnTo>
                  <a:lnTo>
                    <a:pt x="0" y="118533"/>
                  </a:lnTo>
                  <a:lnTo>
                    <a:pt x="0" y="118533"/>
                  </a:lnTo>
                  <a:lnTo>
                    <a:pt x="0" y="0"/>
                  </a:lnTo>
                  <a:close/>
                </a:path>
              </a:pathLst>
            </a:cu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p:spPr>
          <p:txBody>
            <a:bodyPr spcFirstLastPara="0" vert="horz" wrap="square" lIns="0" tIns="0" rIns="0" bIns="0" numCol="1" spcCol="1270" anchor="ctr" anchorCtr="0">
              <a:normAutofit/>
            </a:bodyPr>
            <a:lstStyle/>
            <a:p>
              <a:pPr algn="ctr" defTabSz="2133600">
                <a:lnSpc>
                  <a:spcPct val="90000"/>
                </a:lnSpc>
                <a:spcBef>
                  <a:spcPct val="0"/>
                </a:spcBef>
                <a:spcAft>
                  <a:spcPct val="35000"/>
                </a:spcAft>
                <a:buClrTx/>
                <a:defRPr/>
              </a:pPr>
              <a:r>
                <a:rPr lang="en-GB" sz="5600" b="1" kern="1200" dirty="0">
                  <a:solidFill>
                    <a:prstClr val="black">
                      <a:hueOff val="0"/>
                      <a:satOff val="0"/>
                      <a:lumOff val="0"/>
                      <a:alphaOff val="0"/>
                    </a:prstClr>
                  </a:solidFill>
                  <a:latin typeface="Calibri" panose="020F0502020204030204"/>
                  <a:ea typeface="+mn-ea"/>
                  <a:cs typeface="+mn-cs"/>
                </a:rPr>
                <a:t>7</a:t>
              </a:r>
              <a:r>
                <a:rPr lang="en-GB" sz="4800" kern="1200" dirty="0">
                  <a:solidFill>
                    <a:prstClr val="black">
                      <a:hueOff val="0"/>
                      <a:satOff val="0"/>
                      <a:lumOff val="0"/>
                      <a:alphaOff val="0"/>
                    </a:prstClr>
                  </a:solidFill>
                  <a:latin typeface="Calibri" panose="020F0502020204030204"/>
                  <a:ea typeface="+mn-ea"/>
                  <a:cs typeface="+mn-cs"/>
                </a:rPr>
                <a:t> Data infrastructures</a:t>
              </a:r>
            </a:p>
          </p:txBody>
        </p:sp>
      </p:grpSp>
      <p:sp>
        <p:nvSpPr>
          <p:cNvPr id="6" name="TextBox 5">
            <a:extLst>
              <a:ext uri="{FF2B5EF4-FFF2-40B4-BE49-F238E27FC236}">
                <a16:creationId xmlns:a16="http://schemas.microsoft.com/office/drawing/2014/main" id="{6E506035-4C0F-3820-732A-9BA7AD1B48A5}"/>
              </a:ext>
            </a:extLst>
          </p:cNvPr>
          <p:cNvSpPr txBox="1"/>
          <p:nvPr/>
        </p:nvSpPr>
        <p:spPr>
          <a:xfrm>
            <a:off x="6407696" y="3660696"/>
            <a:ext cx="10657184" cy="5262979"/>
          </a:xfrm>
          <a:prstGeom prst="rect">
            <a:avLst/>
          </a:prstGeom>
          <a:noFill/>
        </p:spPr>
        <p:txBody>
          <a:bodyPr wrap="square">
            <a:spAutoFit/>
          </a:bodyPr>
          <a:lstStyle/>
          <a:p>
            <a:pPr marL="571500" indent="-571500">
              <a:buFont typeface="Arial" panose="020B0604020202020204" pitchFamily="34" charset="0"/>
              <a:buChar char="•"/>
            </a:pPr>
            <a:r>
              <a:rPr lang="en-GB" sz="3600" dirty="0"/>
              <a:t>Arctic Biodiversity Data Service (</a:t>
            </a:r>
            <a:r>
              <a:rPr lang="en-GB" sz="3600" b="1" dirty="0"/>
              <a:t>CAFF</a:t>
            </a:r>
            <a:r>
              <a:rPr lang="en-GB" sz="3600" dirty="0"/>
              <a:t>)</a:t>
            </a:r>
          </a:p>
          <a:p>
            <a:pPr marL="571500" indent="-571500">
              <a:buFont typeface="Arial" panose="020B0604020202020204" pitchFamily="34" charset="0"/>
              <a:buChar char="•"/>
            </a:pPr>
            <a:r>
              <a:rPr lang="en-GB" sz="3600" dirty="0"/>
              <a:t>ARICE Data infrastructure </a:t>
            </a:r>
          </a:p>
          <a:p>
            <a:pPr marL="571500" indent="-571500">
              <a:buFont typeface="Arial" panose="020B0604020202020204" pitchFamily="34" charset="0"/>
              <a:buChar char="•"/>
            </a:pPr>
            <a:r>
              <a:rPr lang="en-GB" sz="3600" dirty="0"/>
              <a:t>Italian Arctic Data </a:t>
            </a:r>
            <a:r>
              <a:rPr lang="en-GB" sz="3600" dirty="0" err="1"/>
              <a:t>Center</a:t>
            </a:r>
            <a:r>
              <a:rPr lang="en-GB" sz="3600" dirty="0"/>
              <a:t> (</a:t>
            </a:r>
            <a:r>
              <a:rPr lang="en-GB" sz="3600" b="1" dirty="0"/>
              <a:t>CNR</a:t>
            </a:r>
            <a:r>
              <a:rPr lang="en-GB" sz="3600" dirty="0"/>
              <a:t>)</a:t>
            </a:r>
            <a:endParaRPr lang="en-GB" sz="2800" dirty="0"/>
          </a:p>
          <a:p>
            <a:pPr marL="571500" indent="-571500">
              <a:buFont typeface="Arial" panose="020B0604020202020204" pitchFamily="34" charset="0"/>
              <a:buChar char="•"/>
            </a:pPr>
            <a:r>
              <a:rPr lang="en-GB" sz="3600" b="1" dirty="0"/>
              <a:t>INTERACT</a:t>
            </a:r>
            <a:r>
              <a:rPr lang="en-GB" sz="3600" dirty="0"/>
              <a:t> data portal </a:t>
            </a:r>
          </a:p>
          <a:p>
            <a:pPr marL="571500" indent="-571500">
              <a:buFont typeface="Arial" panose="020B0604020202020204" pitchFamily="34" charset="0"/>
              <a:buChar char="•"/>
            </a:pPr>
            <a:r>
              <a:rPr lang="en-GB" sz="3600" dirty="0"/>
              <a:t>Italian National Antarctic Data </a:t>
            </a:r>
            <a:r>
              <a:rPr lang="en-GB" sz="3600" dirty="0" err="1"/>
              <a:t>Center</a:t>
            </a:r>
            <a:r>
              <a:rPr lang="en-GB" sz="3600" dirty="0"/>
              <a:t> (</a:t>
            </a:r>
            <a:r>
              <a:rPr lang="en-GB" sz="3600" b="1" dirty="0"/>
              <a:t>CNR</a:t>
            </a:r>
            <a:r>
              <a:rPr lang="en-GB" sz="3600" dirty="0"/>
              <a:t>) </a:t>
            </a:r>
            <a:endParaRPr lang="en-GB" sz="2800" dirty="0"/>
          </a:p>
          <a:p>
            <a:pPr marL="571500" indent="-571500">
              <a:buFont typeface="Arial" panose="020B0604020202020204" pitchFamily="34" charset="0"/>
              <a:buChar char="•"/>
            </a:pPr>
            <a:r>
              <a:rPr lang="en-GB" sz="3600" b="1" dirty="0"/>
              <a:t>POSEDA</a:t>
            </a:r>
            <a:r>
              <a:rPr lang="en-GB" sz="3600" dirty="0"/>
              <a:t> (GFZ)</a:t>
            </a:r>
          </a:p>
          <a:p>
            <a:pPr marL="571500" indent="-571500">
              <a:buFont typeface="Arial" panose="020B0604020202020204" pitchFamily="34" charset="0"/>
              <a:buChar char="•"/>
            </a:pPr>
            <a:r>
              <a:rPr lang="en-GB" sz="3600" b="1" dirty="0"/>
              <a:t>SIOS</a:t>
            </a:r>
            <a:r>
              <a:rPr lang="en-GB" sz="3600" dirty="0"/>
              <a:t> Data Management System </a:t>
            </a:r>
            <a:endParaRPr lang="en-GB" sz="2800" dirty="0"/>
          </a:p>
          <a:p>
            <a:pPr marL="571500" indent="-571500">
              <a:buFont typeface="Arial" panose="020B0604020202020204" pitchFamily="34" charset="0"/>
              <a:buChar char="•"/>
            </a:pPr>
            <a:endParaRPr lang="en-GB" sz="2800" dirty="0"/>
          </a:p>
          <a:p>
            <a:pPr marL="571500" indent="-571500">
              <a:buFont typeface="Arial" panose="020B0604020202020204" pitchFamily="34" charset="0"/>
              <a:buChar char="•"/>
            </a:pPr>
            <a:endParaRPr lang="en-GB" sz="2800" dirty="0"/>
          </a:p>
          <a:p>
            <a:endParaRPr lang="en-GB" sz="2800" dirty="0"/>
          </a:p>
        </p:txBody>
      </p:sp>
    </p:spTree>
    <p:extLst>
      <p:ext uri="{BB962C8B-B14F-4D97-AF65-F5344CB8AC3E}">
        <p14:creationId xmlns:p14="http://schemas.microsoft.com/office/powerpoint/2010/main" val="11087088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2945-2BFB-44CA-AEBC-1F39D622EF69}"/>
              </a:ext>
            </a:extLst>
          </p:cNvPr>
          <p:cNvSpPr>
            <a:spLocks noGrp="1"/>
          </p:cNvSpPr>
          <p:nvPr>
            <p:ph type="title"/>
          </p:nvPr>
        </p:nvSpPr>
        <p:spPr/>
        <p:txBody>
          <a:bodyPr>
            <a:normAutofit/>
          </a:bodyPr>
          <a:lstStyle/>
          <a:p>
            <a:r>
              <a:rPr lang="de-DE" dirty="0"/>
              <a:t>TYPES OF ACCESS TO RI</a:t>
            </a:r>
            <a:endParaRPr lang="en-US" dirty="0"/>
          </a:p>
        </p:txBody>
      </p:sp>
      <p:sp>
        <p:nvSpPr>
          <p:cNvPr id="3" name="Text Placeholder 2">
            <a:extLst>
              <a:ext uri="{FF2B5EF4-FFF2-40B4-BE49-F238E27FC236}">
                <a16:creationId xmlns:a16="http://schemas.microsoft.com/office/drawing/2014/main" id="{6AAD9537-E164-52CA-AF2A-ECC46DEB2B19}"/>
              </a:ext>
            </a:extLst>
          </p:cNvPr>
          <p:cNvSpPr>
            <a:spLocks noGrp="1"/>
          </p:cNvSpPr>
          <p:nvPr>
            <p:ph type="body" idx="1"/>
          </p:nvPr>
        </p:nvSpPr>
        <p:spPr/>
        <p:txBody>
          <a:bodyPr/>
          <a:lstStyle/>
          <a:p>
            <a:endParaRPr lang="en-GB"/>
          </a:p>
        </p:txBody>
      </p:sp>
      <p:sp>
        <p:nvSpPr>
          <p:cNvPr id="6" name="Rectangle 5">
            <a:extLst>
              <a:ext uri="{FF2B5EF4-FFF2-40B4-BE49-F238E27FC236}">
                <a16:creationId xmlns:a16="http://schemas.microsoft.com/office/drawing/2014/main" id="{1AD30650-CBC8-3782-B7F6-3E25EF124B5B}"/>
              </a:ext>
            </a:extLst>
          </p:cNvPr>
          <p:cNvSpPr/>
          <p:nvPr/>
        </p:nvSpPr>
        <p:spPr>
          <a:xfrm>
            <a:off x="699470" y="3847357"/>
            <a:ext cx="5271252" cy="4518086"/>
          </a:xfrm>
          <a:prstGeom prst="rect">
            <a:avLst/>
          </a:prstGeom>
          <a:blipFill rotWithShape="1">
            <a:blip r:embed="rId3"/>
            <a:srcRect/>
            <a:stretch>
              <a:fillRect t="-28000" b="-28000"/>
            </a:stretch>
          </a:blip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de-DE" sz="2800"/>
          </a:p>
        </p:txBody>
      </p:sp>
      <p:sp>
        <p:nvSpPr>
          <p:cNvPr id="7" name="Freeform 6">
            <a:extLst>
              <a:ext uri="{FF2B5EF4-FFF2-40B4-BE49-F238E27FC236}">
                <a16:creationId xmlns:a16="http://schemas.microsoft.com/office/drawing/2014/main" id="{26B0EDC5-5046-8453-455B-AE84E7128740}"/>
              </a:ext>
            </a:extLst>
          </p:cNvPr>
          <p:cNvSpPr/>
          <p:nvPr/>
        </p:nvSpPr>
        <p:spPr>
          <a:xfrm>
            <a:off x="699470" y="7010016"/>
            <a:ext cx="5271252" cy="1084340"/>
          </a:xfrm>
          <a:custGeom>
            <a:avLst/>
            <a:gdLst>
              <a:gd name="connsiteX0" fmla="*/ 0 w 2635626"/>
              <a:gd name="connsiteY0" fmla="*/ 0 h 542170"/>
              <a:gd name="connsiteX1" fmla="*/ 2635626 w 2635626"/>
              <a:gd name="connsiteY1" fmla="*/ 0 h 542170"/>
              <a:gd name="connsiteX2" fmla="*/ 2635626 w 2635626"/>
              <a:gd name="connsiteY2" fmla="*/ 542170 h 542170"/>
              <a:gd name="connsiteX3" fmla="*/ 0 w 2635626"/>
              <a:gd name="connsiteY3" fmla="*/ 542170 h 542170"/>
              <a:gd name="connsiteX4" fmla="*/ 0 w 2635626"/>
              <a:gd name="connsiteY4" fmla="*/ 0 h 542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5626" h="542170">
                <a:moveTo>
                  <a:pt x="0" y="0"/>
                </a:moveTo>
                <a:lnTo>
                  <a:pt x="2635626" y="0"/>
                </a:lnTo>
                <a:lnTo>
                  <a:pt x="2635626" y="542170"/>
                </a:lnTo>
                <a:lnTo>
                  <a:pt x="0" y="542170"/>
                </a:lnTo>
                <a:lnTo>
                  <a:pt x="0" y="0"/>
                </a:lnTo>
                <a:close/>
              </a:path>
            </a:pathLst>
          </a:custGeom>
        </p:spPr>
        <p:style>
          <a:lnRef idx="0">
            <a:schemeClr val="accent1">
              <a:hueOff val="0"/>
              <a:satOff val="0"/>
              <a:lumOff val="0"/>
              <a:alphaOff val="0"/>
            </a:schemeClr>
          </a:lnRef>
          <a:fillRef idx="1">
            <a:schemeClr val="accent1">
              <a:tint val="50000"/>
              <a:alpha val="40000"/>
              <a:hueOff val="0"/>
              <a:satOff val="0"/>
              <a:lumOff val="0"/>
              <a:alphaOff val="0"/>
            </a:schemeClr>
          </a:fillRef>
          <a:effectRef idx="0">
            <a:schemeClr val="accent1">
              <a:tint val="50000"/>
              <a:alpha val="40000"/>
              <a:hueOff val="0"/>
              <a:satOff val="0"/>
              <a:lumOff val="0"/>
              <a:alphaOff val="0"/>
            </a:schemeClr>
          </a:effectRef>
          <a:fontRef idx="minor">
            <a:schemeClr val="lt1">
              <a:hueOff val="0"/>
              <a:satOff val="0"/>
              <a:lumOff val="0"/>
              <a:alphaOff val="0"/>
            </a:schemeClr>
          </a:fontRef>
        </p:style>
        <p:txBody>
          <a:bodyPr spcFirstLastPara="0" vert="horz" wrap="square" lIns="147320" tIns="147320" rIns="147320" bIns="147320" numCol="1" spcCol="1270" anchor="ctr" anchorCtr="0">
            <a:noAutofit/>
          </a:bodyPr>
          <a:lstStyle/>
          <a:p>
            <a:pPr algn="ctr" defTabSz="2578100">
              <a:lnSpc>
                <a:spcPct val="90000"/>
              </a:lnSpc>
              <a:spcBef>
                <a:spcPct val="0"/>
              </a:spcBef>
              <a:spcAft>
                <a:spcPct val="35000"/>
              </a:spcAft>
            </a:pPr>
            <a:r>
              <a:rPr lang="de-DE" sz="5800" kern="1200" dirty="0"/>
              <a:t>In </a:t>
            </a:r>
            <a:r>
              <a:rPr lang="de-DE" sz="5800" kern="1200" dirty="0" err="1"/>
              <a:t>person</a:t>
            </a:r>
            <a:endParaRPr lang="en-US" sz="5800" kern="1200" dirty="0"/>
          </a:p>
        </p:txBody>
      </p:sp>
      <p:sp>
        <p:nvSpPr>
          <p:cNvPr id="8" name="Rectangle 7">
            <a:extLst>
              <a:ext uri="{FF2B5EF4-FFF2-40B4-BE49-F238E27FC236}">
                <a16:creationId xmlns:a16="http://schemas.microsoft.com/office/drawing/2014/main" id="{C2F8B25A-7D02-DA65-30A2-D1B317BB6E30}"/>
              </a:ext>
            </a:extLst>
          </p:cNvPr>
          <p:cNvSpPr/>
          <p:nvPr/>
        </p:nvSpPr>
        <p:spPr>
          <a:xfrm>
            <a:off x="6508374" y="3847357"/>
            <a:ext cx="5271252" cy="4518086"/>
          </a:xfrm>
          <a:prstGeom prst="rect">
            <a:avLst/>
          </a:prstGeom>
          <a:blipFill rotWithShape="1">
            <a:blip r:embed="rId4"/>
            <a:srcRect/>
            <a:stretch>
              <a:fillRect l="-14000" r="-14000"/>
            </a:stretch>
          </a:blip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de-DE" sz="2800"/>
          </a:p>
        </p:txBody>
      </p:sp>
      <p:sp>
        <p:nvSpPr>
          <p:cNvPr id="9" name="Freeform 8">
            <a:extLst>
              <a:ext uri="{FF2B5EF4-FFF2-40B4-BE49-F238E27FC236}">
                <a16:creationId xmlns:a16="http://schemas.microsoft.com/office/drawing/2014/main" id="{6B6B370C-03C6-DEB2-9393-0259A37B02DE}"/>
              </a:ext>
            </a:extLst>
          </p:cNvPr>
          <p:cNvSpPr/>
          <p:nvPr/>
        </p:nvSpPr>
        <p:spPr>
          <a:xfrm>
            <a:off x="6508374" y="7010016"/>
            <a:ext cx="5271252" cy="1084340"/>
          </a:xfrm>
          <a:custGeom>
            <a:avLst/>
            <a:gdLst>
              <a:gd name="connsiteX0" fmla="*/ 0 w 2635626"/>
              <a:gd name="connsiteY0" fmla="*/ 0 h 542170"/>
              <a:gd name="connsiteX1" fmla="*/ 2635626 w 2635626"/>
              <a:gd name="connsiteY1" fmla="*/ 0 h 542170"/>
              <a:gd name="connsiteX2" fmla="*/ 2635626 w 2635626"/>
              <a:gd name="connsiteY2" fmla="*/ 542170 h 542170"/>
              <a:gd name="connsiteX3" fmla="*/ 0 w 2635626"/>
              <a:gd name="connsiteY3" fmla="*/ 542170 h 542170"/>
              <a:gd name="connsiteX4" fmla="*/ 0 w 2635626"/>
              <a:gd name="connsiteY4" fmla="*/ 0 h 542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5626" h="542170">
                <a:moveTo>
                  <a:pt x="0" y="0"/>
                </a:moveTo>
                <a:lnTo>
                  <a:pt x="2635626" y="0"/>
                </a:lnTo>
                <a:lnTo>
                  <a:pt x="2635626" y="542170"/>
                </a:lnTo>
                <a:lnTo>
                  <a:pt x="0" y="542170"/>
                </a:lnTo>
                <a:lnTo>
                  <a:pt x="0" y="0"/>
                </a:lnTo>
                <a:close/>
              </a:path>
            </a:pathLst>
          </a:custGeom>
        </p:spPr>
        <p:style>
          <a:lnRef idx="0">
            <a:schemeClr val="accent1">
              <a:hueOff val="0"/>
              <a:satOff val="0"/>
              <a:lumOff val="0"/>
              <a:alphaOff val="0"/>
            </a:schemeClr>
          </a:lnRef>
          <a:fillRef idx="1">
            <a:schemeClr val="accent1">
              <a:tint val="50000"/>
              <a:alpha val="40000"/>
              <a:hueOff val="0"/>
              <a:satOff val="0"/>
              <a:lumOff val="0"/>
              <a:alphaOff val="0"/>
            </a:schemeClr>
          </a:fillRef>
          <a:effectRef idx="0">
            <a:schemeClr val="accent1">
              <a:tint val="50000"/>
              <a:alpha val="40000"/>
              <a:hueOff val="0"/>
              <a:satOff val="0"/>
              <a:lumOff val="0"/>
              <a:alphaOff val="0"/>
            </a:schemeClr>
          </a:effectRef>
          <a:fontRef idx="minor">
            <a:schemeClr val="lt1">
              <a:hueOff val="0"/>
              <a:satOff val="0"/>
              <a:lumOff val="0"/>
              <a:alphaOff val="0"/>
            </a:schemeClr>
          </a:fontRef>
        </p:style>
        <p:txBody>
          <a:bodyPr spcFirstLastPara="0" vert="horz" wrap="square" lIns="147320" tIns="147320" rIns="147320" bIns="147320" numCol="1" spcCol="1270" anchor="ctr" anchorCtr="0">
            <a:noAutofit/>
          </a:bodyPr>
          <a:lstStyle/>
          <a:p>
            <a:pPr algn="ctr" defTabSz="2578100">
              <a:lnSpc>
                <a:spcPct val="90000"/>
              </a:lnSpc>
              <a:spcBef>
                <a:spcPct val="0"/>
              </a:spcBef>
              <a:spcAft>
                <a:spcPct val="35000"/>
              </a:spcAft>
            </a:pPr>
            <a:r>
              <a:rPr lang="de-DE" sz="5800" kern="1200" dirty="0"/>
              <a:t>Remote</a:t>
            </a:r>
            <a:endParaRPr lang="en-US" sz="5800" kern="1200" dirty="0"/>
          </a:p>
        </p:txBody>
      </p:sp>
      <p:sp>
        <p:nvSpPr>
          <p:cNvPr id="10" name="Rectangle 9">
            <a:extLst>
              <a:ext uri="{FF2B5EF4-FFF2-40B4-BE49-F238E27FC236}">
                <a16:creationId xmlns:a16="http://schemas.microsoft.com/office/drawing/2014/main" id="{D81C6813-7A26-28E5-7AD1-66AFE7396CA1}"/>
              </a:ext>
            </a:extLst>
          </p:cNvPr>
          <p:cNvSpPr/>
          <p:nvPr/>
        </p:nvSpPr>
        <p:spPr>
          <a:xfrm>
            <a:off x="12317280" y="3847357"/>
            <a:ext cx="5271252" cy="4518086"/>
          </a:xfrm>
          <a:prstGeom prst="rect">
            <a:avLst/>
          </a:prstGeom>
          <a:blipFill rotWithShape="1">
            <a:blip r:embed="rId5">
              <a:extLst>
                <a:ext uri="{28A0092B-C50C-407E-A947-70E740481C1C}">
                  <a14:useLocalDpi xmlns:a14="http://schemas.microsoft.com/office/drawing/2010/main" val="0"/>
                </a:ext>
              </a:extLst>
            </a:blip>
            <a:srcRect/>
            <a:stretch>
              <a:fillRect l="-26000" r="-26000"/>
            </a:stretch>
          </a:blip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de-DE" sz="2800"/>
          </a:p>
        </p:txBody>
      </p:sp>
      <p:sp>
        <p:nvSpPr>
          <p:cNvPr id="11" name="Freeform 10">
            <a:extLst>
              <a:ext uri="{FF2B5EF4-FFF2-40B4-BE49-F238E27FC236}">
                <a16:creationId xmlns:a16="http://schemas.microsoft.com/office/drawing/2014/main" id="{27F1D46D-57E9-3262-5C79-95575B238EF0}"/>
              </a:ext>
            </a:extLst>
          </p:cNvPr>
          <p:cNvSpPr/>
          <p:nvPr/>
        </p:nvSpPr>
        <p:spPr>
          <a:xfrm>
            <a:off x="12317280" y="7010016"/>
            <a:ext cx="5271252" cy="1084340"/>
          </a:xfrm>
          <a:custGeom>
            <a:avLst/>
            <a:gdLst>
              <a:gd name="connsiteX0" fmla="*/ 0 w 2635626"/>
              <a:gd name="connsiteY0" fmla="*/ 0 h 542170"/>
              <a:gd name="connsiteX1" fmla="*/ 2635626 w 2635626"/>
              <a:gd name="connsiteY1" fmla="*/ 0 h 542170"/>
              <a:gd name="connsiteX2" fmla="*/ 2635626 w 2635626"/>
              <a:gd name="connsiteY2" fmla="*/ 542170 h 542170"/>
              <a:gd name="connsiteX3" fmla="*/ 0 w 2635626"/>
              <a:gd name="connsiteY3" fmla="*/ 542170 h 542170"/>
              <a:gd name="connsiteX4" fmla="*/ 0 w 2635626"/>
              <a:gd name="connsiteY4" fmla="*/ 0 h 542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5626" h="542170">
                <a:moveTo>
                  <a:pt x="0" y="0"/>
                </a:moveTo>
                <a:lnTo>
                  <a:pt x="2635626" y="0"/>
                </a:lnTo>
                <a:lnTo>
                  <a:pt x="2635626" y="542170"/>
                </a:lnTo>
                <a:lnTo>
                  <a:pt x="0" y="542170"/>
                </a:lnTo>
                <a:lnTo>
                  <a:pt x="0" y="0"/>
                </a:lnTo>
                <a:close/>
              </a:path>
            </a:pathLst>
          </a:custGeom>
        </p:spPr>
        <p:style>
          <a:lnRef idx="0">
            <a:schemeClr val="accent1">
              <a:hueOff val="0"/>
              <a:satOff val="0"/>
              <a:lumOff val="0"/>
              <a:alphaOff val="0"/>
            </a:schemeClr>
          </a:lnRef>
          <a:fillRef idx="1">
            <a:schemeClr val="accent1">
              <a:tint val="50000"/>
              <a:alpha val="40000"/>
              <a:hueOff val="0"/>
              <a:satOff val="0"/>
              <a:lumOff val="0"/>
              <a:alphaOff val="0"/>
            </a:schemeClr>
          </a:fillRef>
          <a:effectRef idx="0">
            <a:schemeClr val="accent1">
              <a:tint val="50000"/>
              <a:alpha val="40000"/>
              <a:hueOff val="0"/>
              <a:satOff val="0"/>
              <a:lumOff val="0"/>
              <a:alphaOff val="0"/>
            </a:schemeClr>
          </a:effectRef>
          <a:fontRef idx="minor">
            <a:schemeClr val="lt1">
              <a:hueOff val="0"/>
              <a:satOff val="0"/>
              <a:lumOff val="0"/>
              <a:alphaOff val="0"/>
            </a:schemeClr>
          </a:fontRef>
        </p:style>
        <p:txBody>
          <a:bodyPr spcFirstLastPara="0" vert="horz" wrap="square" lIns="147320" tIns="147320" rIns="147320" bIns="147320" numCol="1" spcCol="1270" anchor="ctr" anchorCtr="0">
            <a:noAutofit/>
          </a:bodyPr>
          <a:lstStyle/>
          <a:p>
            <a:pPr algn="ctr" defTabSz="2578100">
              <a:lnSpc>
                <a:spcPct val="90000"/>
              </a:lnSpc>
              <a:spcBef>
                <a:spcPct val="0"/>
              </a:spcBef>
              <a:spcAft>
                <a:spcPct val="35000"/>
              </a:spcAft>
            </a:pPr>
            <a:r>
              <a:rPr lang="de-DE" sz="5800" kern="1200" dirty="0"/>
              <a:t>Virtual </a:t>
            </a:r>
            <a:r>
              <a:rPr lang="de-DE" sz="5800" kern="1200" dirty="0" err="1"/>
              <a:t>access</a:t>
            </a:r>
            <a:endParaRPr lang="en-US" sz="5800" kern="1200" dirty="0"/>
          </a:p>
        </p:txBody>
      </p:sp>
      <p:sp>
        <p:nvSpPr>
          <p:cNvPr id="5" name="Rectangle: Rounded Corners 4">
            <a:extLst>
              <a:ext uri="{FF2B5EF4-FFF2-40B4-BE49-F238E27FC236}">
                <a16:creationId xmlns:a16="http://schemas.microsoft.com/office/drawing/2014/main" id="{F78A7275-6677-43FA-9921-368D70D321F7}"/>
              </a:ext>
            </a:extLst>
          </p:cNvPr>
          <p:cNvSpPr/>
          <p:nvPr/>
        </p:nvSpPr>
        <p:spPr bwMode="auto">
          <a:xfrm>
            <a:off x="544316" y="2267962"/>
            <a:ext cx="11233248" cy="143327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600" dirty="0"/>
              <a:t>Transnational Access</a:t>
            </a:r>
            <a:endParaRPr lang="en-US" sz="5600" dirty="0"/>
          </a:p>
        </p:txBody>
      </p:sp>
    </p:spTree>
    <p:extLst>
      <p:ext uri="{BB962C8B-B14F-4D97-AF65-F5344CB8AC3E}">
        <p14:creationId xmlns:p14="http://schemas.microsoft.com/office/powerpoint/2010/main" val="3894801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2945-2BFB-44CA-AEBC-1F39D622EF69}"/>
              </a:ext>
            </a:extLst>
          </p:cNvPr>
          <p:cNvSpPr>
            <a:spLocks noGrp="1"/>
          </p:cNvSpPr>
          <p:nvPr>
            <p:ph type="title"/>
          </p:nvPr>
        </p:nvSpPr>
        <p:spPr/>
        <p:txBody>
          <a:bodyPr>
            <a:normAutofit/>
          </a:bodyPr>
          <a:lstStyle/>
          <a:p>
            <a:r>
              <a:rPr lang="de-DE" dirty="0"/>
              <a:t>Transnational Access</a:t>
            </a:r>
            <a:endParaRPr lang="en-US" dirty="0"/>
          </a:p>
        </p:txBody>
      </p:sp>
      <p:grpSp>
        <p:nvGrpSpPr>
          <p:cNvPr id="3" name="Group 2">
            <a:extLst>
              <a:ext uri="{FF2B5EF4-FFF2-40B4-BE49-F238E27FC236}">
                <a16:creationId xmlns:a16="http://schemas.microsoft.com/office/drawing/2014/main" id="{E6237658-372F-4B17-2B6F-E6FE769D3F87}"/>
              </a:ext>
            </a:extLst>
          </p:cNvPr>
          <p:cNvGrpSpPr/>
          <p:nvPr/>
        </p:nvGrpSpPr>
        <p:grpSpPr>
          <a:xfrm>
            <a:off x="5839155" y="2356060"/>
            <a:ext cx="2683890" cy="2592288"/>
            <a:chOff x="349735" y="1923678"/>
            <a:chExt cx="2635626" cy="2259043"/>
          </a:xfrm>
        </p:grpSpPr>
        <p:sp>
          <p:nvSpPr>
            <p:cNvPr id="6" name="Rectangle 5">
              <a:extLst>
                <a:ext uri="{FF2B5EF4-FFF2-40B4-BE49-F238E27FC236}">
                  <a16:creationId xmlns:a16="http://schemas.microsoft.com/office/drawing/2014/main" id="{1AD30650-CBC8-3782-B7F6-3E25EF124B5B}"/>
                </a:ext>
              </a:extLst>
            </p:cNvPr>
            <p:cNvSpPr/>
            <p:nvPr/>
          </p:nvSpPr>
          <p:spPr>
            <a:xfrm>
              <a:off x="349735" y="1923678"/>
              <a:ext cx="2635626" cy="2259043"/>
            </a:xfrm>
            <a:prstGeom prst="rect">
              <a:avLst/>
            </a:prstGeom>
            <a:blipFill rotWithShape="1">
              <a:blip r:embed="rId3"/>
              <a:srcRect/>
              <a:stretch>
                <a:fillRect t="-28000" b="-28000"/>
              </a:stretch>
            </a:blip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de-DE" sz="2800"/>
            </a:p>
          </p:txBody>
        </p:sp>
        <p:sp>
          <p:nvSpPr>
            <p:cNvPr id="7" name="Freeform 6">
              <a:extLst>
                <a:ext uri="{FF2B5EF4-FFF2-40B4-BE49-F238E27FC236}">
                  <a16:creationId xmlns:a16="http://schemas.microsoft.com/office/drawing/2014/main" id="{26B0EDC5-5046-8453-455B-AE84E7128740}"/>
                </a:ext>
              </a:extLst>
            </p:cNvPr>
            <p:cNvSpPr/>
            <p:nvPr/>
          </p:nvSpPr>
          <p:spPr>
            <a:xfrm>
              <a:off x="349735" y="3505008"/>
              <a:ext cx="2635626" cy="542170"/>
            </a:xfrm>
            <a:custGeom>
              <a:avLst/>
              <a:gdLst>
                <a:gd name="connsiteX0" fmla="*/ 0 w 2635626"/>
                <a:gd name="connsiteY0" fmla="*/ 0 h 542170"/>
                <a:gd name="connsiteX1" fmla="*/ 2635626 w 2635626"/>
                <a:gd name="connsiteY1" fmla="*/ 0 h 542170"/>
                <a:gd name="connsiteX2" fmla="*/ 2635626 w 2635626"/>
                <a:gd name="connsiteY2" fmla="*/ 542170 h 542170"/>
                <a:gd name="connsiteX3" fmla="*/ 0 w 2635626"/>
                <a:gd name="connsiteY3" fmla="*/ 542170 h 542170"/>
                <a:gd name="connsiteX4" fmla="*/ 0 w 2635626"/>
                <a:gd name="connsiteY4" fmla="*/ 0 h 542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5626" h="542170">
                  <a:moveTo>
                    <a:pt x="0" y="0"/>
                  </a:moveTo>
                  <a:lnTo>
                    <a:pt x="2635626" y="0"/>
                  </a:lnTo>
                  <a:lnTo>
                    <a:pt x="2635626" y="542170"/>
                  </a:lnTo>
                  <a:lnTo>
                    <a:pt x="0" y="542170"/>
                  </a:lnTo>
                  <a:lnTo>
                    <a:pt x="0" y="0"/>
                  </a:lnTo>
                  <a:close/>
                </a:path>
              </a:pathLst>
            </a:custGeom>
          </p:spPr>
          <p:style>
            <a:lnRef idx="0">
              <a:schemeClr val="accent1">
                <a:hueOff val="0"/>
                <a:satOff val="0"/>
                <a:lumOff val="0"/>
                <a:alphaOff val="0"/>
              </a:schemeClr>
            </a:lnRef>
            <a:fillRef idx="1">
              <a:schemeClr val="accent1">
                <a:tint val="50000"/>
                <a:alpha val="40000"/>
                <a:hueOff val="0"/>
                <a:satOff val="0"/>
                <a:lumOff val="0"/>
                <a:alphaOff val="0"/>
              </a:schemeClr>
            </a:fillRef>
            <a:effectRef idx="0">
              <a:schemeClr val="accent1">
                <a:tint val="50000"/>
                <a:alpha val="40000"/>
                <a:hueOff val="0"/>
                <a:satOff val="0"/>
                <a:lumOff val="0"/>
                <a:alphaOff val="0"/>
              </a:schemeClr>
            </a:effectRef>
            <a:fontRef idx="minor">
              <a:schemeClr val="lt1">
                <a:hueOff val="0"/>
                <a:satOff val="0"/>
                <a:lumOff val="0"/>
                <a:alphaOff val="0"/>
              </a:schemeClr>
            </a:fontRef>
          </p:style>
          <p:txBody>
            <a:bodyPr spcFirstLastPara="0" vert="horz" wrap="square" lIns="147320" tIns="147320" rIns="147320" bIns="147320" numCol="1" spcCol="1270" anchor="ctr" anchorCtr="0">
              <a:noAutofit/>
            </a:bodyPr>
            <a:lstStyle/>
            <a:p>
              <a:pPr algn="ctr" defTabSz="2578100">
                <a:lnSpc>
                  <a:spcPct val="90000"/>
                </a:lnSpc>
                <a:spcBef>
                  <a:spcPct val="0"/>
                </a:spcBef>
                <a:spcAft>
                  <a:spcPct val="35000"/>
                </a:spcAft>
              </a:pPr>
              <a:r>
                <a:rPr lang="de-DE" sz="4000" kern="1200" dirty="0"/>
                <a:t>In </a:t>
              </a:r>
              <a:r>
                <a:rPr lang="de-DE" sz="4000" kern="1200" dirty="0" err="1"/>
                <a:t>person</a:t>
              </a:r>
              <a:endParaRPr lang="en-US" sz="4000" kern="1200" dirty="0"/>
            </a:p>
          </p:txBody>
        </p:sp>
      </p:grpSp>
      <p:grpSp>
        <p:nvGrpSpPr>
          <p:cNvPr id="4" name="Group 3">
            <a:extLst>
              <a:ext uri="{FF2B5EF4-FFF2-40B4-BE49-F238E27FC236}">
                <a16:creationId xmlns:a16="http://schemas.microsoft.com/office/drawing/2014/main" id="{8364EDE0-95E1-EB7A-85DC-1AF6A7680539}"/>
              </a:ext>
            </a:extLst>
          </p:cNvPr>
          <p:cNvGrpSpPr/>
          <p:nvPr/>
        </p:nvGrpSpPr>
        <p:grpSpPr>
          <a:xfrm>
            <a:off x="9004468" y="2386646"/>
            <a:ext cx="3024336" cy="2592288"/>
            <a:chOff x="3254187" y="1923678"/>
            <a:chExt cx="2635626" cy="2259043"/>
          </a:xfrm>
        </p:grpSpPr>
        <p:sp>
          <p:nvSpPr>
            <p:cNvPr id="8" name="Rectangle 7">
              <a:extLst>
                <a:ext uri="{FF2B5EF4-FFF2-40B4-BE49-F238E27FC236}">
                  <a16:creationId xmlns:a16="http://schemas.microsoft.com/office/drawing/2014/main" id="{C2F8B25A-7D02-DA65-30A2-D1B317BB6E30}"/>
                </a:ext>
              </a:extLst>
            </p:cNvPr>
            <p:cNvSpPr/>
            <p:nvPr/>
          </p:nvSpPr>
          <p:spPr>
            <a:xfrm>
              <a:off x="3254187" y="1923678"/>
              <a:ext cx="2635626" cy="2259043"/>
            </a:xfrm>
            <a:prstGeom prst="rect">
              <a:avLst/>
            </a:prstGeom>
            <a:blipFill rotWithShape="1">
              <a:blip r:embed="rId4"/>
              <a:srcRect/>
              <a:stretch>
                <a:fillRect l="-14000" r="-14000"/>
              </a:stretch>
            </a:blip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de-DE" sz="2800"/>
            </a:p>
          </p:txBody>
        </p:sp>
        <p:sp>
          <p:nvSpPr>
            <p:cNvPr id="9" name="Freeform 8">
              <a:extLst>
                <a:ext uri="{FF2B5EF4-FFF2-40B4-BE49-F238E27FC236}">
                  <a16:creationId xmlns:a16="http://schemas.microsoft.com/office/drawing/2014/main" id="{6B6B370C-03C6-DEB2-9393-0259A37B02DE}"/>
                </a:ext>
              </a:extLst>
            </p:cNvPr>
            <p:cNvSpPr/>
            <p:nvPr/>
          </p:nvSpPr>
          <p:spPr>
            <a:xfrm>
              <a:off x="3254187" y="3505008"/>
              <a:ext cx="2635626" cy="542170"/>
            </a:xfrm>
            <a:custGeom>
              <a:avLst/>
              <a:gdLst>
                <a:gd name="connsiteX0" fmla="*/ 0 w 2635626"/>
                <a:gd name="connsiteY0" fmla="*/ 0 h 542170"/>
                <a:gd name="connsiteX1" fmla="*/ 2635626 w 2635626"/>
                <a:gd name="connsiteY1" fmla="*/ 0 h 542170"/>
                <a:gd name="connsiteX2" fmla="*/ 2635626 w 2635626"/>
                <a:gd name="connsiteY2" fmla="*/ 542170 h 542170"/>
                <a:gd name="connsiteX3" fmla="*/ 0 w 2635626"/>
                <a:gd name="connsiteY3" fmla="*/ 542170 h 542170"/>
                <a:gd name="connsiteX4" fmla="*/ 0 w 2635626"/>
                <a:gd name="connsiteY4" fmla="*/ 0 h 542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5626" h="542170">
                  <a:moveTo>
                    <a:pt x="0" y="0"/>
                  </a:moveTo>
                  <a:lnTo>
                    <a:pt x="2635626" y="0"/>
                  </a:lnTo>
                  <a:lnTo>
                    <a:pt x="2635626" y="542170"/>
                  </a:lnTo>
                  <a:lnTo>
                    <a:pt x="0" y="542170"/>
                  </a:lnTo>
                  <a:lnTo>
                    <a:pt x="0" y="0"/>
                  </a:lnTo>
                  <a:close/>
                </a:path>
              </a:pathLst>
            </a:custGeom>
          </p:spPr>
          <p:style>
            <a:lnRef idx="0">
              <a:schemeClr val="accent1">
                <a:hueOff val="0"/>
                <a:satOff val="0"/>
                <a:lumOff val="0"/>
                <a:alphaOff val="0"/>
              </a:schemeClr>
            </a:lnRef>
            <a:fillRef idx="1">
              <a:schemeClr val="accent1">
                <a:tint val="50000"/>
                <a:alpha val="40000"/>
                <a:hueOff val="0"/>
                <a:satOff val="0"/>
                <a:lumOff val="0"/>
                <a:alphaOff val="0"/>
              </a:schemeClr>
            </a:fillRef>
            <a:effectRef idx="0">
              <a:schemeClr val="accent1">
                <a:tint val="50000"/>
                <a:alpha val="40000"/>
                <a:hueOff val="0"/>
                <a:satOff val="0"/>
                <a:lumOff val="0"/>
                <a:alphaOff val="0"/>
              </a:schemeClr>
            </a:effectRef>
            <a:fontRef idx="minor">
              <a:schemeClr val="lt1">
                <a:hueOff val="0"/>
                <a:satOff val="0"/>
                <a:lumOff val="0"/>
                <a:alphaOff val="0"/>
              </a:schemeClr>
            </a:fontRef>
          </p:style>
          <p:txBody>
            <a:bodyPr spcFirstLastPara="0" vert="horz" wrap="square" lIns="147320" tIns="147320" rIns="147320" bIns="147320" numCol="1" spcCol="1270" anchor="ctr" anchorCtr="0">
              <a:noAutofit/>
            </a:bodyPr>
            <a:lstStyle/>
            <a:p>
              <a:pPr algn="ctr" defTabSz="2578100">
                <a:lnSpc>
                  <a:spcPct val="90000"/>
                </a:lnSpc>
                <a:spcBef>
                  <a:spcPct val="0"/>
                </a:spcBef>
                <a:spcAft>
                  <a:spcPct val="35000"/>
                </a:spcAft>
              </a:pPr>
              <a:r>
                <a:rPr lang="de-DE" sz="4800" kern="1200" dirty="0"/>
                <a:t>Remote</a:t>
              </a:r>
              <a:endParaRPr lang="en-US" sz="4800" kern="1200" dirty="0"/>
            </a:p>
          </p:txBody>
        </p:sp>
      </p:grpSp>
      <p:graphicFrame>
        <p:nvGraphicFramePr>
          <p:cNvPr id="13" name="Diagram 12">
            <a:extLst>
              <a:ext uri="{FF2B5EF4-FFF2-40B4-BE49-F238E27FC236}">
                <a16:creationId xmlns:a16="http://schemas.microsoft.com/office/drawing/2014/main" id="{262241BC-0EDF-1266-C86C-C6A2BD6EFBAB}"/>
              </a:ext>
            </a:extLst>
          </p:cNvPr>
          <p:cNvGraphicFramePr/>
          <p:nvPr>
            <p:extLst>
              <p:ext uri="{D42A27DB-BD31-4B8C-83A1-F6EECF244321}">
                <p14:modId xmlns:p14="http://schemas.microsoft.com/office/powerpoint/2010/main" val="2365626145"/>
              </p:ext>
            </p:extLst>
          </p:nvPr>
        </p:nvGraphicFramePr>
        <p:xfrm>
          <a:off x="1700463" y="5494191"/>
          <a:ext cx="15641052" cy="434950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43234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2945-2BFB-44CA-AEBC-1F39D622EF69}"/>
              </a:ext>
            </a:extLst>
          </p:cNvPr>
          <p:cNvSpPr>
            <a:spLocks noGrp="1"/>
          </p:cNvSpPr>
          <p:nvPr>
            <p:ph type="title"/>
          </p:nvPr>
        </p:nvSpPr>
        <p:spPr/>
        <p:txBody>
          <a:bodyPr>
            <a:normAutofit/>
          </a:bodyPr>
          <a:lstStyle/>
          <a:p>
            <a:r>
              <a:rPr lang="de-DE" dirty="0"/>
              <a:t>Virtual Access</a:t>
            </a:r>
            <a:endParaRPr lang="en-US" dirty="0"/>
          </a:p>
        </p:txBody>
      </p:sp>
      <p:graphicFrame>
        <p:nvGraphicFramePr>
          <p:cNvPr id="13" name="Diagram 12">
            <a:extLst>
              <a:ext uri="{FF2B5EF4-FFF2-40B4-BE49-F238E27FC236}">
                <a16:creationId xmlns:a16="http://schemas.microsoft.com/office/drawing/2014/main" id="{262241BC-0EDF-1266-C86C-C6A2BD6EFBAB}"/>
              </a:ext>
            </a:extLst>
          </p:cNvPr>
          <p:cNvGraphicFramePr/>
          <p:nvPr>
            <p:extLst>
              <p:ext uri="{D42A27DB-BD31-4B8C-83A1-F6EECF244321}">
                <p14:modId xmlns:p14="http://schemas.microsoft.com/office/powerpoint/2010/main" val="949224448"/>
              </p:ext>
            </p:extLst>
          </p:nvPr>
        </p:nvGraphicFramePr>
        <p:xfrm>
          <a:off x="4261916" y="6488512"/>
          <a:ext cx="8525364" cy="19903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105E8631-024F-612C-32B7-FC892EA0AB43}"/>
              </a:ext>
            </a:extLst>
          </p:cNvPr>
          <p:cNvSpPr/>
          <p:nvPr/>
        </p:nvSpPr>
        <p:spPr>
          <a:xfrm>
            <a:off x="6983761" y="2695229"/>
            <a:ext cx="3499722" cy="2933910"/>
          </a:xfrm>
          <a:prstGeom prst="rect">
            <a:avLst/>
          </a:prstGeom>
          <a:blipFill rotWithShape="1">
            <a:blip r:embed="rId8">
              <a:extLst>
                <a:ext uri="{28A0092B-C50C-407E-A947-70E740481C1C}">
                  <a14:useLocalDpi xmlns:a14="http://schemas.microsoft.com/office/drawing/2010/main" val="0"/>
                </a:ext>
              </a:extLst>
            </a:blip>
            <a:srcRect/>
            <a:stretch>
              <a:fillRect l="-26000" r="-26000"/>
            </a:stretch>
          </a:blip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de-DE" sz="2800"/>
          </a:p>
        </p:txBody>
      </p:sp>
      <p:sp>
        <p:nvSpPr>
          <p:cNvPr id="10" name="Freeform 9">
            <a:extLst>
              <a:ext uri="{FF2B5EF4-FFF2-40B4-BE49-F238E27FC236}">
                <a16:creationId xmlns:a16="http://schemas.microsoft.com/office/drawing/2014/main" id="{383178BE-D0C1-27F6-F172-C8A6A7A0B096}"/>
              </a:ext>
            </a:extLst>
          </p:cNvPr>
          <p:cNvSpPr/>
          <p:nvPr/>
        </p:nvSpPr>
        <p:spPr>
          <a:xfrm>
            <a:off x="6983761" y="4653913"/>
            <a:ext cx="3499722" cy="704138"/>
          </a:xfrm>
          <a:custGeom>
            <a:avLst/>
            <a:gdLst>
              <a:gd name="connsiteX0" fmla="*/ 0 w 2635626"/>
              <a:gd name="connsiteY0" fmla="*/ 0 h 542170"/>
              <a:gd name="connsiteX1" fmla="*/ 2635626 w 2635626"/>
              <a:gd name="connsiteY1" fmla="*/ 0 h 542170"/>
              <a:gd name="connsiteX2" fmla="*/ 2635626 w 2635626"/>
              <a:gd name="connsiteY2" fmla="*/ 542170 h 542170"/>
              <a:gd name="connsiteX3" fmla="*/ 0 w 2635626"/>
              <a:gd name="connsiteY3" fmla="*/ 542170 h 542170"/>
              <a:gd name="connsiteX4" fmla="*/ 0 w 2635626"/>
              <a:gd name="connsiteY4" fmla="*/ 0 h 542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5626" h="542170">
                <a:moveTo>
                  <a:pt x="0" y="0"/>
                </a:moveTo>
                <a:lnTo>
                  <a:pt x="2635626" y="0"/>
                </a:lnTo>
                <a:lnTo>
                  <a:pt x="2635626" y="542170"/>
                </a:lnTo>
                <a:lnTo>
                  <a:pt x="0" y="542170"/>
                </a:lnTo>
                <a:lnTo>
                  <a:pt x="0" y="0"/>
                </a:lnTo>
                <a:close/>
              </a:path>
            </a:pathLst>
          </a:custGeom>
        </p:spPr>
        <p:style>
          <a:lnRef idx="0">
            <a:schemeClr val="accent1">
              <a:hueOff val="0"/>
              <a:satOff val="0"/>
              <a:lumOff val="0"/>
              <a:alphaOff val="0"/>
            </a:schemeClr>
          </a:lnRef>
          <a:fillRef idx="1">
            <a:schemeClr val="accent1">
              <a:tint val="50000"/>
              <a:alpha val="40000"/>
              <a:hueOff val="0"/>
              <a:satOff val="0"/>
              <a:lumOff val="0"/>
              <a:alphaOff val="0"/>
            </a:schemeClr>
          </a:fillRef>
          <a:effectRef idx="0">
            <a:schemeClr val="accent1">
              <a:tint val="50000"/>
              <a:alpha val="40000"/>
              <a:hueOff val="0"/>
              <a:satOff val="0"/>
              <a:lumOff val="0"/>
              <a:alphaOff val="0"/>
            </a:schemeClr>
          </a:effectRef>
          <a:fontRef idx="minor">
            <a:schemeClr val="lt1">
              <a:hueOff val="0"/>
              <a:satOff val="0"/>
              <a:lumOff val="0"/>
              <a:alphaOff val="0"/>
            </a:schemeClr>
          </a:fontRef>
        </p:style>
        <p:txBody>
          <a:bodyPr spcFirstLastPara="0" vert="horz" wrap="square" lIns="147320" tIns="147320" rIns="147320" bIns="147320" numCol="1" spcCol="1270" anchor="ctr" anchorCtr="0">
            <a:noAutofit/>
          </a:bodyPr>
          <a:lstStyle/>
          <a:p>
            <a:pPr algn="ctr" defTabSz="2578100">
              <a:lnSpc>
                <a:spcPct val="90000"/>
              </a:lnSpc>
              <a:spcBef>
                <a:spcPct val="0"/>
              </a:spcBef>
              <a:spcAft>
                <a:spcPct val="35000"/>
              </a:spcAft>
            </a:pPr>
            <a:r>
              <a:rPr lang="de-DE" sz="4000" kern="1200" dirty="0"/>
              <a:t>Virtual </a:t>
            </a:r>
            <a:r>
              <a:rPr lang="de-DE" sz="4000" kern="1200" dirty="0" err="1"/>
              <a:t>access</a:t>
            </a:r>
            <a:endParaRPr lang="en-US" sz="4000" kern="1200" dirty="0"/>
          </a:p>
        </p:txBody>
      </p:sp>
    </p:spTree>
    <p:extLst>
      <p:ext uri="{BB962C8B-B14F-4D97-AF65-F5344CB8AC3E}">
        <p14:creationId xmlns:p14="http://schemas.microsoft.com/office/powerpoint/2010/main" val="34289456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normAutofit/>
          </a:bodyPr>
          <a:lstStyle/>
          <a:p>
            <a:pPr>
              <a:defRPr/>
            </a:pPr>
            <a:r>
              <a:rPr lang="en-GB" dirty="0"/>
              <a:t>Objectives</a:t>
            </a:r>
            <a:endParaRPr dirty="0"/>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496196642"/>
              </p:ext>
            </p:extLst>
          </p:nvPr>
        </p:nvGraphicFramePr>
        <p:xfrm>
          <a:off x="192505" y="2270800"/>
          <a:ext cx="16916400" cy="7559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3C4DF-67A7-41BA-863A-8AF019BE52E3}"/>
              </a:ext>
            </a:extLst>
          </p:cNvPr>
          <p:cNvSpPr>
            <a:spLocks noGrp="1"/>
          </p:cNvSpPr>
          <p:nvPr>
            <p:ph type="title"/>
          </p:nvPr>
        </p:nvSpPr>
        <p:spPr/>
        <p:txBody>
          <a:bodyPr>
            <a:normAutofit fontScale="90000"/>
          </a:bodyPr>
          <a:lstStyle/>
          <a:p>
            <a:r>
              <a:rPr lang="de-DE" dirty="0"/>
              <a:t>Data </a:t>
            </a:r>
            <a:r>
              <a:rPr lang="de-DE" dirty="0" err="1"/>
              <a:t>services</a:t>
            </a:r>
            <a:r>
              <a:rPr lang="de-DE" dirty="0"/>
              <a:t> and </a:t>
            </a:r>
            <a:r>
              <a:rPr lang="de-DE" dirty="0" err="1"/>
              <a:t>data</a:t>
            </a:r>
            <a:r>
              <a:rPr lang="de-DE" dirty="0"/>
              <a:t> </a:t>
            </a:r>
            <a:r>
              <a:rPr lang="de-DE" dirty="0" err="1"/>
              <a:t>products</a:t>
            </a:r>
            <a:endParaRPr lang="en-US" dirty="0"/>
          </a:p>
        </p:txBody>
      </p:sp>
      <p:sp>
        <p:nvSpPr>
          <p:cNvPr id="3" name="Content Placeholder 2">
            <a:extLst>
              <a:ext uri="{FF2B5EF4-FFF2-40B4-BE49-F238E27FC236}">
                <a16:creationId xmlns:a16="http://schemas.microsoft.com/office/drawing/2014/main" id="{4C3F46F3-5C78-4032-9795-6C5FB4D7A9CD}"/>
              </a:ext>
            </a:extLst>
          </p:cNvPr>
          <p:cNvSpPr>
            <a:spLocks noGrp="1"/>
          </p:cNvSpPr>
          <p:nvPr>
            <p:ph type="body" idx="1"/>
          </p:nvPr>
        </p:nvSpPr>
        <p:spPr>
          <a:xfrm>
            <a:off x="7748337" y="2816680"/>
            <a:ext cx="8229600" cy="6832800"/>
          </a:xfrm>
        </p:spPr>
        <p:txBody>
          <a:bodyPr>
            <a:normAutofit lnSpcReduction="10000"/>
          </a:bodyPr>
          <a:lstStyle/>
          <a:p>
            <a:pPr marL="0" indent="0">
              <a:buNone/>
            </a:pPr>
            <a:r>
              <a:rPr lang="en-GB" sz="2800" b="1" dirty="0"/>
              <a:t>POLARIN will concentrate its efforts on improving the data landscape and the consumption of data </a:t>
            </a:r>
            <a:endParaRPr lang="en-GB" sz="2800" dirty="0"/>
          </a:p>
          <a:p>
            <a:endParaRPr lang="en-GB" sz="2800" b="1" dirty="0"/>
          </a:p>
          <a:p>
            <a:endParaRPr lang="en-GB" sz="2800" b="1" dirty="0"/>
          </a:p>
          <a:p>
            <a:r>
              <a:rPr lang="en-GB" sz="2800" b="1" dirty="0"/>
              <a:t>A single-entry portal </a:t>
            </a:r>
            <a:endParaRPr lang="en-GB" sz="2800" dirty="0"/>
          </a:p>
          <a:p>
            <a:r>
              <a:rPr lang="en-GB" sz="2800" b="1" dirty="0"/>
              <a:t>VA to metadata, data and data services </a:t>
            </a:r>
          </a:p>
          <a:p>
            <a:r>
              <a:rPr lang="en-GB" sz="2800" b="1" dirty="0"/>
              <a:t>Coordinate, harmonise, and optimise </a:t>
            </a:r>
            <a:r>
              <a:rPr lang="en-GB" sz="2800" dirty="0"/>
              <a:t>the implementation and integration of data services and products. </a:t>
            </a:r>
          </a:p>
          <a:p>
            <a:r>
              <a:rPr lang="en-GB" sz="2800" b="1" dirty="0"/>
              <a:t>Create data products </a:t>
            </a:r>
            <a:r>
              <a:rPr lang="en-GB" sz="2800" dirty="0"/>
              <a:t>from environmental databases that can be directly used by researchers and decision makers. </a:t>
            </a:r>
          </a:p>
          <a:p>
            <a:endParaRPr lang="en-GB" sz="2800" dirty="0"/>
          </a:p>
          <a:p>
            <a:endParaRPr lang="en-GB" sz="2800" dirty="0"/>
          </a:p>
          <a:p>
            <a:endParaRPr lang="en-GB" sz="2800" dirty="0">
              <a:effectLst/>
            </a:endParaRPr>
          </a:p>
          <a:p>
            <a:endParaRPr lang="en-US" sz="2800" dirty="0"/>
          </a:p>
        </p:txBody>
      </p:sp>
      <p:pic>
        <p:nvPicPr>
          <p:cNvPr id="4098" name="Picture 2" descr="Open Data Portals">
            <a:extLst>
              <a:ext uri="{FF2B5EF4-FFF2-40B4-BE49-F238E27FC236}">
                <a16:creationId xmlns:a16="http://schemas.microsoft.com/office/drawing/2014/main" id="{407AE0CE-B7DA-2E96-3F37-76E2C092DB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337" y="3517314"/>
            <a:ext cx="7418064" cy="5431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9052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3C4DF-67A7-41BA-863A-8AF019BE52E3}"/>
              </a:ext>
            </a:extLst>
          </p:cNvPr>
          <p:cNvSpPr>
            <a:spLocks noGrp="1"/>
          </p:cNvSpPr>
          <p:nvPr>
            <p:ph type="title"/>
          </p:nvPr>
        </p:nvSpPr>
        <p:spPr/>
        <p:txBody>
          <a:bodyPr>
            <a:normAutofit fontScale="90000"/>
          </a:bodyPr>
          <a:lstStyle/>
          <a:p>
            <a:r>
              <a:rPr lang="de-DE" dirty="0"/>
              <a:t>Training </a:t>
            </a:r>
            <a:r>
              <a:rPr lang="de-DE" dirty="0" err="1"/>
              <a:t>for</a:t>
            </a:r>
            <a:r>
              <a:rPr lang="de-DE" dirty="0"/>
              <a:t> </a:t>
            </a:r>
            <a:r>
              <a:rPr lang="de-DE" dirty="0" err="1"/>
              <a:t>infrastructure</a:t>
            </a:r>
            <a:r>
              <a:rPr lang="de-DE" dirty="0"/>
              <a:t> </a:t>
            </a:r>
            <a:r>
              <a:rPr lang="de-DE" dirty="0" err="1"/>
              <a:t>users</a:t>
            </a:r>
            <a:endParaRPr lang="en-US" dirty="0"/>
          </a:p>
        </p:txBody>
      </p:sp>
      <p:graphicFrame>
        <p:nvGraphicFramePr>
          <p:cNvPr id="6" name="Content Placeholder 5">
            <a:extLst>
              <a:ext uri="{FF2B5EF4-FFF2-40B4-BE49-F238E27FC236}">
                <a16:creationId xmlns:a16="http://schemas.microsoft.com/office/drawing/2014/main" id="{F789FF8D-402C-5565-3D2A-455B3B98C8EE}"/>
              </a:ext>
            </a:extLst>
          </p:cNvPr>
          <p:cNvGraphicFramePr>
            <a:graphicFrameLocks noGrp="1"/>
          </p:cNvGraphicFramePr>
          <p:nvPr>
            <p:ph idx="4294967295"/>
            <p:extLst>
              <p:ext uri="{D42A27DB-BD31-4B8C-83A1-F6EECF244321}">
                <p14:modId xmlns:p14="http://schemas.microsoft.com/office/powerpoint/2010/main" val="934050646"/>
              </p:ext>
            </p:extLst>
          </p:nvPr>
        </p:nvGraphicFramePr>
        <p:xfrm>
          <a:off x="0" y="1752600"/>
          <a:ext cx="16916400" cy="7559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9698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485CF-2663-C954-09B2-F0D2E4A62610}"/>
              </a:ext>
            </a:extLst>
          </p:cNvPr>
          <p:cNvSpPr>
            <a:spLocks noGrp="1"/>
          </p:cNvSpPr>
          <p:nvPr>
            <p:ph type="title"/>
          </p:nvPr>
        </p:nvSpPr>
        <p:spPr>
          <a:xfrm>
            <a:off x="820805" y="890050"/>
            <a:ext cx="12420410" cy="2043300"/>
          </a:xfrm>
        </p:spPr>
        <p:txBody>
          <a:bodyPr anchor="ctr">
            <a:normAutofit fontScale="90000"/>
          </a:bodyPr>
          <a:lstStyle/>
          <a:p>
            <a:r>
              <a:rPr lang="en-GB" sz="7200" dirty="0"/>
              <a:t>POLARIN ADVISORY BOARD</a:t>
            </a:r>
          </a:p>
        </p:txBody>
      </p:sp>
      <p:graphicFrame>
        <p:nvGraphicFramePr>
          <p:cNvPr id="4" name="Content Placeholder 3">
            <a:extLst>
              <a:ext uri="{FF2B5EF4-FFF2-40B4-BE49-F238E27FC236}">
                <a16:creationId xmlns:a16="http://schemas.microsoft.com/office/drawing/2014/main" id="{AAEA32C2-74ED-8ABD-9B92-DBF54183D149}"/>
              </a:ext>
            </a:extLst>
          </p:cNvPr>
          <p:cNvGraphicFramePr>
            <a:graphicFrameLocks noGrp="1"/>
          </p:cNvGraphicFramePr>
          <p:nvPr>
            <p:ph idx="4294967295"/>
          </p:nvPr>
        </p:nvGraphicFramePr>
        <p:xfrm>
          <a:off x="1576170" y="2734896"/>
          <a:ext cx="16667162" cy="73929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845202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3C4DF-67A7-41BA-863A-8AF019BE52E3}"/>
              </a:ext>
            </a:extLst>
          </p:cNvPr>
          <p:cNvSpPr>
            <a:spLocks noGrp="1"/>
          </p:cNvSpPr>
          <p:nvPr>
            <p:ph type="title"/>
          </p:nvPr>
        </p:nvSpPr>
        <p:spPr>
          <a:xfrm>
            <a:off x="820805" y="890050"/>
            <a:ext cx="12141216" cy="2043300"/>
          </a:xfrm>
        </p:spPr>
        <p:txBody>
          <a:bodyPr>
            <a:normAutofit fontScale="90000"/>
          </a:bodyPr>
          <a:lstStyle/>
          <a:p>
            <a:r>
              <a:rPr lang="de-DE" dirty="0"/>
              <a:t>Connection </a:t>
            </a:r>
            <a:r>
              <a:rPr lang="de-DE" dirty="0" err="1"/>
              <a:t>with</a:t>
            </a:r>
            <a:r>
              <a:rPr lang="de-DE" dirty="0"/>
              <a:t> </a:t>
            </a:r>
            <a:r>
              <a:rPr lang="de-DE" dirty="0" err="1"/>
              <a:t>other</a:t>
            </a:r>
            <a:r>
              <a:rPr lang="de-DE" dirty="0"/>
              <a:t> </a:t>
            </a:r>
            <a:r>
              <a:rPr lang="de-DE" dirty="0" err="1"/>
              <a:t>projects</a:t>
            </a:r>
            <a:r>
              <a:rPr lang="de-DE" dirty="0"/>
              <a:t>, </a:t>
            </a:r>
            <a:r>
              <a:rPr lang="de-DE" dirty="0" err="1"/>
              <a:t>forums</a:t>
            </a:r>
            <a:r>
              <a:rPr lang="de-DE" dirty="0"/>
              <a:t>, </a:t>
            </a:r>
            <a:r>
              <a:rPr lang="de-DE" dirty="0" err="1"/>
              <a:t>organisations</a:t>
            </a:r>
            <a:endParaRPr lang="en-US" dirty="0"/>
          </a:p>
        </p:txBody>
      </p:sp>
      <p:pic>
        <p:nvPicPr>
          <p:cNvPr id="3" name="Picture 2">
            <a:extLst>
              <a:ext uri="{FF2B5EF4-FFF2-40B4-BE49-F238E27FC236}">
                <a16:creationId xmlns:a16="http://schemas.microsoft.com/office/drawing/2014/main" id="{F3891D89-311D-F710-9E76-CA3BC0DFFAAC}"/>
              </a:ext>
            </a:extLst>
          </p:cNvPr>
          <p:cNvPicPr>
            <a:picLocks noChangeAspect="1"/>
          </p:cNvPicPr>
          <p:nvPr/>
        </p:nvPicPr>
        <p:blipFill>
          <a:blip r:embed="rId3"/>
          <a:stretch>
            <a:fillRect/>
          </a:stretch>
        </p:blipFill>
        <p:spPr bwMode="auto">
          <a:xfrm>
            <a:off x="520045" y="3002346"/>
            <a:ext cx="3666543" cy="3360997"/>
          </a:xfrm>
          <a:prstGeom prst="rect">
            <a:avLst/>
          </a:prstGeom>
        </p:spPr>
      </p:pic>
      <p:pic>
        <p:nvPicPr>
          <p:cNvPr id="1026" name="Picture 2" descr="EU Polar Cluster">
            <a:extLst>
              <a:ext uri="{FF2B5EF4-FFF2-40B4-BE49-F238E27FC236}">
                <a16:creationId xmlns:a16="http://schemas.microsoft.com/office/drawing/2014/main" id="{92299A1C-0707-9124-22FE-2389148825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7160" y="2975762"/>
            <a:ext cx="3360997" cy="33609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bout - assw.info">
            <a:extLst>
              <a:ext uri="{FF2B5EF4-FFF2-40B4-BE49-F238E27FC236}">
                <a16:creationId xmlns:a16="http://schemas.microsoft.com/office/drawing/2014/main" id="{75F33F41-334B-5590-86D8-7EF43DA0D4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53866" y="2744007"/>
            <a:ext cx="3035300" cy="3746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5C98633B-190F-0168-8012-288FE282F25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83542" y="2744007"/>
            <a:ext cx="2425344" cy="342999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Logo – ESA Brand Centre">
            <a:extLst>
              <a:ext uri="{FF2B5EF4-FFF2-40B4-BE49-F238E27FC236}">
                <a16:creationId xmlns:a16="http://schemas.microsoft.com/office/drawing/2014/main" id="{910A4610-D0B6-E838-B686-9CF6FDA078B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165" y="6229586"/>
            <a:ext cx="5738448" cy="360216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opernicus | Copernicus">
            <a:extLst>
              <a:ext uri="{FF2B5EF4-FFF2-40B4-BE49-F238E27FC236}">
                <a16:creationId xmlns:a16="http://schemas.microsoft.com/office/drawing/2014/main" id="{F4C72ADB-6697-33BE-07D2-694190C3739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54601" y="6292562"/>
            <a:ext cx="6367634" cy="3351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485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8"/>
          <p:cNvSpPr txBox="1"/>
          <p:nvPr/>
        </p:nvSpPr>
        <p:spPr>
          <a:xfrm>
            <a:off x="1400679" y="1042747"/>
            <a:ext cx="5562600" cy="1169700"/>
          </a:xfrm>
          <a:prstGeom prst="rect">
            <a:avLst/>
          </a:prstGeom>
          <a:noFill/>
          <a:ln>
            <a:noFill/>
          </a:ln>
        </p:spPr>
        <p:txBody>
          <a:bodyPr spcFirstLastPara="1" wrap="square" lIns="0" tIns="0" rIns="0" bIns="0" anchor="t" anchorCtr="0">
            <a:spAutoFit/>
          </a:bodyPr>
          <a:lstStyle/>
          <a:p>
            <a:pPr marL="0" marR="0" lvl="0" indent="0" algn="l" rtl="0">
              <a:lnSpc>
                <a:spcPct val="140005"/>
              </a:lnSpc>
              <a:spcBef>
                <a:spcPts val="0"/>
              </a:spcBef>
              <a:spcAft>
                <a:spcPts val="0"/>
              </a:spcAft>
              <a:buNone/>
            </a:pPr>
            <a:r>
              <a:rPr lang="es" sz="7599" i="0" u="none" strike="noStrike" cap="none">
                <a:solidFill>
                  <a:schemeClr val="accent1"/>
                </a:solidFill>
                <a:latin typeface="Montserrat Light"/>
                <a:ea typeface="Montserrat Light"/>
                <a:cs typeface="Montserrat Light"/>
                <a:sym typeface="Montserrat Light"/>
              </a:rPr>
              <a:t>Contact Us</a:t>
            </a:r>
            <a:endParaRPr>
              <a:solidFill>
                <a:schemeClr val="accent1"/>
              </a:solidFill>
              <a:latin typeface="Montserrat Light"/>
              <a:ea typeface="Montserrat Light"/>
              <a:cs typeface="Montserrat Light"/>
              <a:sym typeface="Montserrat Light"/>
            </a:endParaRPr>
          </a:p>
        </p:txBody>
      </p:sp>
      <p:sp>
        <p:nvSpPr>
          <p:cNvPr id="207" name="Google Shape;207;p28"/>
          <p:cNvSpPr txBox="1"/>
          <p:nvPr/>
        </p:nvSpPr>
        <p:spPr>
          <a:xfrm>
            <a:off x="1400679" y="2547276"/>
            <a:ext cx="6442060" cy="301621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s" sz="2800" dirty="0">
                <a:solidFill>
                  <a:schemeClr val="accent1"/>
                </a:solidFill>
                <a:latin typeface="Montserrat"/>
                <a:ea typeface="Montserrat"/>
                <a:cs typeface="Montserrat"/>
                <a:sym typeface="Montserrat"/>
              </a:rPr>
              <a:t>Nicole Biebow: </a:t>
            </a:r>
            <a:r>
              <a:rPr lang="es" sz="2800" dirty="0">
                <a:solidFill>
                  <a:schemeClr val="accent1"/>
                </a:solidFill>
                <a:latin typeface="Montserrat"/>
                <a:ea typeface="Montserrat"/>
                <a:cs typeface="Montserrat"/>
                <a:sym typeface="Montserrat"/>
                <a:hlinkClick r:id="rId3"/>
              </a:rPr>
              <a:t>Nicole.Biebow@awi.de</a:t>
            </a:r>
            <a:endParaRPr lang="es" sz="2800" dirty="0">
              <a:solidFill>
                <a:schemeClr val="accent1"/>
              </a:solidFill>
              <a:latin typeface="Montserrat"/>
              <a:ea typeface="Montserrat"/>
              <a:cs typeface="Montserrat"/>
              <a:sym typeface="Montserrat"/>
            </a:endParaRPr>
          </a:p>
          <a:p>
            <a:pPr marL="0" marR="0" lvl="0" indent="0" algn="l" rtl="0">
              <a:lnSpc>
                <a:spcPct val="140000"/>
              </a:lnSpc>
              <a:spcBef>
                <a:spcPts val="0"/>
              </a:spcBef>
              <a:spcAft>
                <a:spcPts val="0"/>
              </a:spcAft>
              <a:buNone/>
            </a:pPr>
            <a:endParaRPr lang="es" sz="2800" dirty="0">
              <a:solidFill>
                <a:schemeClr val="accent1"/>
              </a:solidFill>
              <a:latin typeface="Montserrat"/>
              <a:ea typeface="Montserrat"/>
              <a:cs typeface="Montserrat"/>
              <a:sym typeface="Montserrat"/>
            </a:endParaRPr>
          </a:p>
          <a:p>
            <a:pPr marL="0" marR="0" lvl="0" indent="0" algn="l" rtl="0">
              <a:lnSpc>
                <a:spcPct val="140000"/>
              </a:lnSpc>
              <a:spcBef>
                <a:spcPts val="0"/>
              </a:spcBef>
              <a:spcAft>
                <a:spcPts val="0"/>
              </a:spcAft>
              <a:buNone/>
            </a:pPr>
            <a:r>
              <a:rPr lang="es" sz="2800" dirty="0">
                <a:solidFill>
                  <a:schemeClr val="accent1"/>
                </a:solidFill>
                <a:latin typeface="Montserrat"/>
                <a:ea typeface="Montserrat"/>
                <a:cs typeface="Montserrat"/>
                <a:sym typeface="Montserrat"/>
              </a:rPr>
              <a:t>Verónica Willmott: </a:t>
            </a:r>
            <a:r>
              <a:rPr lang="es" sz="2800" dirty="0">
                <a:solidFill>
                  <a:schemeClr val="accent1"/>
                </a:solidFill>
                <a:latin typeface="Montserrat"/>
                <a:ea typeface="Montserrat"/>
                <a:cs typeface="Montserrat"/>
                <a:sym typeface="Montserrat"/>
                <a:hlinkClick r:id="rId4"/>
              </a:rPr>
              <a:t>Veronica.Willmott@awi.de</a:t>
            </a:r>
            <a:r>
              <a:rPr lang="es" sz="2800" dirty="0">
                <a:solidFill>
                  <a:schemeClr val="accent1"/>
                </a:solidFill>
                <a:latin typeface="Montserrat"/>
                <a:ea typeface="Montserrat"/>
                <a:cs typeface="Montserrat"/>
                <a:sym typeface="Montserrat"/>
              </a:rPr>
              <a:t> </a:t>
            </a:r>
            <a:endParaRPr sz="1800" dirty="0">
              <a:solidFill>
                <a:schemeClr val="accent1"/>
              </a:solidFill>
              <a:latin typeface="Montserrat"/>
              <a:ea typeface="Montserrat"/>
              <a:cs typeface="Montserrat"/>
              <a:sym typeface="Montserrat"/>
            </a:endParaRPr>
          </a:p>
        </p:txBody>
      </p:sp>
      <p:pic>
        <p:nvPicPr>
          <p:cNvPr id="212" name="Google Shape;212;p28"/>
          <p:cNvPicPr preferRelativeResize="0"/>
          <p:nvPr/>
        </p:nvPicPr>
        <p:blipFill rotWithShape="1">
          <a:blip r:embed="rId5">
            <a:alphaModFix amt="48000"/>
          </a:blip>
          <a:srcRect l="3268" t="1668" r="43327" b="7653"/>
          <a:stretch/>
        </p:blipFill>
        <p:spPr>
          <a:xfrm>
            <a:off x="9512300" y="-151275"/>
            <a:ext cx="8902700" cy="10604749"/>
          </a:xfrm>
          <a:prstGeom prst="rect">
            <a:avLst/>
          </a:prstGeom>
          <a:noFill/>
          <a:ln>
            <a:noFill/>
          </a:ln>
        </p:spPr>
      </p:pic>
      <p:pic>
        <p:nvPicPr>
          <p:cNvPr id="2" name="Google Shape;12;p2">
            <a:extLst>
              <a:ext uri="{FF2B5EF4-FFF2-40B4-BE49-F238E27FC236}">
                <a16:creationId xmlns:a16="http://schemas.microsoft.com/office/drawing/2014/main" id="{5DF1E749-CF0C-9977-3F60-68F08A26A5C7}"/>
              </a:ext>
            </a:extLst>
          </p:cNvPr>
          <p:cNvPicPr preferRelativeResize="0"/>
          <p:nvPr/>
        </p:nvPicPr>
        <p:blipFill>
          <a:blip r:embed="rId6">
            <a:alphaModFix/>
          </a:blip>
          <a:stretch>
            <a:fillRect/>
          </a:stretch>
        </p:blipFill>
        <p:spPr>
          <a:xfrm>
            <a:off x="1126629" y="5869698"/>
            <a:ext cx="6110700" cy="3443201"/>
          </a:xfrm>
          <a:prstGeom prst="rect">
            <a:avLst/>
          </a:prstGeom>
          <a:noFill/>
          <a:ln>
            <a:noFill/>
          </a:ln>
        </p:spPr>
      </p:pic>
    </p:spTree>
    <p:extLst>
      <p:ext uri="{BB962C8B-B14F-4D97-AF65-F5344CB8AC3E}">
        <p14:creationId xmlns:p14="http://schemas.microsoft.com/office/powerpoint/2010/main" val="147740211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363E47"/>
      </a:dk2>
      <a:lt2>
        <a:srgbClr val="E5E7E9"/>
      </a:lt2>
      <a:accent1>
        <a:srgbClr val="0078FF"/>
      </a:accent1>
      <a:accent2>
        <a:srgbClr val="212121"/>
      </a:accent2>
      <a:accent3>
        <a:srgbClr val="6F87A8"/>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1254</Words>
  <Application>Microsoft Office PowerPoint</Application>
  <PresentationFormat>Custom</PresentationFormat>
  <Paragraphs>220</Paragraphs>
  <Slides>24</Slides>
  <Notes>20</Notes>
  <HiddenSlides>1</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Arial</vt:lpstr>
      <vt:lpstr>Calibri</vt:lpstr>
      <vt:lpstr>Montserrat</vt:lpstr>
      <vt:lpstr>Montserrat Light</vt:lpstr>
      <vt:lpstr>Montserrat Medium</vt:lpstr>
      <vt:lpstr>Montserrat SemiBold</vt:lpstr>
      <vt:lpstr>SymbolMT</vt:lpstr>
      <vt:lpstr>Times New Roman</vt:lpstr>
      <vt:lpstr>TimesNewRomanPS</vt:lpstr>
      <vt:lpstr>TimesNewRomanPSMT</vt:lpstr>
      <vt:lpstr>Simple Light</vt:lpstr>
      <vt:lpstr>Large title of the presentation The polar regions play a key role in the Earth’s system </vt:lpstr>
      <vt:lpstr>POLAR RESEARCH INFRASTRUCTURE NETWORK </vt:lpstr>
      <vt:lpstr>POLARIN: POLAr Research Infrastructure Network</vt:lpstr>
      <vt:lpstr>Background</vt:lpstr>
      <vt:lpstr>PowerPoint Presentation</vt:lpstr>
      <vt:lpstr>PowerPoint Presentation</vt:lpstr>
      <vt:lpstr>PowerPoint Presentation</vt:lpstr>
      <vt:lpstr>POLARIN Consortium</vt:lpstr>
      <vt:lpstr>Overall structure of the work plan</vt:lpstr>
      <vt:lpstr>POLARIN RESEARCH INFRASTRUCTURE</vt:lpstr>
      <vt:lpstr>POLARIN INFRASTRUCTURE</vt:lpstr>
      <vt:lpstr>POLARIN INFRASTRUCTURE</vt:lpstr>
      <vt:lpstr>POLARIN INFRASTRUCTURE</vt:lpstr>
      <vt:lpstr>POLARIN INFRASTRUCTURE</vt:lpstr>
      <vt:lpstr>POLARIN INFRASTRUCTURE</vt:lpstr>
      <vt:lpstr>TYPES OF ACCESS TO RI</vt:lpstr>
      <vt:lpstr>Transnational Access</vt:lpstr>
      <vt:lpstr>Virtual Access</vt:lpstr>
      <vt:lpstr>Objectives</vt:lpstr>
      <vt:lpstr>Data services and data products</vt:lpstr>
      <vt:lpstr>Training for infrastructure users</vt:lpstr>
      <vt:lpstr>POLARIN ADVISORY BOARD</vt:lpstr>
      <vt:lpstr>Connection with other projects, forums, organisations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Large title of the presentation The polar regions play a key role in the Earth’s system </dc:title>
  <cp:lastModifiedBy>Veronica Willmott Puig</cp:lastModifiedBy>
  <cp:revision>39</cp:revision>
  <dcterms:modified xsi:type="dcterms:W3CDTF">2024-05-27T12:44:38Z</dcterms:modified>
</cp:coreProperties>
</file>