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87" r:id="rId3"/>
  </p:sldMasterIdLst>
  <p:notesMasterIdLst>
    <p:notesMasterId r:id="rId30"/>
  </p:notesMasterIdLst>
  <p:sldIdLst>
    <p:sldId id="257" r:id="rId4"/>
    <p:sldId id="258" r:id="rId5"/>
    <p:sldId id="259" r:id="rId6"/>
    <p:sldId id="287" r:id="rId7"/>
    <p:sldId id="288" r:id="rId8"/>
    <p:sldId id="273" r:id="rId9"/>
    <p:sldId id="274" r:id="rId10"/>
    <p:sldId id="276" r:id="rId11"/>
    <p:sldId id="277" r:id="rId12"/>
    <p:sldId id="278" r:id="rId13"/>
    <p:sldId id="260" r:id="rId14"/>
    <p:sldId id="279" r:id="rId15"/>
    <p:sldId id="282" r:id="rId16"/>
    <p:sldId id="281" r:id="rId17"/>
    <p:sldId id="283" r:id="rId18"/>
    <p:sldId id="284" r:id="rId19"/>
    <p:sldId id="285" r:id="rId20"/>
    <p:sldId id="289" r:id="rId21"/>
    <p:sldId id="290" r:id="rId22"/>
    <p:sldId id="291" r:id="rId23"/>
    <p:sldId id="292" r:id="rId24"/>
    <p:sldId id="286" r:id="rId25"/>
    <p:sldId id="262" r:id="rId26"/>
    <p:sldId id="280" r:id="rId27"/>
    <p:sldId id="261" r:id="rId28"/>
    <p:sldId id="270" r:id="rId29"/>
  </p:sldIdLst>
  <p:sldSz cx="18288000" cy="10287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a Schrage" initials="MS" lastIdx="9" clrIdx="0">
    <p:extLst>
      <p:ext uri="{19B8F6BF-5375-455C-9EA6-DF929625EA0E}">
        <p15:presenceInfo xmlns:p15="http://schemas.microsoft.com/office/powerpoint/2012/main" userId="S-1-5-21-96029189-1708094328-1705926234-961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850" autoAdjust="0"/>
  </p:normalViewPr>
  <p:slideViewPr>
    <p:cSldViewPr snapToGrid="0">
      <p:cViewPr varScale="1">
        <p:scale>
          <a:sx n="40" d="100"/>
          <a:sy n="40" d="100"/>
        </p:scale>
        <p:origin x="2430"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C44B9C-6E6B-43CC-A1C6-E61FC0229F3A}" type="datetimeFigureOut">
              <a:rPr lang="de-DE" smtClean="0"/>
              <a:t>02.07.2024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281852-CE2F-4957-9AA7-F748946CC480}" type="slidenum">
              <a:rPr lang="de-DE" smtClean="0"/>
              <a:t>‹Nr.›</a:t>
            </a:fld>
            <a:endParaRPr lang="de-DE"/>
          </a:p>
        </p:txBody>
      </p:sp>
    </p:spTree>
    <p:extLst>
      <p:ext uri="{BB962C8B-B14F-4D97-AF65-F5344CB8AC3E}">
        <p14:creationId xmlns:p14="http://schemas.microsoft.com/office/powerpoint/2010/main" val="3829341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nextcloud.awi.de/s/Mc27YwgSbgbAzGx"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c.europa.eu/info/funding-tenders/opportunities/portal/screen/home"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c.europa.eu/info/funding-tenders/opportunities/docs/2021-2027/common/guidance/aga_en.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ec.europa.eu/info/funding-tenders/opportunities/docs/2021-2027/common/guidance/aga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ec.europa.eu/info/funding-tenders/opportunities/docs/2021-2027/common/guidance/aga_en.pd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F281852-CE2F-4957-9AA7-F748946CC480}" type="slidenum">
              <a:rPr lang="de-DE" smtClean="0"/>
              <a:t>1</a:t>
            </a:fld>
            <a:endParaRPr lang="de-DE"/>
          </a:p>
        </p:txBody>
      </p:sp>
    </p:spTree>
    <p:extLst>
      <p:ext uri="{BB962C8B-B14F-4D97-AF65-F5344CB8AC3E}">
        <p14:creationId xmlns:p14="http://schemas.microsoft.com/office/powerpoint/2010/main" val="3759384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1F281852-CE2F-4957-9AA7-F748946CC480}" type="slidenum">
              <a:rPr lang="de-DE" smtClean="0"/>
              <a:t>2</a:t>
            </a:fld>
            <a:endParaRPr lang="de-DE"/>
          </a:p>
        </p:txBody>
      </p:sp>
    </p:spTree>
    <p:extLst>
      <p:ext uri="{BB962C8B-B14F-4D97-AF65-F5344CB8AC3E}">
        <p14:creationId xmlns:p14="http://schemas.microsoft.com/office/powerpoint/2010/main" val="3153592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The Grant Agreement is the „working document“ for the project with project description, work plan, budget tables and also the funding rules of the EU.</a:t>
            </a:r>
          </a:p>
          <a:p>
            <a:r>
              <a:rPr lang="en-GB" noProof="0" dirty="0"/>
              <a:t>It was formed from parts of the proposal. Please </a:t>
            </a:r>
            <a:r>
              <a:rPr lang="en-GB" b="1" u="sng" noProof="0" dirty="0"/>
              <a:t>do not work with the proposal from 2023 anymore</a:t>
            </a:r>
            <a:r>
              <a:rPr lang="en-GB" noProof="0" dirty="0"/>
              <a:t>. There were several changes!</a:t>
            </a:r>
          </a:p>
          <a:p>
            <a:endParaRPr lang="en-GB" noProof="0" dirty="0"/>
          </a:p>
          <a:p>
            <a:r>
              <a:rPr lang="en-GB" noProof="0" dirty="0"/>
              <a:t>The Consortium Agreement is a contract just among the partners.</a:t>
            </a:r>
          </a:p>
        </p:txBody>
      </p:sp>
      <p:sp>
        <p:nvSpPr>
          <p:cNvPr id="4" name="Foliennummernplatzhalter 3"/>
          <p:cNvSpPr>
            <a:spLocks noGrp="1"/>
          </p:cNvSpPr>
          <p:nvPr>
            <p:ph type="sldNum" sz="quarter" idx="5"/>
          </p:nvPr>
        </p:nvSpPr>
        <p:spPr/>
        <p:txBody>
          <a:bodyPr/>
          <a:lstStyle/>
          <a:p>
            <a:fld id="{1F281852-CE2F-4957-9AA7-F748946CC480}" type="slidenum">
              <a:rPr lang="de-DE" smtClean="0"/>
              <a:t>3</a:t>
            </a:fld>
            <a:endParaRPr lang="de-DE"/>
          </a:p>
        </p:txBody>
      </p:sp>
    </p:spTree>
    <p:extLst>
      <p:ext uri="{BB962C8B-B14F-4D97-AF65-F5344CB8AC3E}">
        <p14:creationId xmlns:p14="http://schemas.microsoft.com/office/powerpoint/2010/main" val="2239001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latin typeface="+mn-lt"/>
              </a:rPr>
              <a:t>Link to </a:t>
            </a:r>
            <a:r>
              <a:rPr lang="en-GB" sz="1200" noProof="0" dirty="0" err="1">
                <a:latin typeface="+mn-lt"/>
              </a:rPr>
              <a:t>NextCloud</a:t>
            </a:r>
            <a:r>
              <a:rPr lang="en-GB" sz="1200" noProof="0" dirty="0">
                <a:latin typeface="+mn-lt"/>
              </a:rPr>
              <a:t> folder: </a:t>
            </a:r>
            <a:r>
              <a:rPr lang="en-GB" sz="1200" u="sng" noProof="0" dirty="0">
                <a:solidFill>
                  <a:srgbClr val="0563C1"/>
                </a:solidFill>
                <a:effectLst/>
                <a:latin typeface="+mn-lt"/>
                <a:ea typeface="Calibri" panose="020F0502020204030204" pitchFamily="34" charset="0"/>
                <a:hlinkClick r:id="rId3"/>
              </a:rPr>
              <a:t>https://nextcloud.awi.de/s/Mc27YwgSbgbAzGx</a:t>
            </a:r>
            <a:r>
              <a:rPr lang="en-GB" sz="1200" noProof="0" dirty="0">
                <a:effectLst/>
                <a:latin typeface="+mn-lt"/>
                <a:ea typeface="Calibri" panose="020F0502020204030204" pitchFamily="34" charset="0"/>
              </a:rPr>
              <a:t> </a:t>
            </a:r>
          </a:p>
          <a:p>
            <a:endParaRPr lang="en-GB" sz="1200" noProof="0" dirty="0">
              <a:latin typeface="+mn-lt"/>
            </a:endParaRPr>
          </a:p>
          <a:p>
            <a:r>
              <a:rPr lang="en-GB" sz="1200" noProof="0" dirty="0">
                <a:effectLst/>
                <a:latin typeface="+mn-lt"/>
                <a:ea typeface="Calibri" panose="020F0502020204030204" pitchFamily="34" charset="0"/>
              </a:rPr>
              <a:t>Our colleagues are currently working on the POLARIN website with a “members only” area to access relevant documents. As soon as that is established, the </a:t>
            </a:r>
            <a:r>
              <a:rPr lang="en-GB" sz="1200" noProof="0" dirty="0" err="1">
                <a:effectLst/>
                <a:latin typeface="+mn-lt"/>
                <a:ea typeface="Calibri" panose="020F0502020204030204" pitchFamily="34" charset="0"/>
              </a:rPr>
              <a:t>NextCloud</a:t>
            </a:r>
            <a:r>
              <a:rPr lang="en-GB" sz="1200" noProof="0" dirty="0">
                <a:effectLst/>
                <a:latin typeface="+mn-lt"/>
                <a:ea typeface="Calibri" panose="020F0502020204030204" pitchFamily="34" charset="0"/>
              </a:rPr>
              <a:t> folders will be moved there.</a:t>
            </a:r>
            <a:endParaRPr lang="en-GB" sz="1200" noProof="0" dirty="0">
              <a:latin typeface="+mn-lt"/>
            </a:endParaRPr>
          </a:p>
          <a:p>
            <a:endParaRPr lang="en-GB" sz="1200" noProof="0" dirty="0">
              <a:latin typeface="+mn-lt"/>
            </a:endParaRPr>
          </a:p>
          <a:p>
            <a:r>
              <a:rPr lang="en-GB" sz="1200" noProof="0" dirty="0">
                <a:latin typeface="+mn-lt"/>
              </a:rPr>
              <a:t>The GA can also be downloaded directly from the EU </a:t>
            </a:r>
            <a:r>
              <a:rPr lang="en-GB" sz="1200" noProof="0" dirty="0" err="1">
                <a:latin typeface="+mn-lt"/>
              </a:rPr>
              <a:t>protal</a:t>
            </a:r>
            <a:r>
              <a:rPr lang="en-GB" sz="1200" noProof="0" dirty="0">
                <a:latin typeface="+mn-lt"/>
              </a:rPr>
              <a:t>:</a:t>
            </a:r>
          </a:p>
          <a:p>
            <a:pPr marL="457200" lvl="4" indent="-457200">
              <a:lnSpc>
                <a:spcPct val="107000"/>
              </a:lnSpc>
              <a:spcAft>
                <a:spcPts val="799"/>
              </a:spcAft>
              <a:buFontTx/>
              <a:buChar char="-"/>
              <a:tabLst>
                <a:tab pos="0" algn="l"/>
              </a:tabLst>
            </a:pPr>
            <a:r>
              <a:rPr lang="en-GB" sz="1200" spc="-1" noProof="0" dirty="0">
                <a:solidFill>
                  <a:srgbClr val="000000"/>
                </a:solidFill>
                <a:latin typeface="+mn-lt"/>
              </a:rPr>
              <a:t>Got to </a:t>
            </a:r>
            <a:r>
              <a:rPr lang="en-GB" sz="1200" spc="-1" noProof="0" dirty="0">
                <a:solidFill>
                  <a:srgbClr val="000000"/>
                </a:solidFill>
                <a:latin typeface="+mn-lt"/>
                <a:hlinkClick r:id="rId4"/>
              </a:rPr>
              <a:t>https://ec.europa.eu/info/funding-tenders/opportunities/portal/screen/home</a:t>
            </a:r>
            <a:r>
              <a:rPr lang="en-GB" sz="1200" spc="-1" noProof="0" dirty="0">
                <a:solidFill>
                  <a:srgbClr val="000000"/>
                </a:solidFill>
                <a:latin typeface="+mn-lt"/>
              </a:rPr>
              <a:t>, </a:t>
            </a:r>
          </a:p>
          <a:p>
            <a:pPr marL="457200" lvl="4" indent="-457200">
              <a:lnSpc>
                <a:spcPct val="107000"/>
              </a:lnSpc>
              <a:spcAft>
                <a:spcPts val="799"/>
              </a:spcAft>
              <a:buFontTx/>
              <a:buChar char="-"/>
              <a:tabLst>
                <a:tab pos="0" algn="l"/>
              </a:tabLst>
            </a:pPr>
            <a:r>
              <a:rPr lang="en-GB" sz="1200" spc="-1" noProof="0" dirty="0">
                <a:solidFill>
                  <a:srgbClr val="000000"/>
                </a:solidFill>
                <a:latin typeface="+mn-lt"/>
              </a:rPr>
              <a:t>Sign in with your account</a:t>
            </a:r>
          </a:p>
          <a:p>
            <a:pPr marL="457200" lvl="4" indent="-457200">
              <a:lnSpc>
                <a:spcPct val="107000"/>
              </a:lnSpc>
              <a:spcAft>
                <a:spcPts val="799"/>
              </a:spcAft>
              <a:buFontTx/>
              <a:buChar char="-"/>
              <a:tabLst>
                <a:tab pos="0" algn="l"/>
              </a:tabLst>
            </a:pPr>
            <a:r>
              <a:rPr lang="en-GB" sz="1200" spc="-1" noProof="0" dirty="0">
                <a:solidFill>
                  <a:srgbClr val="000000"/>
                </a:solidFill>
                <a:latin typeface="+mn-lt"/>
              </a:rPr>
              <a:t>Go to “My projects”, </a:t>
            </a:r>
          </a:p>
          <a:p>
            <a:pPr marL="457200" lvl="4" indent="-457200">
              <a:lnSpc>
                <a:spcPct val="107000"/>
              </a:lnSpc>
              <a:spcAft>
                <a:spcPts val="799"/>
              </a:spcAft>
              <a:buFontTx/>
              <a:buChar char="-"/>
              <a:tabLst>
                <a:tab pos="0" algn="l"/>
              </a:tabLst>
            </a:pPr>
            <a:r>
              <a:rPr lang="en-GB" sz="1200" spc="-1" noProof="0" dirty="0">
                <a:solidFill>
                  <a:srgbClr val="000000"/>
                </a:solidFill>
                <a:latin typeface="+mn-lt"/>
              </a:rPr>
              <a:t>Go to POLARIN and click on “Actions” and “Manage Project”, </a:t>
            </a:r>
          </a:p>
          <a:p>
            <a:pPr marL="457200" lvl="4" indent="-457200">
              <a:lnSpc>
                <a:spcPct val="107000"/>
              </a:lnSpc>
              <a:spcAft>
                <a:spcPts val="799"/>
              </a:spcAft>
              <a:buFontTx/>
              <a:buChar char="-"/>
              <a:tabLst>
                <a:tab pos="0" algn="l"/>
              </a:tabLst>
            </a:pPr>
            <a:r>
              <a:rPr lang="en-GB" sz="1200" spc="-1" noProof="0" dirty="0">
                <a:solidFill>
                  <a:srgbClr val="000000"/>
                </a:solidFill>
                <a:latin typeface="+mn-lt"/>
              </a:rPr>
              <a:t>Go to  “Document Library”</a:t>
            </a:r>
          </a:p>
          <a:p>
            <a:pPr marL="457200" lvl="4" indent="-457200">
              <a:lnSpc>
                <a:spcPct val="107000"/>
              </a:lnSpc>
              <a:spcAft>
                <a:spcPts val="799"/>
              </a:spcAft>
              <a:buFontTx/>
              <a:buChar char="-"/>
              <a:tabLst>
                <a:tab pos="0" algn="l"/>
              </a:tabLst>
            </a:pPr>
            <a:r>
              <a:rPr lang="en-GB" sz="1200" b="0" strike="noStrike" spc="-1" noProof="0" dirty="0">
                <a:solidFill>
                  <a:srgbClr val="000000"/>
                </a:solidFill>
                <a:latin typeface="+mn-lt"/>
              </a:rPr>
              <a:t>Download “Grant Agreement”</a:t>
            </a:r>
            <a:endParaRPr lang="en-GB" sz="1200" spc="-1" noProof="0" dirty="0">
              <a:solidFill>
                <a:srgbClr val="000000"/>
              </a:solidFill>
              <a:latin typeface="+mn-lt"/>
            </a:endParaRPr>
          </a:p>
          <a:p>
            <a:endParaRPr lang="en-GB" sz="1200" noProof="0" dirty="0">
              <a:latin typeface="+mn-lt"/>
            </a:endParaRPr>
          </a:p>
          <a:p>
            <a:r>
              <a:rPr lang="en-GB" sz="1200" noProof="0" dirty="0">
                <a:latin typeface="+mn-lt"/>
              </a:rPr>
              <a:t>You don‘t see POLARIN under your list of projects? Please contact Martina (martina.schrage@awi.de) or </a:t>
            </a:r>
            <a:r>
              <a:rPr lang="de-DE" sz="1200" dirty="0">
                <a:latin typeface="+mn-lt"/>
              </a:rPr>
              <a:t>Maria (maria.eden@awi.de) </a:t>
            </a:r>
            <a:r>
              <a:rPr lang="de-DE" sz="1200" dirty="0" err="1">
                <a:latin typeface="+mn-lt"/>
              </a:rPr>
              <a:t>to</a:t>
            </a:r>
            <a:r>
              <a:rPr lang="de-DE" sz="1200" dirty="0">
                <a:latin typeface="+mn-lt"/>
              </a:rPr>
              <a:t> </a:t>
            </a:r>
            <a:r>
              <a:rPr lang="de-DE" sz="1200" dirty="0" err="1">
                <a:latin typeface="+mn-lt"/>
              </a:rPr>
              <a:t>grant</a:t>
            </a:r>
            <a:r>
              <a:rPr lang="de-DE" sz="1200" dirty="0">
                <a:latin typeface="+mn-lt"/>
              </a:rPr>
              <a:t> </a:t>
            </a:r>
            <a:r>
              <a:rPr lang="de-DE" sz="1200" dirty="0" err="1">
                <a:latin typeface="+mn-lt"/>
              </a:rPr>
              <a:t>you</a:t>
            </a:r>
            <a:r>
              <a:rPr lang="de-DE" sz="1200" dirty="0">
                <a:latin typeface="+mn-lt"/>
              </a:rPr>
              <a:t> </a:t>
            </a:r>
            <a:r>
              <a:rPr lang="de-DE" sz="1200" dirty="0" err="1">
                <a:latin typeface="+mn-lt"/>
              </a:rPr>
              <a:t>access</a:t>
            </a:r>
            <a:r>
              <a:rPr lang="de-DE" sz="1200" dirty="0">
                <a:latin typeface="+mn-lt"/>
              </a:rPr>
              <a:t>.</a:t>
            </a:r>
          </a:p>
        </p:txBody>
      </p:sp>
      <p:sp>
        <p:nvSpPr>
          <p:cNvPr id="4" name="Foliennummernplatzhalter 3"/>
          <p:cNvSpPr>
            <a:spLocks noGrp="1"/>
          </p:cNvSpPr>
          <p:nvPr>
            <p:ph type="sldNum" sz="quarter" idx="5"/>
          </p:nvPr>
        </p:nvSpPr>
        <p:spPr/>
        <p:txBody>
          <a:bodyPr/>
          <a:lstStyle/>
          <a:p>
            <a:fld id="{1F281852-CE2F-4957-9AA7-F748946CC480}" type="slidenum">
              <a:rPr lang="de-DE" smtClean="0"/>
              <a:t>4</a:t>
            </a:fld>
            <a:endParaRPr lang="de-DE"/>
          </a:p>
        </p:txBody>
      </p:sp>
    </p:spTree>
    <p:extLst>
      <p:ext uri="{BB962C8B-B14F-4D97-AF65-F5344CB8AC3E}">
        <p14:creationId xmlns:p14="http://schemas.microsoft.com/office/powerpoint/2010/main" val="1272738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The Grant Agreement (GA) is a huge document with 261 pages. Here a quick guide, which information can be found where</a:t>
            </a:r>
          </a:p>
        </p:txBody>
      </p:sp>
      <p:sp>
        <p:nvSpPr>
          <p:cNvPr id="4" name="Foliennummernplatzhalter 3"/>
          <p:cNvSpPr>
            <a:spLocks noGrp="1"/>
          </p:cNvSpPr>
          <p:nvPr>
            <p:ph type="sldNum" sz="quarter" idx="5"/>
          </p:nvPr>
        </p:nvSpPr>
        <p:spPr/>
        <p:txBody>
          <a:bodyPr/>
          <a:lstStyle/>
          <a:p>
            <a:fld id="{1F281852-CE2F-4957-9AA7-F748946CC480}" type="slidenum">
              <a:rPr lang="de-DE" smtClean="0"/>
              <a:t>5</a:t>
            </a:fld>
            <a:endParaRPr lang="de-DE"/>
          </a:p>
        </p:txBody>
      </p:sp>
    </p:spTree>
    <p:extLst>
      <p:ext uri="{BB962C8B-B14F-4D97-AF65-F5344CB8AC3E}">
        <p14:creationId xmlns:p14="http://schemas.microsoft.com/office/powerpoint/2010/main" val="2843042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Overview</a:t>
            </a:r>
            <a:endParaRPr lang="de-DE" dirty="0"/>
          </a:p>
        </p:txBody>
      </p:sp>
      <p:sp>
        <p:nvSpPr>
          <p:cNvPr id="4" name="Foliennummernplatzhalter 3"/>
          <p:cNvSpPr>
            <a:spLocks noGrp="1"/>
          </p:cNvSpPr>
          <p:nvPr>
            <p:ph type="sldNum" sz="quarter" idx="5"/>
          </p:nvPr>
        </p:nvSpPr>
        <p:spPr/>
        <p:txBody>
          <a:bodyPr/>
          <a:lstStyle/>
          <a:p>
            <a:fld id="{1F281852-CE2F-4957-9AA7-F748946CC480}" type="slidenum">
              <a:rPr lang="de-DE" smtClean="0"/>
              <a:t>6</a:t>
            </a:fld>
            <a:endParaRPr lang="de-DE"/>
          </a:p>
        </p:txBody>
      </p:sp>
    </p:spTree>
    <p:extLst>
      <p:ext uri="{BB962C8B-B14F-4D97-AF65-F5344CB8AC3E}">
        <p14:creationId xmlns:p14="http://schemas.microsoft.com/office/powerpoint/2010/main" val="2404060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strike="noStrike" spc="-1" dirty="0">
                <a:solidFill>
                  <a:srgbClr val="000000"/>
                </a:solidFill>
                <a:latin typeface="Montserrat" pitchFamily="2" charset="0"/>
              </a:rPr>
              <a:t>Relevant for Scientific Work</a:t>
            </a:r>
          </a:p>
          <a:p>
            <a:endParaRPr lang="de-DE" dirty="0"/>
          </a:p>
        </p:txBody>
      </p:sp>
      <p:sp>
        <p:nvSpPr>
          <p:cNvPr id="4" name="Foliennummernplatzhalter 3"/>
          <p:cNvSpPr>
            <a:spLocks noGrp="1"/>
          </p:cNvSpPr>
          <p:nvPr>
            <p:ph type="sldNum" sz="quarter" idx="5"/>
          </p:nvPr>
        </p:nvSpPr>
        <p:spPr/>
        <p:txBody>
          <a:bodyPr/>
          <a:lstStyle/>
          <a:p>
            <a:fld id="{1F281852-CE2F-4957-9AA7-F748946CC480}" type="slidenum">
              <a:rPr lang="de-DE" smtClean="0"/>
              <a:t>7</a:t>
            </a:fld>
            <a:endParaRPr lang="de-DE"/>
          </a:p>
        </p:txBody>
      </p:sp>
    </p:spTree>
    <p:extLst>
      <p:ext uri="{BB962C8B-B14F-4D97-AF65-F5344CB8AC3E}">
        <p14:creationId xmlns:p14="http://schemas.microsoft.com/office/powerpoint/2010/main" val="2643153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spc="-1" dirty="0">
                <a:solidFill>
                  <a:srgbClr val="000000"/>
                </a:solidFill>
                <a:latin typeface="Montserrat" pitchFamily="2" charset="0"/>
              </a:rPr>
              <a:t>Budget Information</a:t>
            </a:r>
            <a:endParaRPr lang="en-GB" sz="1200" b="1" strike="noStrike" spc="-1" dirty="0">
              <a:solidFill>
                <a:srgbClr val="000000"/>
              </a:solidFill>
              <a:latin typeface="Montserrat" pitchFamily="2" charset="0"/>
            </a:endParaRPr>
          </a:p>
          <a:p>
            <a:endParaRPr lang="de-DE" dirty="0"/>
          </a:p>
        </p:txBody>
      </p:sp>
      <p:sp>
        <p:nvSpPr>
          <p:cNvPr id="4" name="Foliennummernplatzhalter 3"/>
          <p:cNvSpPr>
            <a:spLocks noGrp="1"/>
          </p:cNvSpPr>
          <p:nvPr>
            <p:ph type="sldNum" sz="quarter" idx="5"/>
          </p:nvPr>
        </p:nvSpPr>
        <p:spPr/>
        <p:txBody>
          <a:bodyPr/>
          <a:lstStyle/>
          <a:p>
            <a:fld id="{1F281852-CE2F-4957-9AA7-F748946CC480}" type="slidenum">
              <a:rPr lang="de-DE" smtClean="0"/>
              <a:t>8</a:t>
            </a:fld>
            <a:endParaRPr lang="de-DE"/>
          </a:p>
        </p:txBody>
      </p:sp>
    </p:spTree>
    <p:extLst>
      <p:ext uri="{BB962C8B-B14F-4D97-AF65-F5344CB8AC3E}">
        <p14:creationId xmlns:p14="http://schemas.microsoft.com/office/powerpoint/2010/main" val="1880965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spc="-1" dirty="0">
                <a:solidFill>
                  <a:srgbClr val="000000"/>
                </a:solidFill>
                <a:latin typeface="Montserrat" pitchFamily="2" charset="0"/>
              </a:rPr>
              <a:t>Rules and regulations = EU funding rules</a:t>
            </a:r>
            <a:endParaRPr lang="en-GB" sz="1200" b="1" strike="noStrike" spc="-1" dirty="0">
              <a:solidFill>
                <a:srgbClr val="000000"/>
              </a:solidFill>
              <a:latin typeface="Montserrat" pitchFamily="2" charset="0"/>
            </a:endParaRPr>
          </a:p>
          <a:p>
            <a:endParaRPr lang="de-DE" dirty="0"/>
          </a:p>
        </p:txBody>
      </p:sp>
      <p:sp>
        <p:nvSpPr>
          <p:cNvPr id="4" name="Foliennummernplatzhalter 3"/>
          <p:cNvSpPr>
            <a:spLocks noGrp="1"/>
          </p:cNvSpPr>
          <p:nvPr>
            <p:ph type="sldNum" sz="quarter" idx="5"/>
          </p:nvPr>
        </p:nvSpPr>
        <p:spPr/>
        <p:txBody>
          <a:bodyPr/>
          <a:lstStyle/>
          <a:p>
            <a:fld id="{1F281852-CE2F-4957-9AA7-F748946CC480}" type="slidenum">
              <a:rPr lang="de-DE" smtClean="0"/>
              <a:t>9</a:t>
            </a:fld>
            <a:endParaRPr lang="de-DE"/>
          </a:p>
        </p:txBody>
      </p:sp>
    </p:spTree>
    <p:extLst>
      <p:ext uri="{BB962C8B-B14F-4D97-AF65-F5344CB8AC3E}">
        <p14:creationId xmlns:p14="http://schemas.microsoft.com/office/powerpoint/2010/main" val="152293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mn-lt"/>
              </a:rPr>
              <a:t>The </a:t>
            </a:r>
            <a:r>
              <a:rPr lang="de-DE" dirty="0" err="1">
                <a:latin typeface="+mn-lt"/>
              </a:rPr>
              <a:t>funding</a:t>
            </a:r>
            <a:r>
              <a:rPr lang="de-DE" dirty="0">
                <a:latin typeface="+mn-lt"/>
              </a:rPr>
              <a:t> </a:t>
            </a:r>
            <a:r>
              <a:rPr lang="de-DE" dirty="0" err="1">
                <a:latin typeface="+mn-lt"/>
              </a:rPr>
              <a:t>rules</a:t>
            </a:r>
            <a:r>
              <a:rPr lang="de-DE" dirty="0">
                <a:latin typeface="+mn-lt"/>
              </a:rPr>
              <a:t> </a:t>
            </a:r>
            <a:r>
              <a:rPr lang="de-DE" dirty="0" err="1">
                <a:latin typeface="+mn-lt"/>
              </a:rPr>
              <a:t>are</a:t>
            </a:r>
            <a:r>
              <a:rPr lang="de-DE" dirty="0">
                <a:latin typeface="+mn-lt"/>
              </a:rPr>
              <a:t> not </a:t>
            </a:r>
            <a:r>
              <a:rPr lang="de-DE" dirty="0" err="1">
                <a:latin typeface="+mn-lt"/>
              </a:rPr>
              <a:t>always</a:t>
            </a:r>
            <a:r>
              <a:rPr lang="de-DE" dirty="0">
                <a:latin typeface="+mn-lt"/>
              </a:rPr>
              <a:t> </a:t>
            </a:r>
            <a:r>
              <a:rPr lang="de-DE" dirty="0" err="1">
                <a:latin typeface="+mn-lt"/>
              </a:rPr>
              <a:t>self</a:t>
            </a:r>
            <a:r>
              <a:rPr lang="de-DE" dirty="0">
                <a:latin typeface="+mn-lt"/>
              </a:rPr>
              <a:t> </a:t>
            </a:r>
            <a:r>
              <a:rPr lang="de-DE" dirty="0" err="1">
                <a:latin typeface="+mn-lt"/>
              </a:rPr>
              <a:t>explaining</a:t>
            </a:r>
            <a:r>
              <a:rPr lang="de-DE" dirty="0">
                <a:latin typeface="+mn-lt"/>
              </a:rPr>
              <a:t>. The EU </a:t>
            </a:r>
            <a:r>
              <a:rPr lang="de-DE" dirty="0" err="1">
                <a:latin typeface="+mn-lt"/>
              </a:rPr>
              <a:t>offers</a:t>
            </a:r>
            <a:r>
              <a:rPr lang="de-DE" dirty="0">
                <a:latin typeface="+mn-lt"/>
              </a:rPr>
              <a:t> </a:t>
            </a:r>
            <a:r>
              <a:rPr lang="de-DE" dirty="0" err="1">
                <a:latin typeface="+mn-lt"/>
              </a:rPr>
              <a:t>the</a:t>
            </a:r>
            <a:r>
              <a:rPr lang="de-DE" dirty="0">
                <a:latin typeface="+mn-lt"/>
              </a:rPr>
              <a:t> </a:t>
            </a:r>
            <a:r>
              <a:rPr lang="en-GB" sz="1200" b="1" spc="-1" dirty="0">
                <a:solidFill>
                  <a:srgbClr val="000000"/>
                </a:solidFill>
                <a:latin typeface="+mn-lt"/>
              </a:rPr>
              <a:t>“Annotated Grant Agreement” </a:t>
            </a:r>
            <a:r>
              <a:rPr lang="en-GB" sz="1200" b="0" spc="-1" dirty="0">
                <a:solidFill>
                  <a:srgbClr val="000000"/>
                </a:solidFill>
                <a:latin typeface="+mn-lt"/>
              </a:rPr>
              <a:t>as </a:t>
            </a:r>
            <a:r>
              <a:rPr lang="en-GB" sz="1200" b="1" spc="-1" dirty="0">
                <a:solidFill>
                  <a:srgbClr val="000000"/>
                </a:solidFill>
                <a:latin typeface="+mn-lt"/>
              </a:rPr>
              <a:t>guidance document </a:t>
            </a:r>
            <a:r>
              <a:rPr lang="en-GB" sz="1200" b="0" spc="-1" dirty="0">
                <a:solidFill>
                  <a:srgbClr val="000000"/>
                </a:solidFill>
                <a:latin typeface="+mn-lt"/>
              </a:rPr>
              <a:t>(</a:t>
            </a:r>
            <a:r>
              <a:rPr lang="en-GB" sz="1200" spc="-1" dirty="0">
                <a:solidFill>
                  <a:srgbClr val="000000"/>
                </a:solidFill>
                <a:latin typeface="+mn-lt"/>
                <a:hlinkClick r:id="rId3"/>
              </a:rPr>
              <a:t>https://ec.europa.eu/info/funding-tenders/opportunities/docs/2021-2027/common/guidance/aga_en.pdf</a:t>
            </a:r>
            <a:r>
              <a:rPr lang="en-GB" sz="1200" spc="-1" dirty="0">
                <a:solidFill>
                  <a:srgbClr val="000000"/>
                </a:solidFill>
                <a:latin typeface="+mn-lt"/>
              </a:rPr>
              <a:t> </a:t>
            </a:r>
            <a:r>
              <a:rPr lang="en-GB" sz="1200" b="0" spc="-1" dirty="0">
                <a:solidFill>
                  <a:srgbClr val="000000"/>
                </a:solidFill>
                <a:latin typeface="+mn-lt"/>
              </a:rPr>
              <a:t>)</a:t>
            </a:r>
          </a:p>
          <a:p>
            <a:endParaRPr lang="en-GB" sz="1200" b="0" spc="-1" dirty="0">
              <a:solidFill>
                <a:srgbClr val="000000"/>
              </a:solidFill>
              <a:latin typeface="+mn-lt"/>
            </a:endParaRPr>
          </a:p>
          <a:p>
            <a:r>
              <a:rPr lang="en-GB" sz="1100" b="0" spc="-1" dirty="0">
                <a:solidFill>
                  <a:srgbClr val="000000"/>
                </a:solidFill>
                <a:latin typeface="+mn-lt"/>
              </a:rPr>
              <a:t>If you have any doubts about the financial rules, we recommend the explanations about:</a:t>
            </a:r>
          </a:p>
          <a:p>
            <a:pPr marL="171450" indent="-171450">
              <a:buFontTx/>
              <a:buChar char="-"/>
            </a:pPr>
            <a:r>
              <a:rPr lang="en-GB" sz="1100" b="0" spc="-1" dirty="0">
                <a:solidFill>
                  <a:srgbClr val="000000"/>
                </a:solidFill>
                <a:latin typeface="+mn-lt"/>
              </a:rPr>
              <a:t>Article 6 Eligible and ineligible costs (page 36 ff)</a:t>
            </a:r>
          </a:p>
          <a:p>
            <a:pPr marL="0" indent="0">
              <a:buFontTx/>
              <a:buNone/>
            </a:pPr>
            <a:r>
              <a:rPr lang="en-GB" sz="1100" b="0" spc="-1" dirty="0">
                <a:solidFill>
                  <a:srgbClr val="000000"/>
                </a:solidFill>
                <a:latin typeface="+mn-lt"/>
              </a:rPr>
              <a:t>Especially:</a:t>
            </a:r>
          </a:p>
          <a:p>
            <a:pPr marL="171450" indent="-171450">
              <a:buFontTx/>
              <a:buChar char="-"/>
            </a:pPr>
            <a:r>
              <a:rPr lang="en-GB" sz="1100" b="0" spc="-1" dirty="0">
                <a:solidFill>
                  <a:srgbClr val="000000"/>
                </a:solidFill>
                <a:latin typeface="+mn-lt"/>
              </a:rPr>
              <a:t>Article 6.2.A Personnel costs (page 45) – on page 49 you find a short explanation, how to calculate the personnel costs you can claim for your work in POLARIN</a:t>
            </a:r>
          </a:p>
          <a:p>
            <a:pPr marL="171450" indent="-171450">
              <a:buFontTx/>
              <a:buChar char="-"/>
            </a:pPr>
            <a:r>
              <a:rPr lang="en-GB" sz="1100" b="0" spc="-1" dirty="0">
                <a:solidFill>
                  <a:srgbClr val="000000"/>
                </a:solidFill>
                <a:latin typeface="+mn-lt"/>
              </a:rPr>
              <a:t>Article 6.2.B Subcontracting (page 70)– Subcontracting is, if an external contractor carries out relevant parts of the work plan. Please note that this needs to be included in your planned budget </a:t>
            </a:r>
            <a:r>
              <a:rPr lang="en-GB" sz="1100" b="0" u="sng" spc="-1" dirty="0">
                <a:solidFill>
                  <a:srgbClr val="000000"/>
                </a:solidFill>
                <a:latin typeface="+mn-lt"/>
              </a:rPr>
              <a:t>before</a:t>
            </a:r>
            <a:r>
              <a:rPr lang="en-GB" sz="1100" b="0" spc="-1" dirty="0">
                <a:solidFill>
                  <a:srgbClr val="000000"/>
                </a:solidFill>
                <a:latin typeface="+mn-lt"/>
              </a:rPr>
              <a:t> the costs incur. If you plan to subcontract parts of your work, please contact us beforehand!!!</a:t>
            </a:r>
          </a:p>
          <a:p>
            <a:pPr marL="171450" indent="-171450">
              <a:buFontTx/>
              <a:buChar char="-"/>
            </a:pPr>
            <a:r>
              <a:rPr lang="en-GB" sz="1100" b="0" spc="-1" dirty="0">
                <a:solidFill>
                  <a:srgbClr val="000000"/>
                </a:solidFill>
                <a:latin typeface="+mn-lt"/>
              </a:rPr>
              <a:t>Article 6.2.C purchase costs (page 74) – rules for travel cost, consumables, equipment etc. </a:t>
            </a:r>
          </a:p>
          <a:p>
            <a:pPr marL="171450" indent="-171450">
              <a:buFontTx/>
              <a:buChar char="-"/>
            </a:pPr>
            <a:r>
              <a:rPr lang="en-GB" sz="1100" b="1" spc="-1" dirty="0">
                <a:solidFill>
                  <a:srgbClr val="000000"/>
                </a:solidFill>
                <a:latin typeface="+mn-lt"/>
              </a:rPr>
              <a:t>Article 6.2.D.X Access to research infrastructure costs (page 103) </a:t>
            </a:r>
            <a:r>
              <a:rPr lang="en-GB" sz="1100" b="0" spc="-1" dirty="0">
                <a:solidFill>
                  <a:srgbClr val="000000"/>
                </a:solidFill>
                <a:latin typeface="+mn-lt"/>
              </a:rPr>
              <a:t>– rules for the unit costs you can claim for the use of your infrastructure. Please note that the unit costs rates were defined in the POLARIN Grant Agreement (Annex 2a on page 197 of the POLARIN GA). If the </a:t>
            </a:r>
            <a:r>
              <a:rPr lang="en-GB" sz="1100" b="0" spc="-1">
                <a:solidFill>
                  <a:srgbClr val="000000"/>
                </a:solidFill>
                <a:latin typeface="+mn-lt"/>
              </a:rPr>
              <a:t>unit costs </a:t>
            </a:r>
            <a:r>
              <a:rPr lang="en-GB" sz="1100" b="0" spc="-1" dirty="0">
                <a:solidFill>
                  <a:srgbClr val="000000"/>
                </a:solidFill>
                <a:latin typeface="+mn-lt"/>
              </a:rPr>
              <a:t>rates for your infrastructure are not correct, please contact us asap!</a:t>
            </a:r>
          </a:p>
          <a:p>
            <a:pPr marL="171450" indent="-171450">
              <a:buFontTx/>
              <a:buChar char="-"/>
            </a:pPr>
            <a:endParaRPr lang="en-GB" sz="1200" b="0" spc="-1" dirty="0">
              <a:solidFill>
                <a:srgbClr val="000000"/>
              </a:solidFill>
              <a:latin typeface="Montserrat" pitchFamily="2" charset="0"/>
            </a:endParaRPr>
          </a:p>
        </p:txBody>
      </p:sp>
      <p:sp>
        <p:nvSpPr>
          <p:cNvPr id="4" name="Foliennummernplatzhalter 3"/>
          <p:cNvSpPr>
            <a:spLocks noGrp="1"/>
          </p:cNvSpPr>
          <p:nvPr>
            <p:ph type="sldNum" sz="quarter" idx="5"/>
          </p:nvPr>
        </p:nvSpPr>
        <p:spPr/>
        <p:txBody>
          <a:bodyPr/>
          <a:lstStyle/>
          <a:p>
            <a:fld id="{1F281852-CE2F-4957-9AA7-F748946CC480}" type="slidenum">
              <a:rPr lang="de-DE" smtClean="0"/>
              <a:t>10</a:t>
            </a:fld>
            <a:endParaRPr lang="de-DE"/>
          </a:p>
        </p:txBody>
      </p:sp>
    </p:spTree>
    <p:extLst>
      <p:ext uri="{BB962C8B-B14F-4D97-AF65-F5344CB8AC3E}">
        <p14:creationId xmlns:p14="http://schemas.microsoft.com/office/powerpoint/2010/main" val="1983230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All </a:t>
            </a:r>
            <a:r>
              <a:rPr lang="de-DE" dirty="0" err="1"/>
              <a:t>the</a:t>
            </a:r>
            <a:r>
              <a:rPr lang="de-DE" dirty="0"/>
              <a:t> </a:t>
            </a:r>
            <a:r>
              <a:rPr lang="de-DE" dirty="0" err="1"/>
              <a:t>budget</a:t>
            </a:r>
            <a:r>
              <a:rPr lang="de-DE" dirty="0"/>
              <a:t> </a:t>
            </a:r>
            <a:r>
              <a:rPr lang="de-DE" dirty="0" err="1"/>
              <a:t>information</a:t>
            </a:r>
            <a:r>
              <a:rPr lang="de-DE" dirty="0"/>
              <a:t> </a:t>
            </a:r>
            <a:r>
              <a:rPr lang="de-DE" dirty="0" err="1"/>
              <a:t>can</a:t>
            </a:r>
            <a:r>
              <a:rPr lang="de-DE" dirty="0"/>
              <a:t> </a:t>
            </a:r>
            <a:r>
              <a:rPr lang="de-DE" dirty="0" err="1"/>
              <a:t>be</a:t>
            </a:r>
            <a:r>
              <a:rPr lang="de-DE" dirty="0"/>
              <a:t> </a:t>
            </a:r>
            <a:r>
              <a:rPr lang="de-DE" dirty="0" err="1"/>
              <a:t>found</a:t>
            </a:r>
            <a:r>
              <a:rPr lang="de-DE" dirty="0"/>
              <a:t> in </a:t>
            </a:r>
            <a:r>
              <a:rPr lang="de-DE" dirty="0" err="1"/>
              <a:t>the</a:t>
            </a:r>
            <a:r>
              <a:rPr lang="de-DE" dirty="0"/>
              <a:t> </a:t>
            </a:r>
            <a:r>
              <a:rPr lang="de-DE" dirty="0" err="1"/>
              <a:t>tables</a:t>
            </a:r>
            <a:r>
              <a:rPr lang="de-DE" dirty="0"/>
              <a:t> in </a:t>
            </a:r>
            <a:r>
              <a:rPr lang="de-DE" dirty="0" err="1"/>
              <a:t>the</a:t>
            </a:r>
            <a:r>
              <a:rPr lang="de-DE" dirty="0"/>
              <a:t> Grant Agreement.</a:t>
            </a:r>
          </a:p>
          <a:p>
            <a:r>
              <a:rPr lang="de-DE" dirty="0"/>
              <a:t>As </a:t>
            </a:r>
            <a:r>
              <a:rPr lang="de-DE" dirty="0" err="1"/>
              <a:t>these</a:t>
            </a:r>
            <a:r>
              <a:rPr lang="de-DE" dirty="0"/>
              <a:t> </a:t>
            </a:r>
            <a:r>
              <a:rPr lang="de-DE" dirty="0" err="1"/>
              <a:t>tables</a:t>
            </a:r>
            <a:r>
              <a:rPr lang="de-DE" dirty="0"/>
              <a:t> </a:t>
            </a:r>
            <a:r>
              <a:rPr lang="de-DE" dirty="0" err="1"/>
              <a:t>are</a:t>
            </a:r>
            <a:r>
              <a:rPr lang="de-DE" dirty="0"/>
              <a:t> </a:t>
            </a:r>
            <a:r>
              <a:rPr lang="de-DE" dirty="0" err="1"/>
              <a:t>sometimes</a:t>
            </a:r>
            <a:r>
              <a:rPr lang="de-DE" dirty="0"/>
              <a:t> </a:t>
            </a:r>
            <a:r>
              <a:rPr lang="de-DE" dirty="0" err="1"/>
              <a:t>confusing</a:t>
            </a:r>
            <a:r>
              <a:rPr lang="de-DE" dirty="0"/>
              <a:t>, </a:t>
            </a:r>
            <a:r>
              <a:rPr lang="de-DE" dirty="0" err="1"/>
              <a:t>therefore</a:t>
            </a:r>
            <a:r>
              <a:rPr lang="de-DE" dirty="0"/>
              <a:t> </a:t>
            </a:r>
            <a:r>
              <a:rPr lang="de-DE" dirty="0" err="1"/>
              <a:t>we</a:t>
            </a:r>
            <a:r>
              <a:rPr lang="de-DE" dirty="0"/>
              <a:t> </a:t>
            </a:r>
            <a:r>
              <a:rPr lang="de-DE" dirty="0" err="1"/>
              <a:t>prepared</a:t>
            </a:r>
            <a:r>
              <a:rPr lang="de-DE" dirty="0"/>
              <a:t> an </a:t>
            </a:r>
            <a:r>
              <a:rPr lang="de-DE" b="1" dirty="0"/>
              <a:t>Excel Budget </a:t>
            </a:r>
            <a:r>
              <a:rPr lang="de-DE" b="1" dirty="0" err="1"/>
              <a:t>Overview</a:t>
            </a:r>
            <a:r>
              <a:rPr lang="de-DE" b="1" dirty="0"/>
              <a:t> </a:t>
            </a:r>
            <a:r>
              <a:rPr lang="de-DE" dirty="0" err="1"/>
              <a:t>for</a:t>
            </a:r>
            <a:r>
              <a:rPr lang="de-DE" dirty="0"/>
              <a:t> </a:t>
            </a:r>
            <a:r>
              <a:rPr lang="de-DE" dirty="0" err="1"/>
              <a:t>each</a:t>
            </a:r>
            <a:r>
              <a:rPr lang="de-DE" dirty="0"/>
              <a:t> </a:t>
            </a:r>
            <a:r>
              <a:rPr lang="de-DE" dirty="0" err="1"/>
              <a:t>partner</a:t>
            </a:r>
            <a:r>
              <a:rPr lang="de-DE" dirty="0"/>
              <a:t>. This was </a:t>
            </a:r>
            <a:r>
              <a:rPr lang="de-DE" b="1" dirty="0" err="1"/>
              <a:t>sent</a:t>
            </a:r>
            <a:r>
              <a:rPr lang="de-DE" b="1" dirty="0"/>
              <a:t> </a:t>
            </a:r>
            <a:r>
              <a:rPr lang="de-DE" b="1" dirty="0" err="1"/>
              <a:t>to</a:t>
            </a:r>
            <a:r>
              <a:rPr lang="de-DE" b="1" dirty="0"/>
              <a:t> </a:t>
            </a:r>
            <a:r>
              <a:rPr lang="de-DE" b="1" dirty="0" err="1"/>
              <a:t>you</a:t>
            </a:r>
            <a:r>
              <a:rPr lang="de-DE" b="1" dirty="0"/>
              <a:t> via email </a:t>
            </a:r>
            <a:r>
              <a:rPr lang="de-DE" b="1" dirty="0" err="1"/>
              <a:t>by</a:t>
            </a:r>
            <a:r>
              <a:rPr lang="de-DE" b="1" dirty="0"/>
              <a:t> Maria in </a:t>
            </a:r>
            <a:r>
              <a:rPr lang="de-DE" b="1" dirty="0" err="1"/>
              <a:t>February</a:t>
            </a:r>
            <a:r>
              <a:rPr lang="de-DE" b="1" dirty="0"/>
              <a:t> 2024</a:t>
            </a:r>
          </a:p>
          <a:p>
            <a:endParaRPr lang="de-DE" b="1" dirty="0"/>
          </a:p>
          <a:p>
            <a:endParaRPr lang="de-DE" b="1" dirty="0"/>
          </a:p>
        </p:txBody>
      </p:sp>
      <p:sp>
        <p:nvSpPr>
          <p:cNvPr id="4" name="Foliennummernplatzhalter 3"/>
          <p:cNvSpPr>
            <a:spLocks noGrp="1"/>
          </p:cNvSpPr>
          <p:nvPr>
            <p:ph type="sldNum" sz="quarter" idx="5"/>
          </p:nvPr>
        </p:nvSpPr>
        <p:spPr/>
        <p:txBody>
          <a:bodyPr/>
          <a:lstStyle/>
          <a:p>
            <a:fld id="{1F281852-CE2F-4957-9AA7-F748946CC480}" type="slidenum">
              <a:rPr lang="de-DE" smtClean="0"/>
              <a:t>11</a:t>
            </a:fld>
            <a:endParaRPr lang="de-DE"/>
          </a:p>
        </p:txBody>
      </p:sp>
    </p:spTree>
    <p:extLst>
      <p:ext uri="{BB962C8B-B14F-4D97-AF65-F5344CB8AC3E}">
        <p14:creationId xmlns:p14="http://schemas.microsoft.com/office/powerpoint/2010/main" val="2699244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latin typeface="+mn-lt"/>
              </a:rPr>
              <a:t>We divide the budget into the green non-infrastructure part and the orange infrastructure part. </a:t>
            </a:r>
          </a:p>
          <a:p>
            <a:endParaRPr lang="en-GB" noProof="0" dirty="0">
              <a:latin typeface="+mn-lt"/>
            </a:endParaRPr>
          </a:p>
          <a:p>
            <a:r>
              <a:rPr lang="en-GB" noProof="0" dirty="0">
                <a:latin typeface="+mn-lt"/>
              </a:rPr>
              <a:t>The </a:t>
            </a:r>
            <a:r>
              <a:rPr lang="en-GB" b="1" noProof="0" dirty="0">
                <a:latin typeface="+mn-lt"/>
              </a:rPr>
              <a:t>green non-infrastructure part </a:t>
            </a:r>
            <a:r>
              <a:rPr lang="en-GB" noProof="0" dirty="0">
                <a:latin typeface="+mn-lt"/>
              </a:rPr>
              <a:t>includes all cost, which are not directly related to the use of your infrastructure. These are for example:</a:t>
            </a:r>
          </a:p>
          <a:p>
            <a:pPr marL="171450" indent="-171450">
              <a:buFontTx/>
              <a:buChar char="-"/>
            </a:pPr>
            <a:r>
              <a:rPr lang="en-GB" noProof="0" dirty="0">
                <a:latin typeface="+mn-lt"/>
              </a:rPr>
              <a:t>Travel costs of your staff to meetings</a:t>
            </a:r>
          </a:p>
          <a:p>
            <a:pPr marL="171450" indent="-171450">
              <a:buFontTx/>
              <a:buChar char="-"/>
            </a:pPr>
            <a:r>
              <a:rPr lang="en-GB" noProof="0" dirty="0">
                <a:latin typeface="+mn-lt"/>
              </a:rPr>
              <a:t>Personnel costs of your staff in the Work Packages 1, 2, 4, 5, 7, 8, 9</a:t>
            </a:r>
          </a:p>
          <a:p>
            <a:pPr marL="171450" indent="-171450">
              <a:buFontTx/>
              <a:buChar char="-"/>
            </a:pPr>
            <a:r>
              <a:rPr lang="en-GB" noProof="0" dirty="0">
                <a:latin typeface="+mn-lt"/>
              </a:rPr>
              <a:t>Other cost related to the Work Packages 1, 2, 4, 5, 7, 8, 9 </a:t>
            </a:r>
          </a:p>
          <a:p>
            <a:pPr marL="0" indent="0">
              <a:buFontTx/>
              <a:buNone/>
            </a:pPr>
            <a:endParaRPr lang="en-GB" noProof="0" dirty="0">
              <a:latin typeface="+mn-lt"/>
            </a:endParaRPr>
          </a:p>
          <a:p>
            <a:pPr marL="171450" indent="-171450">
              <a:buFontTx/>
              <a:buChar char="-"/>
            </a:pPr>
            <a:endParaRPr lang="en-GB" noProof="0" dirty="0">
              <a:latin typeface="+mn-lt"/>
            </a:endParaRPr>
          </a:p>
          <a:p>
            <a:pPr marL="0" indent="0">
              <a:buFontTx/>
              <a:buNone/>
            </a:pPr>
            <a:r>
              <a:rPr lang="en-GB" noProof="0" dirty="0">
                <a:latin typeface="+mn-lt"/>
              </a:rPr>
              <a:t>The </a:t>
            </a:r>
            <a:r>
              <a:rPr lang="en-GB" b="1" noProof="0" dirty="0">
                <a:latin typeface="+mn-lt"/>
              </a:rPr>
              <a:t>orange infrastructure part</a:t>
            </a:r>
            <a:r>
              <a:rPr lang="en-GB" noProof="0" dirty="0">
                <a:latin typeface="+mn-lt"/>
              </a:rPr>
              <a:t> includes the costs for the provision of your infrastructure to external users in WP3 (Provision on TNA) and WP6 (Provision of VA):</a:t>
            </a:r>
          </a:p>
          <a:p>
            <a:pPr marL="0" indent="0">
              <a:buFontTx/>
              <a:buNone/>
            </a:pPr>
            <a:endParaRPr lang="en-GB" noProof="0" dirty="0">
              <a:latin typeface="+mn-lt"/>
            </a:endParaRPr>
          </a:p>
          <a:p>
            <a:pPr marL="0" indent="0">
              <a:buFontTx/>
              <a:buNone/>
            </a:pPr>
            <a:r>
              <a:rPr lang="en-GB" noProof="0" dirty="0">
                <a:latin typeface="+mn-lt"/>
              </a:rPr>
              <a:t>- Transnational Access (TNA) costs for external visitors coming to your station/ship/infrastructure including:</a:t>
            </a:r>
          </a:p>
          <a:p>
            <a:pPr marL="0" indent="0">
              <a:buFontTx/>
              <a:buNone/>
            </a:pPr>
            <a:r>
              <a:rPr lang="en-GB" noProof="0" dirty="0">
                <a:latin typeface="+mn-lt"/>
              </a:rPr>
              <a:t>	- reimbursement for the use of your station/ship/infrastructure. This is usually as unit costs (daily rate) – see next slides</a:t>
            </a:r>
          </a:p>
          <a:p>
            <a:pPr marL="0" indent="0">
              <a:buFontTx/>
              <a:buNone/>
            </a:pPr>
            <a:r>
              <a:rPr lang="en-GB" noProof="0" dirty="0">
                <a:latin typeface="+mn-lt"/>
              </a:rPr>
              <a:t>	- travel costs of the visitors from the home town of the visitors to your infrastructure</a:t>
            </a:r>
          </a:p>
          <a:p>
            <a:pPr marL="0" indent="0">
              <a:buFontTx/>
              <a:buNone/>
            </a:pPr>
            <a:r>
              <a:rPr lang="en-GB" noProof="0" dirty="0">
                <a:latin typeface="+mn-lt"/>
              </a:rPr>
              <a:t>	- accommodation &amp; meals for the journey to your infrastructure and, if not included in the unit costs, also during the stay at your infrastructure</a:t>
            </a:r>
          </a:p>
          <a:p>
            <a:pPr marL="0" indent="0">
              <a:buFontTx/>
              <a:buNone/>
            </a:pPr>
            <a:r>
              <a:rPr lang="en-GB" noProof="0" dirty="0">
                <a:latin typeface="+mn-lt"/>
              </a:rPr>
              <a:t>	- shipment of samples, equipment or what else the visitors need</a:t>
            </a:r>
          </a:p>
          <a:p>
            <a:pPr marL="0" indent="0">
              <a:buFontTx/>
              <a:buNone/>
            </a:pPr>
            <a:endParaRPr lang="en-GB" noProof="0" dirty="0">
              <a:latin typeface="+mn-lt"/>
            </a:endParaRPr>
          </a:p>
          <a:p>
            <a:pPr marL="171450" indent="-171450">
              <a:buFontTx/>
              <a:buChar char="-"/>
            </a:pPr>
            <a:r>
              <a:rPr lang="en-GB" noProof="0" dirty="0">
                <a:latin typeface="+mn-lt"/>
              </a:rPr>
              <a:t>Virtual Access (VA) costs for generating and providing data/information to externals:</a:t>
            </a:r>
          </a:p>
          <a:p>
            <a:pPr marL="0" indent="0">
              <a:buFontTx/>
              <a:buNone/>
            </a:pPr>
            <a:r>
              <a:rPr lang="en-GB" noProof="0" dirty="0">
                <a:latin typeface="+mn-lt"/>
              </a:rPr>
              <a:t>	- Personnel costs in WP 6 (RIs offered for virtual access)</a:t>
            </a:r>
          </a:p>
          <a:p>
            <a:pPr marL="0" indent="0">
              <a:buFontTx/>
              <a:buNone/>
            </a:pPr>
            <a:r>
              <a:rPr lang="en-GB" noProof="0" dirty="0">
                <a:latin typeface="+mn-lt"/>
              </a:rPr>
              <a:t>	- other costs linked to the provision of VA</a:t>
            </a:r>
          </a:p>
        </p:txBody>
      </p:sp>
      <p:sp>
        <p:nvSpPr>
          <p:cNvPr id="4" name="Foliennummernplatzhalter 3"/>
          <p:cNvSpPr>
            <a:spLocks noGrp="1"/>
          </p:cNvSpPr>
          <p:nvPr>
            <p:ph type="sldNum" sz="quarter" idx="5"/>
          </p:nvPr>
        </p:nvSpPr>
        <p:spPr/>
        <p:txBody>
          <a:bodyPr/>
          <a:lstStyle/>
          <a:p>
            <a:fld id="{1F281852-CE2F-4957-9AA7-F748946CC480}" type="slidenum">
              <a:rPr lang="de-DE" smtClean="0"/>
              <a:t>12</a:t>
            </a:fld>
            <a:endParaRPr lang="de-DE"/>
          </a:p>
        </p:txBody>
      </p:sp>
    </p:spTree>
    <p:extLst>
      <p:ext uri="{BB962C8B-B14F-4D97-AF65-F5344CB8AC3E}">
        <p14:creationId xmlns:p14="http://schemas.microsoft.com/office/powerpoint/2010/main" val="2381782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Costs </a:t>
            </a:r>
            <a:r>
              <a:rPr lang="de-DE" dirty="0" err="1"/>
              <a:t>can</a:t>
            </a:r>
            <a:r>
              <a:rPr lang="de-DE" dirty="0"/>
              <a:t> </a:t>
            </a:r>
            <a:r>
              <a:rPr lang="de-DE" dirty="0" err="1"/>
              <a:t>be</a:t>
            </a:r>
            <a:r>
              <a:rPr lang="de-DE" dirty="0"/>
              <a:t> </a:t>
            </a:r>
            <a:r>
              <a:rPr lang="de-DE" dirty="0" err="1"/>
              <a:t>claimed</a:t>
            </a:r>
            <a:r>
              <a:rPr lang="de-DE" dirty="0"/>
              <a:t> </a:t>
            </a:r>
            <a:r>
              <a:rPr lang="de-DE" dirty="0" err="1"/>
              <a:t>either</a:t>
            </a:r>
            <a:r>
              <a:rPr lang="de-DE" dirty="0"/>
              <a:t> </a:t>
            </a:r>
            <a:r>
              <a:rPr lang="de-DE" dirty="0" err="1"/>
              <a:t>as</a:t>
            </a:r>
            <a:r>
              <a:rPr lang="de-DE" dirty="0"/>
              <a:t> </a:t>
            </a:r>
            <a:r>
              <a:rPr lang="de-DE" b="1" dirty="0" err="1"/>
              <a:t>unit</a:t>
            </a:r>
            <a:r>
              <a:rPr lang="de-DE" b="1" dirty="0"/>
              <a:t> </a:t>
            </a:r>
            <a:r>
              <a:rPr lang="de-DE" b="1" dirty="0" err="1"/>
              <a:t>costs</a:t>
            </a:r>
            <a:r>
              <a:rPr lang="de-DE" b="1" dirty="0"/>
              <a:t> </a:t>
            </a:r>
            <a:r>
              <a:rPr lang="de-DE" dirty="0" err="1"/>
              <a:t>or</a:t>
            </a:r>
            <a:r>
              <a:rPr lang="de-DE" dirty="0"/>
              <a:t> </a:t>
            </a:r>
            <a:r>
              <a:rPr lang="de-DE" b="1" dirty="0" err="1"/>
              <a:t>actual</a:t>
            </a:r>
            <a:r>
              <a:rPr lang="de-DE" b="1" dirty="0"/>
              <a:t> </a:t>
            </a:r>
            <a:r>
              <a:rPr lang="de-DE" b="1" dirty="0" err="1"/>
              <a:t>costs</a:t>
            </a:r>
            <a:r>
              <a:rPr lang="de-DE" dirty="0"/>
              <a:t>. This </a:t>
            </a:r>
            <a:r>
              <a:rPr lang="de-DE" dirty="0" err="1"/>
              <a:t>has</a:t>
            </a:r>
            <a:r>
              <a:rPr lang="de-DE" dirty="0"/>
              <a:t> </a:t>
            </a:r>
            <a:r>
              <a:rPr lang="de-DE" dirty="0" err="1"/>
              <a:t>to</a:t>
            </a:r>
            <a:r>
              <a:rPr lang="de-DE" dirty="0"/>
              <a:t> </a:t>
            </a:r>
            <a:r>
              <a:rPr lang="de-DE" dirty="0" err="1"/>
              <a:t>be</a:t>
            </a:r>
            <a:r>
              <a:rPr lang="de-DE" dirty="0"/>
              <a:t> </a:t>
            </a:r>
            <a:r>
              <a:rPr lang="de-DE" dirty="0" err="1"/>
              <a:t>laid</a:t>
            </a:r>
            <a:r>
              <a:rPr lang="de-DE" dirty="0"/>
              <a:t> down in </a:t>
            </a:r>
            <a:r>
              <a:rPr lang="de-DE" dirty="0" err="1"/>
              <a:t>the</a:t>
            </a:r>
            <a:r>
              <a:rPr lang="de-DE" dirty="0"/>
              <a:t> </a:t>
            </a:r>
            <a:r>
              <a:rPr lang="de-DE" dirty="0" err="1"/>
              <a:t>budget</a:t>
            </a:r>
            <a:r>
              <a:rPr lang="de-DE" dirty="0"/>
              <a:t> plan.</a:t>
            </a:r>
          </a:p>
          <a:p>
            <a:endParaRPr lang="de-DE" dirty="0"/>
          </a:p>
        </p:txBody>
      </p:sp>
      <p:sp>
        <p:nvSpPr>
          <p:cNvPr id="4" name="Foliennummernplatzhalter 3"/>
          <p:cNvSpPr>
            <a:spLocks noGrp="1"/>
          </p:cNvSpPr>
          <p:nvPr>
            <p:ph type="sldNum" sz="quarter" idx="5"/>
          </p:nvPr>
        </p:nvSpPr>
        <p:spPr/>
        <p:txBody>
          <a:bodyPr/>
          <a:lstStyle/>
          <a:p>
            <a:fld id="{1F281852-CE2F-4957-9AA7-F748946CC480}" type="slidenum">
              <a:rPr lang="de-DE" smtClean="0"/>
              <a:t>13</a:t>
            </a:fld>
            <a:endParaRPr lang="de-DE"/>
          </a:p>
        </p:txBody>
      </p:sp>
    </p:spTree>
    <p:extLst>
      <p:ext uri="{BB962C8B-B14F-4D97-AF65-F5344CB8AC3E}">
        <p14:creationId xmlns:p14="http://schemas.microsoft.com/office/powerpoint/2010/main" val="3074363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1" noProof="0" dirty="0">
                <a:latin typeface="+mn-lt"/>
              </a:rPr>
              <a:t>Unit costs </a:t>
            </a:r>
            <a:r>
              <a:rPr lang="en-GB" noProof="0" dirty="0">
                <a:latin typeface="+mn-lt"/>
              </a:rPr>
              <a:t>are usually </a:t>
            </a:r>
            <a:r>
              <a:rPr lang="en-GB" b="1" noProof="0" dirty="0">
                <a:latin typeface="+mn-lt"/>
              </a:rPr>
              <a:t>only foreseen for the use of infrastructure</a:t>
            </a:r>
            <a:r>
              <a:rPr lang="en-GB" noProof="0" dirty="0">
                <a:latin typeface="+mn-lt"/>
              </a:rPr>
              <a:t>:</a:t>
            </a:r>
          </a:p>
          <a:p>
            <a:endParaRPr lang="en-GB" noProof="0" dirty="0">
              <a:latin typeface="+mn-lt"/>
            </a:endParaRPr>
          </a:p>
          <a:p>
            <a:pPr marL="171450" indent="-171450">
              <a:buFontTx/>
              <a:buChar char="-"/>
            </a:pPr>
            <a:r>
              <a:rPr lang="en-GB" noProof="0" dirty="0">
                <a:latin typeface="+mn-lt"/>
              </a:rPr>
              <a:t>You can find the calculation of your unit costs in your Excel budget</a:t>
            </a:r>
          </a:p>
          <a:p>
            <a:pPr marL="171450" indent="-171450">
              <a:buFontTx/>
              <a:buChar char="-"/>
            </a:pPr>
            <a:endParaRPr lang="en-GB" noProof="0" dirty="0">
              <a:latin typeface="+mn-lt"/>
            </a:endParaRPr>
          </a:p>
          <a:p>
            <a:pPr marL="171450" indent="-171450">
              <a:buFontTx/>
              <a:buChar char="-"/>
            </a:pPr>
            <a:r>
              <a:rPr lang="en-GB" noProof="0" dirty="0">
                <a:latin typeface="+mn-lt"/>
              </a:rPr>
              <a:t>The unit costs are usually calculated by:</a:t>
            </a:r>
          </a:p>
          <a:p>
            <a:pPr marL="171450" indent="-171450">
              <a:buFontTx/>
              <a:buChar char="-"/>
            </a:pPr>
            <a:endParaRPr lang="en-GB" noProof="0" dirty="0">
              <a:latin typeface="+mn-lt"/>
            </a:endParaRPr>
          </a:p>
          <a:p>
            <a:pPr marL="0" indent="0">
              <a:buFontTx/>
              <a:buNone/>
            </a:pPr>
            <a:r>
              <a:rPr lang="en-GB" i="1" noProof="0" dirty="0">
                <a:latin typeface="+mn-lt"/>
              </a:rPr>
              <a:t>Total cost for the infrastructure over the last two financial years / number of user days during this two years = unit rate per user day</a:t>
            </a:r>
          </a:p>
          <a:p>
            <a:pPr marL="0" indent="0">
              <a:buFontTx/>
              <a:buNone/>
            </a:pPr>
            <a:endParaRPr lang="en-GB" i="1" noProof="0" dirty="0">
              <a:latin typeface="+mn-lt"/>
            </a:endParaRPr>
          </a:p>
          <a:p>
            <a:pPr marL="171450" indent="-171450">
              <a:buFontTx/>
              <a:buChar char="-"/>
            </a:pPr>
            <a:r>
              <a:rPr lang="en-GB" noProof="0" dirty="0">
                <a:latin typeface="+mn-lt"/>
              </a:rPr>
              <a:t>Please let us know, in case the unit costs calculation is not correct or you have questions about it!</a:t>
            </a:r>
          </a:p>
          <a:p>
            <a:endParaRPr lang="en-GB" noProof="0" dirty="0">
              <a:latin typeface="+mn-lt"/>
            </a:endParaRPr>
          </a:p>
          <a:p>
            <a:pPr marL="171450" indent="-171450">
              <a:buFontTx/>
              <a:buChar char="-"/>
            </a:pPr>
            <a:r>
              <a:rPr lang="en-GB" noProof="0" dirty="0">
                <a:latin typeface="+mn-lt"/>
              </a:rPr>
              <a:t>In your financial report, you simply declare:</a:t>
            </a:r>
          </a:p>
          <a:p>
            <a:pPr marL="0" indent="0">
              <a:buFontTx/>
              <a:buNone/>
            </a:pPr>
            <a:r>
              <a:rPr lang="en-GB" i="1" noProof="0" dirty="0">
                <a:latin typeface="+mn-lt"/>
              </a:rPr>
              <a:t>Number of user days * the unit costs rate </a:t>
            </a:r>
          </a:p>
          <a:p>
            <a:pPr marL="0" indent="0">
              <a:buFontTx/>
              <a:buNone/>
            </a:pPr>
            <a:endParaRPr lang="en-GB" noProof="0" dirty="0">
              <a:latin typeface="+mn-lt"/>
            </a:endParaRPr>
          </a:p>
          <a:p>
            <a:pPr marL="171450" indent="-171450">
              <a:buFontTx/>
              <a:buChar char="-"/>
            </a:pPr>
            <a:r>
              <a:rPr lang="en-GB" noProof="0" dirty="0">
                <a:latin typeface="+mn-lt"/>
              </a:rPr>
              <a:t>There is no need to prove the real costs of the single user, if you use this unit costs rate.</a:t>
            </a:r>
          </a:p>
          <a:p>
            <a:pPr marL="171450" indent="-171450">
              <a:buFontTx/>
              <a:buChar char="-"/>
            </a:pPr>
            <a:r>
              <a:rPr lang="en-GB" noProof="0" dirty="0">
                <a:latin typeface="+mn-lt"/>
              </a:rPr>
              <a:t>However, please keep documentation of the unit costs rate calculation in your files. The EU might send an auditor to check.</a:t>
            </a:r>
          </a:p>
        </p:txBody>
      </p:sp>
      <p:sp>
        <p:nvSpPr>
          <p:cNvPr id="4" name="Foliennummernplatzhalter 3"/>
          <p:cNvSpPr>
            <a:spLocks noGrp="1"/>
          </p:cNvSpPr>
          <p:nvPr>
            <p:ph type="sldNum" sz="quarter" idx="5"/>
          </p:nvPr>
        </p:nvSpPr>
        <p:spPr/>
        <p:txBody>
          <a:bodyPr/>
          <a:lstStyle/>
          <a:p>
            <a:fld id="{1F281852-CE2F-4957-9AA7-F748946CC480}" type="slidenum">
              <a:rPr lang="de-DE" smtClean="0"/>
              <a:t>14</a:t>
            </a:fld>
            <a:endParaRPr lang="de-DE"/>
          </a:p>
        </p:txBody>
      </p:sp>
    </p:spTree>
    <p:extLst>
      <p:ext uri="{BB962C8B-B14F-4D97-AF65-F5344CB8AC3E}">
        <p14:creationId xmlns:p14="http://schemas.microsoft.com/office/powerpoint/2010/main" val="3565367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Most other costs are claimed as </a:t>
            </a:r>
            <a:r>
              <a:rPr lang="en-GB" b="1" noProof="0" dirty="0"/>
              <a:t>actual costs</a:t>
            </a:r>
          </a:p>
          <a:p>
            <a:pPr marL="171450" indent="-171450">
              <a:buFontTx/>
              <a:buChar char="-"/>
            </a:pPr>
            <a:r>
              <a:rPr lang="en-GB" noProof="0" dirty="0"/>
              <a:t>You need to </a:t>
            </a:r>
            <a:r>
              <a:rPr lang="en-GB" u="sng" noProof="0" dirty="0"/>
              <a:t>keep documentation </a:t>
            </a:r>
            <a:r>
              <a:rPr lang="en-GB" noProof="0" dirty="0"/>
              <a:t>of these costs (invoices, salary slips etc.)</a:t>
            </a:r>
          </a:p>
          <a:p>
            <a:pPr marL="171450" indent="-171450">
              <a:buFontTx/>
              <a:buChar char="-"/>
            </a:pPr>
            <a:r>
              <a:rPr lang="en-GB" noProof="0" dirty="0"/>
              <a:t>You can claim only the costs, which </a:t>
            </a:r>
            <a:r>
              <a:rPr lang="en-GB" u="sng" noProof="0" dirty="0"/>
              <a:t>really incurred </a:t>
            </a:r>
            <a:r>
              <a:rPr lang="en-GB" noProof="0" dirty="0"/>
              <a:t>and are </a:t>
            </a:r>
            <a:r>
              <a:rPr lang="en-GB" u="sng" noProof="0" dirty="0"/>
              <a:t>directly linked to POLARIN</a:t>
            </a:r>
          </a:p>
          <a:p>
            <a:pPr marL="171450" indent="-171450">
              <a:buFontTx/>
              <a:buChar char="-"/>
            </a:pPr>
            <a:endParaRPr lang="de-DE" dirty="0"/>
          </a:p>
        </p:txBody>
      </p:sp>
      <p:sp>
        <p:nvSpPr>
          <p:cNvPr id="4" name="Foliennummernplatzhalter 3"/>
          <p:cNvSpPr>
            <a:spLocks noGrp="1"/>
          </p:cNvSpPr>
          <p:nvPr>
            <p:ph type="sldNum" sz="quarter" idx="5"/>
          </p:nvPr>
        </p:nvSpPr>
        <p:spPr/>
        <p:txBody>
          <a:bodyPr/>
          <a:lstStyle/>
          <a:p>
            <a:fld id="{1F281852-CE2F-4957-9AA7-F748946CC480}" type="slidenum">
              <a:rPr lang="de-DE" smtClean="0"/>
              <a:t>15</a:t>
            </a:fld>
            <a:endParaRPr lang="de-DE"/>
          </a:p>
        </p:txBody>
      </p:sp>
    </p:spTree>
    <p:extLst>
      <p:ext uri="{BB962C8B-B14F-4D97-AF65-F5344CB8AC3E}">
        <p14:creationId xmlns:p14="http://schemas.microsoft.com/office/powerpoint/2010/main" val="4176673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Requirements</a:t>
            </a:r>
            <a:r>
              <a:rPr lang="de-DE" dirty="0"/>
              <a:t> </a:t>
            </a:r>
            <a:r>
              <a:rPr lang="de-DE" dirty="0" err="1"/>
              <a:t>for</a:t>
            </a:r>
            <a:r>
              <a:rPr lang="de-DE" dirty="0"/>
              <a:t> </a:t>
            </a:r>
            <a:r>
              <a:rPr lang="de-DE" b="1" dirty="0" err="1"/>
              <a:t>actual</a:t>
            </a:r>
            <a:r>
              <a:rPr lang="de-DE" b="1" dirty="0"/>
              <a:t> </a:t>
            </a:r>
            <a:r>
              <a:rPr lang="de-DE" b="1" dirty="0" err="1"/>
              <a:t>costs</a:t>
            </a:r>
            <a:endParaRPr lang="de-DE" b="1" dirty="0"/>
          </a:p>
        </p:txBody>
      </p:sp>
      <p:sp>
        <p:nvSpPr>
          <p:cNvPr id="4" name="Foliennummernplatzhalter 3"/>
          <p:cNvSpPr>
            <a:spLocks noGrp="1"/>
          </p:cNvSpPr>
          <p:nvPr>
            <p:ph type="sldNum" sz="quarter" idx="5"/>
          </p:nvPr>
        </p:nvSpPr>
        <p:spPr/>
        <p:txBody>
          <a:bodyPr/>
          <a:lstStyle/>
          <a:p>
            <a:fld id="{1F281852-CE2F-4957-9AA7-F748946CC480}" type="slidenum">
              <a:rPr lang="de-DE" smtClean="0"/>
              <a:t>16</a:t>
            </a:fld>
            <a:endParaRPr lang="de-DE"/>
          </a:p>
        </p:txBody>
      </p:sp>
    </p:spTree>
    <p:extLst>
      <p:ext uri="{BB962C8B-B14F-4D97-AF65-F5344CB8AC3E}">
        <p14:creationId xmlns:p14="http://schemas.microsoft.com/office/powerpoint/2010/main" val="3187223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Examples</a:t>
            </a:r>
            <a:r>
              <a:rPr lang="de-DE" dirty="0"/>
              <a:t> </a:t>
            </a:r>
            <a:r>
              <a:rPr lang="de-DE" dirty="0" err="1"/>
              <a:t>for</a:t>
            </a:r>
            <a:r>
              <a:rPr lang="de-DE" dirty="0"/>
              <a:t> </a:t>
            </a:r>
            <a:r>
              <a:rPr lang="de-DE" dirty="0" err="1"/>
              <a:t>the</a:t>
            </a:r>
            <a:r>
              <a:rPr lang="de-DE" dirty="0"/>
              <a:t> </a:t>
            </a:r>
            <a:r>
              <a:rPr lang="de-DE" b="1" dirty="0" err="1"/>
              <a:t>documents</a:t>
            </a:r>
            <a:r>
              <a:rPr lang="de-DE" b="1" dirty="0"/>
              <a:t> </a:t>
            </a:r>
            <a:r>
              <a:rPr lang="de-DE" dirty="0" err="1"/>
              <a:t>you</a:t>
            </a:r>
            <a:r>
              <a:rPr lang="de-DE" dirty="0"/>
              <a:t> </a:t>
            </a:r>
            <a:r>
              <a:rPr lang="de-DE" dirty="0" err="1"/>
              <a:t>need</a:t>
            </a:r>
            <a:r>
              <a:rPr lang="de-DE" dirty="0"/>
              <a:t> </a:t>
            </a:r>
            <a:r>
              <a:rPr lang="de-DE" dirty="0" err="1"/>
              <a:t>to</a:t>
            </a:r>
            <a:r>
              <a:rPr lang="de-DE" dirty="0"/>
              <a:t> </a:t>
            </a:r>
            <a:r>
              <a:rPr lang="de-DE" dirty="0" err="1"/>
              <a:t>keep</a:t>
            </a:r>
            <a:r>
              <a:rPr lang="de-DE" dirty="0"/>
              <a:t> </a:t>
            </a:r>
            <a:r>
              <a:rPr lang="de-DE" dirty="0" err="1"/>
              <a:t>for</a:t>
            </a:r>
            <a:r>
              <a:rPr lang="de-DE" dirty="0"/>
              <a:t> </a:t>
            </a:r>
            <a:r>
              <a:rPr lang="de-DE" b="1" dirty="0" err="1"/>
              <a:t>actual</a:t>
            </a:r>
            <a:r>
              <a:rPr lang="de-DE" b="1" dirty="0"/>
              <a:t> </a:t>
            </a:r>
            <a:r>
              <a:rPr lang="de-DE" b="1" dirty="0" err="1"/>
              <a:t>costs</a:t>
            </a:r>
            <a:endParaRPr lang="de-DE" b="1" dirty="0"/>
          </a:p>
        </p:txBody>
      </p:sp>
      <p:sp>
        <p:nvSpPr>
          <p:cNvPr id="4" name="Foliennummernplatzhalter 3"/>
          <p:cNvSpPr>
            <a:spLocks noGrp="1"/>
          </p:cNvSpPr>
          <p:nvPr>
            <p:ph type="sldNum" sz="quarter" idx="5"/>
          </p:nvPr>
        </p:nvSpPr>
        <p:spPr/>
        <p:txBody>
          <a:bodyPr/>
          <a:lstStyle/>
          <a:p>
            <a:fld id="{1F281852-CE2F-4957-9AA7-F748946CC480}" type="slidenum">
              <a:rPr lang="de-DE" smtClean="0"/>
              <a:t>17</a:t>
            </a:fld>
            <a:endParaRPr lang="de-DE"/>
          </a:p>
        </p:txBody>
      </p:sp>
    </p:spTree>
    <p:extLst>
      <p:ext uri="{BB962C8B-B14F-4D97-AF65-F5344CB8AC3E}">
        <p14:creationId xmlns:p14="http://schemas.microsoft.com/office/powerpoint/2010/main" val="17417933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r>
              <a:rPr lang="de-DE" dirty="0"/>
              <a:t>Official </a:t>
            </a:r>
            <a:r>
              <a:rPr lang="de-DE" dirty="0" err="1"/>
              <a:t>template</a:t>
            </a:r>
            <a:r>
              <a:rPr lang="de-DE" dirty="0"/>
              <a:t> </a:t>
            </a:r>
            <a:r>
              <a:rPr lang="de-DE" dirty="0" err="1"/>
              <a:t>to</a:t>
            </a:r>
            <a:r>
              <a:rPr lang="de-DE" dirty="0"/>
              <a:t> </a:t>
            </a:r>
            <a:r>
              <a:rPr lang="de-DE" dirty="0" err="1"/>
              <a:t>record</a:t>
            </a:r>
            <a:r>
              <a:rPr lang="de-DE" dirty="0"/>
              <a:t> </a:t>
            </a:r>
            <a:r>
              <a:rPr lang="de-DE" dirty="0" err="1"/>
              <a:t>working</a:t>
            </a:r>
            <a:r>
              <a:rPr lang="de-DE" dirty="0"/>
              <a:t> time on </a:t>
            </a:r>
            <a:r>
              <a:rPr lang="de-DE" dirty="0" err="1"/>
              <a:t>project</a:t>
            </a:r>
            <a:r>
              <a:rPr lang="de-DE" dirty="0"/>
              <a:t> (</a:t>
            </a:r>
            <a:r>
              <a:rPr lang="de-DE" dirty="0" err="1"/>
              <a:t>action</a:t>
            </a:r>
            <a:r>
              <a:rPr lang="de-DE" dirty="0"/>
              <a:t>): </a:t>
            </a:r>
          </a:p>
          <a:p>
            <a:pPr marL="0" indent="0">
              <a:buFontTx/>
              <a:buNone/>
            </a:pPr>
            <a:r>
              <a:rPr lang="de-DE" dirty="0"/>
              <a:t>https://ec.europa.eu/info/funding-tenders/opportunities/docs/2021-2027/common/temp-form/report/time-declaration_en.docx</a:t>
            </a:r>
          </a:p>
          <a:p>
            <a:pPr marL="0" indent="0">
              <a:buFontTx/>
              <a:buNone/>
            </a:pPr>
            <a:endParaRPr lang="de-DE" dirty="0"/>
          </a:p>
          <a:p>
            <a:pPr marL="0" indent="0">
              <a:buFontTx/>
              <a:buNone/>
            </a:pPr>
            <a:endParaRPr lang="de-DE" dirty="0"/>
          </a:p>
        </p:txBody>
      </p:sp>
      <p:sp>
        <p:nvSpPr>
          <p:cNvPr id="4" name="Foliennummernplatzhalter 3"/>
          <p:cNvSpPr>
            <a:spLocks noGrp="1"/>
          </p:cNvSpPr>
          <p:nvPr>
            <p:ph type="sldNum" sz="quarter" idx="5"/>
          </p:nvPr>
        </p:nvSpPr>
        <p:spPr/>
        <p:txBody>
          <a:bodyPr/>
          <a:lstStyle/>
          <a:p>
            <a:fld id="{1F281852-CE2F-4957-9AA7-F748946CC480}" type="slidenum">
              <a:rPr lang="de-DE" smtClean="0"/>
              <a:t>18</a:t>
            </a:fld>
            <a:endParaRPr lang="de-DE"/>
          </a:p>
        </p:txBody>
      </p:sp>
    </p:spTree>
    <p:extLst>
      <p:ext uri="{BB962C8B-B14F-4D97-AF65-F5344CB8AC3E}">
        <p14:creationId xmlns:p14="http://schemas.microsoft.com/office/powerpoint/2010/main" val="4137589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r>
              <a:rPr lang="de-DE" dirty="0"/>
              <a:t>Official </a:t>
            </a:r>
            <a:r>
              <a:rPr lang="de-DE" dirty="0" err="1"/>
              <a:t>template</a:t>
            </a:r>
            <a:r>
              <a:rPr lang="de-DE" dirty="0"/>
              <a:t> </a:t>
            </a:r>
            <a:r>
              <a:rPr lang="de-DE" dirty="0" err="1"/>
              <a:t>to</a:t>
            </a:r>
            <a:r>
              <a:rPr lang="de-DE" dirty="0"/>
              <a:t> </a:t>
            </a:r>
            <a:r>
              <a:rPr lang="de-DE" dirty="0" err="1"/>
              <a:t>record</a:t>
            </a:r>
            <a:r>
              <a:rPr lang="de-DE" dirty="0"/>
              <a:t> </a:t>
            </a:r>
            <a:r>
              <a:rPr lang="de-DE" dirty="0" err="1"/>
              <a:t>working</a:t>
            </a:r>
            <a:r>
              <a:rPr lang="de-DE" dirty="0"/>
              <a:t> time on </a:t>
            </a:r>
            <a:r>
              <a:rPr lang="de-DE" dirty="0" err="1"/>
              <a:t>project</a:t>
            </a:r>
            <a:r>
              <a:rPr lang="de-DE" dirty="0"/>
              <a:t> (</a:t>
            </a:r>
            <a:r>
              <a:rPr lang="de-DE" dirty="0" err="1"/>
              <a:t>action</a:t>
            </a:r>
            <a:r>
              <a:rPr lang="de-DE" dirty="0"/>
              <a:t>): </a:t>
            </a:r>
          </a:p>
          <a:p>
            <a:pPr marL="0" indent="0">
              <a:buFontTx/>
              <a:buNone/>
            </a:pPr>
            <a:r>
              <a:rPr lang="de-DE" dirty="0"/>
              <a:t>https://ec.europa.eu/info/funding-tenders/opportunities/docs/2021-2027/common/temp-form/report/time-declaration_en.docx</a:t>
            </a:r>
          </a:p>
          <a:p>
            <a:pPr marL="0" indent="0">
              <a:buFontTx/>
              <a:buNone/>
            </a:pPr>
            <a:endParaRPr lang="de-DE" dirty="0"/>
          </a:p>
          <a:p>
            <a:pPr marL="0" indent="0">
              <a:buFontTx/>
              <a:buNone/>
            </a:pPr>
            <a:endParaRPr lang="de-DE" dirty="0"/>
          </a:p>
          <a:p>
            <a:pPr marL="0" indent="0">
              <a:buFontTx/>
              <a:buNone/>
            </a:pPr>
            <a:endParaRPr lang="de-DE" dirty="0"/>
          </a:p>
        </p:txBody>
      </p:sp>
      <p:sp>
        <p:nvSpPr>
          <p:cNvPr id="4" name="Foliennummernplatzhalter 3"/>
          <p:cNvSpPr>
            <a:spLocks noGrp="1"/>
          </p:cNvSpPr>
          <p:nvPr>
            <p:ph type="sldNum" sz="quarter" idx="5"/>
          </p:nvPr>
        </p:nvSpPr>
        <p:spPr/>
        <p:txBody>
          <a:bodyPr/>
          <a:lstStyle/>
          <a:p>
            <a:fld id="{1F281852-CE2F-4957-9AA7-F748946CC480}" type="slidenum">
              <a:rPr lang="de-DE" smtClean="0"/>
              <a:t>19</a:t>
            </a:fld>
            <a:endParaRPr lang="de-DE"/>
          </a:p>
        </p:txBody>
      </p:sp>
    </p:spTree>
    <p:extLst>
      <p:ext uri="{BB962C8B-B14F-4D97-AF65-F5344CB8AC3E}">
        <p14:creationId xmlns:p14="http://schemas.microsoft.com/office/powerpoint/2010/main" val="3558947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endParaRPr lang="de-DE" dirty="0"/>
          </a:p>
          <a:p>
            <a:pPr marL="0" indent="0">
              <a:buFontTx/>
              <a:buNone/>
            </a:pPr>
            <a:r>
              <a:rPr lang="de-DE" dirty="0"/>
              <a:t>See </a:t>
            </a:r>
            <a:r>
              <a:rPr lang="de-DE" dirty="0" err="1"/>
              <a:t>detailed</a:t>
            </a:r>
            <a:r>
              <a:rPr lang="de-DE" dirty="0"/>
              <a:t> </a:t>
            </a:r>
            <a:r>
              <a:rPr lang="de-DE" dirty="0" err="1"/>
              <a:t>explanation</a:t>
            </a:r>
            <a:r>
              <a:rPr lang="de-DE" dirty="0"/>
              <a:t> in </a:t>
            </a:r>
            <a:r>
              <a:rPr lang="de-DE" dirty="0" err="1"/>
              <a:t>the</a:t>
            </a:r>
            <a:r>
              <a:rPr lang="de-DE" dirty="0"/>
              <a:t> </a:t>
            </a:r>
            <a:r>
              <a:rPr lang="en-GB" sz="1200" b="1" spc="-1" dirty="0">
                <a:solidFill>
                  <a:srgbClr val="000000"/>
                </a:solidFill>
                <a:latin typeface="Montserrat" pitchFamily="2" charset="0"/>
              </a:rPr>
              <a:t>“Annotated Grant Agreement” </a:t>
            </a:r>
            <a:r>
              <a:rPr lang="en-GB" sz="1200" b="0" spc="-1" dirty="0">
                <a:solidFill>
                  <a:srgbClr val="000000"/>
                </a:solidFill>
                <a:latin typeface="Montserrat" pitchFamily="2" charset="0"/>
              </a:rPr>
              <a:t>(</a:t>
            </a:r>
            <a:r>
              <a:rPr lang="en-GB" sz="1200" spc="-1" dirty="0">
                <a:solidFill>
                  <a:srgbClr val="000000"/>
                </a:solidFill>
                <a:latin typeface="Montserrat" pitchFamily="2" charset="0"/>
                <a:hlinkClick r:id="rId3"/>
              </a:rPr>
              <a:t>https://ec.europa.eu/info/funding-tenders/opportunities/docs/2021-2027/common/guidance/aga_en.pdf</a:t>
            </a:r>
            <a:r>
              <a:rPr lang="en-GB" sz="1200" spc="-1" dirty="0">
                <a:solidFill>
                  <a:srgbClr val="000000"/>
                </a:solidFill>
                <a:latin typeface="Montserrat" pitchFamily="2" charset="0"/>
              </a:rPr>
              <a:t> </a:t>
            </a:r>
            <a:r>
              <a:rPr lang="en-GB" sz="1200" b="0" spc="-1" dirty="0">
                <a:solidFill>
                  <a:srgbClr val="000000"/>
                </a:solidFill>
                <a:latin typeface="Montserrat" pitchFamily="2" charset="0"/>
              </a:rPr>
              <a:t>) </a:t>
            </a:r>
            <a:r>
              <a:rPr lang="en-GB" sz="1200" b="1" spc="-1" dirty="0">
                <a:solidFill>
                  <a:srgbClr val="000000"/>
                </a:solidFill>
                <a:latin typeface="Montserrat" pitchFamily="2" charset="0"/>
              </a:rPr>
              <a:t>page 50</a:t>
            </a:r>
            <a:endParaRPr lang="de-DE" b="1" dirty="0"/>
          </a:p>
        </p:txBody>
      </p:sp>
      <p:sp>
        <p:nvSpPr>
          <p:cNvPr id="4" name="Foliennummernplatzhalter 3"/>
          <p:cNvSpPr>
            <a:spLocks noGrp="1"/>
          </p:cNvSpPr>
          <p:nvPr>
            <p:ph type="sldNum" sz="quarter" idx="5"/>
          </p:nvPr>
        </p:nvSpPr>
        <p:spPr/>
        <p:txBody>
          <a:bodyPr/>
          <a:lstStyle/>
          <a:p>
            <a:fld id="{1F281852-CE2F-4957-9AA7-F748946CC480}" type="slidenum">
              <a:rPr lang="de-DE" smtClean="0"/>
              <a:t>20</a:t>
            </a:fld>
            <a:endParaRPr lang="de-DE"/>
          </a:p>
        </p:txBody>
      </p:sp>
    </p:spTree>
    <p:extLst>
      <p:ext uri="{BB962C8B-B14F-4D97-AF65-F5344CB8AC3E}">
        <p14:creationId xmlns:p14="http://schemas.microsoft.com/office/powerpoint/2010/main" val="3977812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endParaRPr lang="de-DE" dirty="0"/>
          </a:p>
          <a:p>
            <a:pPr marL="0" indent="0">
              <a:buFontTx/>
              <a:buNone/>
            </a:pPr>
            <a:r>
              <a:rPr lang="de-DE" dirty="0"/>
              <a:t>See </a:t>
            </a:r>
            <a:r>
              <a:rPr lang="de-DE" dirty="0" err="1"/>
              <a:t>detailed</a:t>
            </a:r>
            <a:r>
              <a:rPr lang="de-DE" dirty="0"/>
              <a:t> </a:t>
            </a:r>
            <a:r>
              <a:rPr lang="de-DE" dirty="0" err="1"/>
              <a:t>explanation</a:t>
            </a:r>
            <a:r>
              <a:rPr lang="de-DE" dirty="0"/>
              <a:t> in </a:t>
            </a:r>
            <a:r>
              <a:rPr lang="de-DE" dirty="0" err="1"/>
              <a:t>the</a:t>
            </a:r>
            <a:r>
              <a:rPr lang="de-DE" dirty="0"/>
              <a:t> </a:t>
            </a:r>
            <a:r>
              <a:rPr lang="en-GB" sz="1200" b="1" spc="-1" dirty="0">
                <a:solidFill>
                  <a:srgbClr val="000000"/>
                </a:solidFill>
                <a:latin typeface="Montserrat" pitchFamily="2" charset="0"/>
              </a:rPr>
              <a:t>“Annotated Grant Agreement” </a:t>
            </a:r>
            <a:r>
              <a:rPr lang="en-GB" sz="1200" b="0" spc="-1" dirty="0">
                <a:solidFill>
                  <a:srgbClr val="000000"/>
                </a:solidFill>
                <a:latin typeface="Montserrat" pitchFamily="2" charset="0"/>
              </a:rPr>
              <a:t>(</a:t>
            </a:r>
            <a:r>
              <a:rPr lang="en-GB" sz="1200" spc="-1" dirty="0">
                <a:solidFill>
                  <a:srgbClr val="000000"/>
                </a:solidFill>
                <a:latin typeface="Montserrat" pitchFamily="2" charset="0"/>
                <a:hlinkClick r:id="rId3"/>
              </a:rPr>
              <a:t>https://ec.europa.eu/info/funding-tenders/opportunities/docs/2021-2027/common/guidance/aga_en.pdf</a:t>
            </a:r>
            <a:r>
              <a:rPr lang="en-GB" sz="1200" spc="-1" dirty="0">
                <a:solidFill>
                  <a:srgbClr val="000000"/>
                </a:solidFill>
                <a:latin typeface="Montserrat" pitchFamily="2" charset="0"/>
              </a:rPr>
              <a:t> </a:t>
            </a:r>
            <a:r>
              <a:rPr lang="en-GB" sz="1200" b="0" spc="-1" dirty="0">
                <a:solidFill>
                  <a:srgbClr val="000000"/>
                </a:solidFill>
                <a:latin typeface="Montserrat" pitchFamily="2" charset="0"/>
              </a:rPr>
              <a:t>) </a:t>
            </a:r>
            <a:r>
              <a:rPr lang="en-GB" sz="1200" b="1" spc="-1" dirty="0">
                <a:solidFill>
                  <a:srgbClr val="000000"/>
                </a:solidFill>
                <a:latin typeface="Montserrat" pitchFamily="2" charset="0"/>
              </a:rPr>
              <a:t>page 50</a:t>
            </a:r>
            <a:endParaRPr lang="de-DE" b="1" dirty="0"/>
          </a:p>
        </p:txBody>
      </p:sp>
      <p:sp>
        <p:nvSpPr>
          <p:cNvPr id="4" name="Foliennummernplatzhalter 3"/>
          <p:cNvSpPr>
            <a:spLocks noGrp="1"/>
          </p:cNvSpPr>
          <p:nvPr>
            <p:ph type="sldNum" sz="quarter" idx="5"/>
          </p:nvPr>
        </p:nvSpPr>
        <p:spPr/>
        <p:txBody>
          <a:bodyPr/>
          <a:lstStyle/>
          <a:p>
            <a:fld id="{1F281852-CE2F-4957-9AA7-F748946CC480}" type="slidenum">
              <a:rPr lang="de-DE" smtClean="0"/>
              <a:t>21</a:t>
            </a:fld>
            <a:endParaRPr lang="de-DE"/>
          </a:p>
        </p:txBody>
      </p:sp>
    </p:spTree>
    <p:extLst>
      <p:ext uri="{BB962C8B-B14F-4D97-AF65-F5344CB8AC3E}">
        <p14:creationId xmlns:p14="http://schemas.microsoft.com/office/powerpoint/2010/main" val="1983841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 EU </a:t>
            </a:r>
            <a:r>
              <a:rPr lang="de-DE" dirty="0" err="1"/>
              <a:t>funding</a:t>
            </a:r>
            <a:r>
              <a:rPr lang="de-DE" dirty="0"/>
              <a:t> will </a:t>
            </a:r>
            <a:r>
              <a:rPr lang="de-DE" dirty="0" err="1"/>
              <a:t>be</a:t>
            </a:r>
            <a:r>
              <a:rPr lang="de-DE" dirty="0"/>
              <a:t> </a:t>
            </a:r>
            <a:r>
              <a:rPr lang="de-DE" dirty="0" err="1"/>
              <a:t>paid</a:t>
            </a:r>
            <a:r>
              <a:rPr lang="de-DE" dirty="0"/>
              <a:t> in </a:t>
            </a:r>
            <a:r>
              <a:rPr lang="de-DE" dirty="0" err="1"/>
              <a:t>tranches</a:t>
            </a:r>
            <a:r>
              <a:rPr lang="de-DE" dirty="0"/>
              <a:t> </a:t>
            </a:r>
            <a:r>
              <a:rPr lang="de-DE" dirty="0" err="1"/>
              <a:t>to</a:t>
            </a:r>
            <a:r>
              <a:rPr lang="de-DE" dirty="0"/>
              <a:t> </a:t>
            </a:r>
            <a:r>
              <a:rPr lang="de-DE" dirty="0" err="1"/>
              <a:t>the</a:t>
            </a:r>
            <a:r>
              <a:rPr lang="de-DE" dirty="0"/>
              <a:t> </a:t>
            </a:r>
            <a:r>
              <a:rPr lang="de-DE" dirty="0" err="1"/>
              <a:t>coordinator</a:t>
            </a:r>
            <a:r>
              <a:rPr lang="de-DE" dirty="0"/>
              <a:t> (AWI) and </a:t>
            </a:r>
            <a:r>
              <a:rPr lang="de-DE" dirty="0" err="1"/>
              <a:t>distributed</a:t>
            </a:r>
            <a:r>
              <a:rPr lang="de-DE" dirty="0"/>
              <a:t> </a:t>
            </a:r>
            <a:r>
              <a:rPr lang="de-DE" dirty="0" err="1"/>
              <a:t>to</a:t>
            </a:r>
            <a:r>
              <a:rPr lang="de-DE" dirty="0"/>
              <a:t> </a:t>
            </a:r>
            <a:r>
              <a:rPr lang="de-DE" dirty="0" err="1"/>
              <a:t>the</a:t>
            </a:r>
            <a:r>
              <a:rPr lang="de-DE" dirty="0"/>
              <a:t> </a:t>
            </a:r>
            <a:r>
              <a:rPr lang="de-DE" dirty="0" err="1"/>
              <a:t>partners</a:t>
            </a:r>
            <a:r>
              <a:rPr lang="de-DE" dirty="0"/>
              <a:t>:</a:t>
            </a:r>
          </a:p>
          <a:p>
            <a:endParaRPr lang="de-DE" dirty="0"/>
          </a:p>
          <a:p>
            <a:pPr marL="171450" indent="-171450">
              <a:buFontTx/>
              <a:buChar char="-"/>
            </a:pPr>
            <a:r>
              <a:rPr lang="de-DE" dirty="0"/>
              <a:t>The </a:t>
            </a:r>
            <a:r>
              <a:rPr lang="de-DE" dirty="0" err="1"/>
              <a:t>pre-financing</a:t>
            </a:r>
            <a:r>
              <a:rPr lang="de-DE" dirty="0"/>
              <a:t> </a:t>
            </a:r>
            <a:r>
              <a:rPr lang="de-DE" dirty="0" err="1"/>
              <a:t>of</a:t>
            </a:r>
            <a:r>
              <a:rPr lang="de-DE" dirty="0"/>
              <a:t> 48.33% (= 7.05 </a:t>
            </a:r>
            <a:r>
              <a:rPr lang="de-DE" dirty="0" err="1"/>
              <a:t>Mio</a:t>
            </a:r>
            <a:r>
              <a:rPr lang="de-DE" dirty="0"/>
              <a:t> €) was </a:t>
            </a:r>
            <a:r>
              <a:rPr lang="de-DE" dirty="0" err="1"/>
              <a:t>transferred</a:t>
            </a:r>
            <a:r>
              <a:rPr lang="de-DE" dirty="0"/>
              <a:t> </a:t>
            </a:r>
            <a:r>
              <a:rPr lang="de-DE" dirty="0" err="1"/>
              <a:t>to</a:t>
            </a:r>
            <a:r>
              <a:rPr lang="de-DE" dirty="0"/>
              <a:t> AWI in March 2024. Transfer </a:t>
            </a:r>
            <a:r>
              <a:rPr lang="de-DE" dirty="0" err="1"/>
              <a:t>to</a:t>
            </a:r>
            <a:r>
              <a:rPr lang="de-DE" dirty="0"/>
              <a:t> </a:t>
            </a:r>
            <a:r>
              <a:rPr lang="de-DE" dirty="0" err="1"/>
              <a:t>partners</a:t>
            </a:r>
            <a:r>
              <a:rPr lang="de-DE" dirty="0"/>
              <a:t> </a:t>
            </a:r>
            <a:r>
              <a:rPr lang="de-DE" dirty="0" err="1"/>
              <a:t>is</a:t>
            </a:r>
            <a:r>
              <a:rPr lang="de-DE" dirty="0"/>
              <a:t> </a:t>
            </a:r>
            <a:r>
              <a:rPr lang="de-DE" dirty="0" err="1"/>
              <a:t>explained</a:t>
            </a:r>
            <a:r>
              <a:rPr lang="de-DE" dirty="0"/>
              <a:t> in </a:t>
            </a:r>
            <a:r>
              <a:rPr lang="de-DE" dirty="0" err="1"/>
              <a:t>the</a:t>
            </a:r>
            <a:r>
              <a:rPr lang="de-DE" dirty="0"/>
              <a:t> </a:t>
            </a:r>
            <a:r>
              <a:rPr lang="de-DE" dirty="0" err="1"/>
              <a:t>next</a:t>
            </a:r>
            <a:r>
              <a:rPr lang="de-DE" dirty="0"/>
              <a:t> </a:t>
            </a:r>
            <a:r>
              <a:rPr lang="de-DE" dirty="0" err="1"/>
              <a:t>slides</a:t>
            </a:r>
            <a:endParaRPr lang="de-DE" dirty="0"/>
          </a:p>
          <a:p>
            <a:pPr marL="171450" indent="-171450">
              <a:buFontTx/>
              <a:buChar char="-"/>
            </a:pPr>
            <a:endParaRPr lang="de-DE" dirty="0"/>
          </a:p>
          <a:p>
            <a:pPr marL="171450" indent="-171450">
              <a:buFontTx/>
              <a:buChar char="-"/>
            </a:pPr>
            <a:r>
              <a:rPr lang="de-DE" dirty="0"/>
              <a:t>The </a:t>
            </a:r>
            <a:r>
              <a:rPr lang="de-DE" dirty="0" err="1"/>
              <a:t>interim</a:t>
            </a:r>
            <a:r>
              <a:rPr lang="de-DE" dirty="0"/>
              <a:t> and final </a:t>
            </a:r>
            <a:r>
              <a:rPr lang="de-DE" dirty="0" err="1"/>
              <a:t>payments</a:t>
            </a:r>
            <a:r>
              <a:rPr lang="de-DE" dirty="0"/>
              <a:t> </a:t>
            </a:r>
            <a:r>
              <a:rPr lang="de-DE" dirty="0" err="1"/>
              <a:t>are</a:t>
            </a:r>
            <a:r>
              <a:rPr lang="de-DE" dirty="0"/>
              <a:t> </a:t>
            </a:r>
            <a:r>
              <a:rPr lang="de-DE" dirty="0" err="1"/>
              <a:t>made</a:t>
            </a:r>
            <a:r>
              <a:rPr lang="de-DE" dirty="0"/>
              <a:t> after </a:t>
            </a:r>
            <a:r>
              <a:rPr lang="de-DE" dirty="0" err="1"/>
              <a:t>each</a:t>
            </a:r>
            <a:r>
              <a:rPr lang="de-DE" dirty="0"/>
              <a:t> </a:t>
            </a:r>
            <a:r>
              <a:rPr lang="de-DE" dirty="0" err="1"/>
              <a:t>reporting</a:t>
            </a:r>
            <a:r>
              <a:rPr lang="de-DE" dirty="0"/>
              <a:t> </a:t>
            </a:r>
            <a:r>
              <a:rPr lang="de-DE" dirty="0" err="1"/>
              <a:t>period</a:t>
            </a:r>
            <a:r>
              <a:rPr lang="de-DE" dirty="0"/>
              <a:t>, </a:t>
            </a:r>
            <a:r>
              <a:rPr lang="de-DE" dirty="0" err="1"/>
              <a:t>when</a:t>
            </a:r>
            <a:r>
              <a:rPr lang="de-DE" dirty="0"/>
              <a:t> </a:t>
            </a:r>
            <a:r>
              <a:rPr lang="de-DE" dirty="0" err="1"/>
              <a:t>the</a:t>
            </a:r>
            <a:r>
              <a:rPr lang="de-DE" dirty="0"/>
              <a:t> EU </a:t>
            </a:r>
            <a:r>
              <a:rPr lang="de-DE" dirty="0" err="1"/>
              <a:t>services</a:t>
            </a:r>
            <a:r>
              <a:rPr lang="de-DE" dirty="0"/>
              <a:t> </a:t>
            </a:r>
            <a:r>
              <a:rPr lang="de-DE" dirty="0" err="1"/>
              <a:t>have</a:t>
            </a:r>
            <a:r>
              <a:rPr lang="de-DE" dirty="0"/>
              <a:t> </a:t>
            </a:r>
            <a:r>
              <a:rPr lang="de-DE" dirty="0" err="1"/>
              <a:t>accepted</a:t>
            </a:r>
            <a:r>
              <a:rPr lang="de-DE" dirty="0"/>
              <a:t> </a:t>
            </a:r>
            <a:r>
              <a:rPr lang="de-DE" dirty="0" err="1"/>
              <a:t>the</a:t>
            </a:r>
            <a:r>
              <a:rPr lang="de-DE" dirty="0"/>
              <a:t> </a:t>
            </a:r>
            <a:r>
              <a:rPr lang="de-DE" dirty="0" err="1"/>
              <a:t>reports</a:t>
            </a:r>
            <a:r>
              <a:rPr lang="de-DE" dirty="0"/>
              <a:t>. The </a:t>
            </a:r>
            <a:r>
              <a:rPr lang="de-DE" dirty="0" err="1"/>
              <a:t>amount</a:t>
            </a:r>
            <a:r>
              <a:rPr lang="de-DE" dirty="0"/>
              <a:t> </a:t>
            </a:r>
            <a:r>
              <a:rPr lang="de-DE" dirty="0" err="1"/>
              <a:t>depends</a:t>
            </a:r>
            <a:r>
              <a:rPr lang="de-DE" dirty="0"/>
              <a:t> on </a:t>
            </a:r>
            <a:r>
              <a:rPr lang="de-DE" dirty="0" err="1"/>
              <a:t>the</a:t>
            </a:r>
            <a:r>
              <a:rPr lang="de-DE" dirty="0"/>
              <a:t> </a:t>
            </a:r>
            <a:r>
              <a:rPr lang="de-DE" dirty="0" err="1"/>
              <a:t>amount</a:t>
            </a:r>
            <a:r>
              <a:rPr lang="de-DE" dirty="0"/>
              <a:t> </a:t>
            </a:r>
            <a:r>
              <a:rPr lang="de-DE" dirty="0" err="1"/>
              <a:t>claimed</a:t>
            </a:r>
            <a:r>
              <a:rPr lang="de-DE" dirty="0"/>
              <a:t> in </a:t>
            </a:r>
            <a:r>
              <a:rPr lang="de-DE" dirty="0" err="1"/>
              <a:t>the</a:t>
            </a:r>
            <a:r>
              <a:rPr lang="de-DE" dirty="0"/>
              <a:t> </a:t>
            </a:r>
            <a:r>
              <a:rPr lang="de-DE" dirty="0" err="1"/>
              <a:t>financial</a:t>
            </a:r>
            <a:r>
              <a:rPr lang="de-DE" dirty="0"/>
              <a:t> </a:t>
            </a:r>
            <a:r>
              <a:rPr lang="de-DE" dirty="0" err="1"/>
              <a:t>reports</a:t>
            </a:r>
            <a:r>
              <a:rPr lang="de-DE" dirty="0"/>
              <a:t>.</a:t>
            </a:r>
          </a:p>
          <a:p>
            <a:pPr marL="171450" indent="-171450">
              <a:buFontTx/>
              <a:buChar char="-"/>
            </a:pPr>
            <a:endParaRPr lang="de-DE" dirty="0"/>
          </a:p>
          <a:p>
            <a:pPr marL="171450" indent="-171450">
              <a:buFontTx/>
              <a:buChar char="-"/>
            </a:pPr>
            <a:r>
              <a:rPr lang="de-DE" dirty="0" err="1"/>
              <a:t>Important</a:t>
            </a:r>
            <a:r>
              <a:rPr lang="de-DE" dirty="0"/>
              <a:t>: </a:t>
            </a:r>
            <a:r>
              <a:rPr lang="de-DE" dirty="0" err="1"/>
              <a:t>the</a:t>
            </a:r>
            <a:r>
              <a:rPr lang="de-DE" dirty="0"/>
              <a:t> EU will </a:t>
            </a:r>
            <a:r>
              <a:rPr lang="de-DE" dirty="0" err="1"/>
              <a:t>keep</a:t>
            </a:r>
            <a:r>
              <a:rPr lang="de-DE" dirty="0"/>
              <a:t> 10% </a:t>
            </a:r>
            <a:r>
              <a:rPr lang="de-DE" dirty="0" err="1"/>
              <a:t>of</a:t>
            </a:r>
            <a:r>
              <a:rPr lang="de-DE" dirty="0"/>
              <a:t> </a:t>
            </a:r>
            <a:r>
              <a:rPr lang="de-DE" dirty="0" err="1"/>
              <a:t>the</a:t>
            </a:r>
            <a:r>
              <a:rPr lang="de-DE" dirty="0"/>
              <a:t> EU </a:t>
            </a:r>
            <a:r>
              <a:rPr lang="de-DE" dirty="0" err="1"/>
              <a:t>funding</a:t>
            </a:r>
            <a:r>
              <a:rPr lang="de-DE" dirty="0"/>
              <a:t> plus 5% </a:t>
            </a:r>
            <a:r>
              <a:rPr lang="de-DE" dirty="0" err="1"/>
              <a:t>for</a:t>
            </a:r>
            <a:r>
              <a:rPr lang="de-DE" dirty="0"/>
              <a:t> </a:t>
            </a:r>
            <a:r>
              <a:rPr lang="de-DE" dirty="0" err="1"/>
              <a:t>the</a:t>
            </a:r>
            <a:r>
              <a:rPr lang="de-DE" dirty="0"/>
              <a:t> </a:t>
            </a:r>
            <a:r>
              <a:rPr lang="de-DE" dirty="0" err="1"/>
              <a:t>garantee</a:t>
            </a:r>
            <a:r>
              <a:rPr lang="de-DE" dirty="0"/>
              <a:t> </a:t>
            </a:r>
            <a:r>
              <a:rPr lang="de-DE" dirty="0" err="1"/>
              <a:t>fund</a:t>
            </a:r>
            <a:r>
              <a:rPr lang="de-DE" dirty="0"/>
              <a:t> </a:t>
            </a:r>
            <a:r>
              <a:rPr lang="de-DE" dirty="0" err="1"/>
              <a:t>for</a:t>
            </a:r>
            <a:r>
              <a:rPr lang="de-DE" dirty="0"/>
              <a:t> </a:t>
            </a:r>
            <a:r>
              <a:rPr lang="de-DE" dirty="0" err="1"/>
              <a:t>the</a:t>
            </a:r>
            <a:r>
              <a:rPr lang="de-DE" dirty="0"/>
              <a:t> final </a:t>
            </a:r>
            <a:r>
              <a:rPr lang="de-DE" dirty="0" err="1"/>
              <a:t>payment</a:t>
            </a:r>
            <a:r>
              <a:rPr lang="de-DE" dirty="0"/>
              <a:t>. These 15% will </a:t>
            </a:r>
            <a:r>
              <a:rPr lang="de-DE" dirty="0" err="1"/>
              <a:t>be</a:t>
            </a:r>
            <a:r>
              <a:rPr lang="de-DE" dirty="0"/>
              <a:t> </a:t>
            </a:r>
            <a:r>
              <a:rPr lang="de-DE" dirty="0" err="1"/>
              <a:t>paid</a:t>
            </a:r>
            <a:r>
              <a:rPr lang="de-DE" dirty="0"/>
              <a:t> out </a:t>
            </a:r>
            <a:r>
              <a:rPr lang="de-DE" dirty="0" err="1"/>
              <a:t>only</a:t>
            </a:r>
            <a:r>
              <a:rPr lang="de-DE" dirty="0"/>
              <a:t> after </a:t>
            </a:r>
            <a:r>
              <a:rPr lang="de-DE" dirty="0" err="1"/>
              <a:t>the</a:t>
            </a:r>
            <a:r>
              <a:rPr lang="de-DE" dirty="0"/>
              <a:t> </a:t>
            </a:r>
            <a:r>
              <a:rPr lang="de-DE" dirty="0" err="1"/>
              <a:t>project</a:t>
            </a:r>
            <a:r>
              <a:rPr lang="de-DE" dirty="0"/>
              <a:t> was </a:t>
            </a:r>
            <a:r>
              <a:rPr lang="de-DE" dirty="0" err="1"/>
              <a:t>completed</a:t>
            </a:r>
            <a:r>
              <a:rPr lang="de-DE" dirty="0"/>
              <a:t> and all </a:t>
            </a:r>
            <a:r>
              <a:rPr lang="de-DE" dirty="0" err="1"/>
              <a:t>documents</a:t>
            </a:r>
            <a:r>
              <a:rPr lang="de-DE" dirty="0"/>
              <a:t> and </a:t>
            </a:r>
            <a:r>
              <a:rPr lang="de-DE" dirty="0" err="1"/>
              <a:t>reports</a:t>
            </a:r>
            <a:r>
              <a:rPr lang="de-DE" dirty="0"/>
              <a:t> </a:t>
            </a:r>
            <a:r>
              <a:rPr lang="de-DE" dirty="0" err="1"/>
              <a:t>were</a:t>
            </a:r>
            <a:r>
              <a:rPr lang="de-DE" dirty="0"/>
              <a:t> </a:t>
            </a:r>
            <a:r>
              <a:rPr lang="de-DE" dirty="0" err="1"/>
              <a:t>accepted</a:t>
            </a:r>
            <a:r>
              <a:rPr lang="de-DE" dirty="0"/>
              <a:t>.</a:t>
            </a:r>
          </a:p>
          <a:p>
            <a:pPr marL="171450" indent="-171450">
              <a:buFontTx/>
              <a:buChar char="-"/>
            </a:pPr>
            <a:endParaRPr lang="de-DE" dirty="0"/>
          </a:p>
          <a:p>
            <a:pPr marL="171450" indent="-171450">
              <a:buFontTx/>
              <a:buChar char="-"/>
            </a:pPr>
            <a:endParaRPr lang="de-DE" dirty="0"/>
          </a:p>
        </p:txBody>
      </p:sp>
      <p:sp>
        <p:nvSpPr>
          <p:cNvPr id="4" name="Foliennummernplatzhalter 3"/>
          <p:cNvSpPr>
            <a:spLocks noGrp="1"/>
          </p:cNvSpPr>
          <p:nvPr>
            <p:ph type="sldNum" sz="quarter" idx="5"/>
          </p:nvPr>
        </p:nvSpPr>
        <p:spPr/>
        <p:txBody>
          <a:bodyPr/>
          <a:lstStyle/>
          <a:p>
            <a:fld id="{1F281852-CE2F-4957-9AA7-F748946CC480}" type="slidenum">
              <a:rPr lang="de-DE" smtClean="0"/>
              <a:t>22</a:t>
            </a:fld>
            <a:endParaRPr lang="de-DE"/>
          </a:p>
        </p:txBody>
      </p:sp>
    </p:spTree>
    <p:extLst>
      <p:ext uri="{BB962C8B-B14F-4D97-AF65-F5344CB8AC3E}">
        <p14:creationId xmlns:p14="http://schemas.microsoft.com/office/powerpoint/2010/main" val="1859638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The pre-financing was divided into the non-infrastructure budget and infrastructure budget.</a:t>
            </a:r>
          </a:p>
          <a:p>
            <a:pPr marL="171450" indent="-171450">
              <a:buFontTx/>
              <a:buChar char="-"/>
            </a:pPr>
            <a:r>
              <a:rPr lang="en-GB" noProof="0" dirty="0"/>
              <a:t>Slide 13 explains, which costs belong to the non-infrastructure and which to the infrastructure budget</a:t>
            </a:r>
          </a:p>
          <a:p>
            <a:pPr marL="171450" indent="-171450">
              <a:buFontTx/>
              <a:buChar char="-"/>
            </a:pPr>
            <a:r>
              <a:rPr lang="en-GB" noProof="0" dirty="0"/>
              <a:t>A calculation table with the amount for each partner was circulated by email by Maria on 26/02/2024</a:t>
            </a:r>
          </a:p>
          <a:p>
            <a:pPr marL="0" indent="0">
              <a:buFontTx/>
              <a:buNone/>
            </a:pPr>
            <a:endParaRPr lang="en-GB" noProof="0" dirty="0"/>
          </a:p>
          <a:p>
            <a:r>
              <a:rPr lang="en-GB" noProof="0" dirty="0"/>
              <a:t>The non-infrastructure part was paid out in April 2024. </a:t>
            </a:r>
          </a:p>
          <a:p>
            <a:endParaRPr lang="en-GB" noProof="0" dirty="0"/>
          </a:p>
          <a:p>
            <a:r>
              <a:rPr lang="en-GB" noProof="0" dirty="0"/>
              <a:t>The infrastructure part will be paid out upon use of the infrastructure.</a:t>
            </a:r>
          </a:p>
          <a:p>
            <a:r>
              <a:rPr lang="en-GB" noProof="0" dirty="0"/>
              <a:t>Why? We made the experience in other infrastructure projects, that the actual use of the infrastructures is often not as planned. Some infrastructures are more frequently visited and others not. Some infrastructures cannot offer access as planned due to technical problems and others can offer more capacities. In these cases pre-financing had to be paid back and forwarded to the other partners </a:t>
            </a:r>
            <a:r>
              <a:rPr lang="en-US" noProof="0" dirty="0"/>
              <a:t>which was complicated, time consuming and not efficient</a:t>
            </a:r>
            <a:r>
              <a:rPr lang="en-GB" noProof="0" dirty="0"/>
              <a:t>.</a:t>
            </a:r>
          </a:p>
        </p:txBody>
      </p:sp>
      <p:sp>
        <p:nvSpPr>
          <p:cNvPr id="4" name="Foliennummernplatzhalter 3"/>
          <p:cNvSpPr>
            <a:spLocks noGrp="1"/>
          </p:cNvSpPr>
          <p:nvPr>
            <p:ph type="sldNum" sz="quarter" idx="5"/>
          </p:nvPr>
        </p:nvSpPr>
        <p:spPr/>
        <p:txBody>
          <a:bodyPr/>
          <a:lstStyle/>
          <a:p>
            <a:fld id="{1F281852-CE2F-4957-9AA7-F748946CC480}" type="slidenum">
              <a:rPr lang="de-DE" smtClean="0"/>
              <a:t>23</a:t>
            </a:fld>
            <a:endParaRPr lang="de-DE"/>
          </a:p>
        </p:txBody>
      </p:sp>
    </p:spTree>
    <p:extLst>
      <p:ext uri="{BB962C8B-B14F-4D97-AF65-F5344CB8AC3E}">
        <p14:creationId xmlns:p14="http://schemas.microsoft.com/office/powerpoint/2010/main" val="14325976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The infrastructure budget includes the Transnational Access (TNA) and Virtual Access (VA).</a:t>
            </a:r>
          </a:p>
          <a:p>
            <a:r>
              <a:rPr lang="en-GB" noProof="0" dirty="0"/>
              <a:t>The TNA will be paid out upon use of the infrastructures.</a:t>
            </a:r>
          </a:p>
          <a:p>
            <a:r>
              <a:rPr lang="en-GB" noProof="0" dirty="0"/>
              <a:t>The VA will be distributed soon, as this includes ongoing personnel costs for providing data sets or other information.</a:t>
            </a:r>
          </a:p>
          <a:p>
            <a:endParaRPr lang="de-DE" dirty="0"/>
          </a:p>
        </p:txBody>
      </p:sp>
      <p:sp>
        <p:nvSpPr>
          <p:cNvPr id="4" name="Foliennummernplatzhalter 3"/>
          <p:cNvSpPr>
            <a:spLocks noGrp="1"/>
          </p:cNvSpPr>
          <p:nvPr>
            <p:ph type="sldNum" sz="quarter" idx="5"/>
          </p:nvPr>
        </p:nvSpPr>
        <p:spPr/>
        <p:txBody>
          <a:bodyPr/>
          <a:lstStyle/>
          <a:p>
            <a:fld id="{1F281852-CE2F-4957-9AA7-F748946CC480}" type="slidenum">
              <a:rPr lang="de-DE" smtClean="0"/>
              <a:t>24</a:t>
            </a:fld>
            <a:endParaRPr lang="de-DE"/>
          </a:p>
        </p:txBody>
      </p:sp>
    </p:spTree>
    <p:extLst>
      <p:ext uri="{BB962C8B-B14F-4D97-AF65-F5344CB8AC3E}">
        <p14:creationId xmlns:p14="http://schemas.microsoft.com/office/powerpoint/2010/main" val="589460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Please be aware, that each partner has to submit a financial report (costs statement) after the end of each reporting period.</a:t>
            </a:r>
          </a:p>
          <a:p>
            <a:r>
              <a:rPr lang="en-GB" noProof="0" dirty="0"/>
              <a:t>The first reporting period will end on 31.08.2025.</a:t>
            </a:r>
          </a:p>
          <a:p>
            <a:endParaRPr lang="en-GB" noProof="0" dirty="0"/>
          </a:p>
          <a:p>
            <a:r>
              <a:rPr lang="en-GB" noProof="0" dirty="0"/>
              <a:t>We will send out detailed guidelines how to submit this financial report via the EU portal towards the end of the reporting period.</a:t>
            </a:r>
          </a:p>
          <a:p>
            <a:endParaRPr lang="en-GB" noProof="0" dirty="0"/>
          </a:p>
          <a:p>
            <a:r>
              <a:rPr lang="en-GB" noProof="0" dirty="0"/>
              <a:t>But in the mean time: please keep records of all costs!</a:t>
            </a:r>
          </a:p>
        </p:txBody>
      </p:sp>
      <p:sp>
        <p:nvSpPr>
          <p:cNvPr id="4" name="Foliennummernplatzhalter 3"/>
          <p:cNvSpPr>
            <a:spLocks noGrp="1"/>
          </p:cNvSpPr>
          <p:nvPr>
            <p:ph type="sldNum" sz="quarter" idx="5"/>
          </p:nvPr>
        </p:nvSpPr>
        <p:spPr/>
        <p:txBody>
          <a:bodyPr/>
          <a:lstStyle/>
          <a:p>
            <a:fld id="{1F281852-CE2F-4957-9AA7-F748946CC480}" type="slidenum">
              <a:rPr lang="de-DE" smtClean="0"/>
              <a:t>25</a:t>
            </a:fld>
            <a:endParaRPr lang="de-DE"/>
          </a:p>
        </p:txBody>
      </p:sp>
    </p:spTree>
    <p:extLst>
      <p:ext uri="{BB962C8B-B14F-4D97-AF65-F5344CB8AC3E}">
        <p14:creationId xmlns:p14="http://schemas.microsoft.com/office/powerpoint/2010/main" val="537780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1F281852-CE2F-4957-9AA7-F748946CC480}" type="slidenum">
              <a:rPr lang="de-DE" smtClean="0"/>
              <a:t>26</a:t>
            </a:fld>
            <a:endParaRPr lang="de-DE"/>
          </a:p>
        </p:txBody>
      </p:sp>
    </p:spTree>
    <p:extLst>
      <p:ext uri="{BB962C8B-B14F-4D97-AF65-F5344CB8AC3E}">
        <p14:creationId xmlns:p14="http://schemas.microsoft.com/office/powerpoint/2010/main" val="2957488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6" name="PlaceHolder 2"/>
          <p:cNvSpPr>
            <a:spLocks noGrp="1"/>
          </p:cNvSpPr>
          <p:nvPr>
            <p:ph type="subTitle"/>
          </p:nvPr>
        </p:nvSpPr>
        <p:spPr>
          <a:xfrm>
            <a:off x="845280" y="2779200"/>
            <a:ext cx="6948000" cy="6358320"/>
          </a:xfrm>
          <a:prstGeom prst="rect">
            <a:avLst/>
          </a:prstGeom>
          <a:noFill/>
          <a:ln w="0">
            <a:noFill/>
          </a:ln>
        </p:spPr>
        <p:txBody>
          <a:bodyPr lIns="0" tIns="0" rIns="0" bIns="0" anchor="ctr">
            <a:noAutofit/>
          </a:bodyPr>
          <a:lstStyle/>
          <a:p>
            <a:pPr algn="ctr">
              <a:buNone/>
            </a:pPr>
            <a:endParaRPr lang="de-DE" sz="3200" b="0" strike="noStrike" spc="-1">
              <a:solidFill>
                <a:srgbClr val="000000"/>
              </a:solidFill>
              <a:latin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8" name="PlaceHolder 2"/>
          <p:cNvSpPr>
            <a:spLocks noGrp="1"/>
          </p:cNvSpPr>
          <p:nvPr>
            <p:ph/>
          </p:nvPr>
        </p:nvSpPr>
        <p:spPr>
          <a:xfrm>
            <a:off x="845280" y="2779200"/>
            <a:ext cx="694800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10"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1"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44920" y="1081080"/>
            <a:ext cx="6948000" cy="7004880"/>
          </a:xfrm>
          <a:prstGeom prst="rect">
            <a:avLst/>
          </a:prstGeom>
          <a:noFill/>
          <a:ln w="0">
            <a:noFill/>
          </a:ln>
        </p:spPr>
        <p:txBody>
          <a:bodyPr lIns="0" tIns="0" rIns="0" bIns="0" anchor="ctr">
            <a:noAutofit/>
          </a:bodyPr>
          <a:lstStyle/>
          <a:p>
            <a:pPr algn="ctr">
              <a:buNone/>
            </a:pPr>
            <a:endParaRPr lang="de-DE" sz="3200" b="0" strike="noStrike" spc="-1">
              <a:solidFill>
                <a:srgbClr val="000000"/>
              </a:solidFill>
              <a:latin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15"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6"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7"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19"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20"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21" name="PlaceHolder 4"/>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23"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24"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25" name="PlaceHolder 4"/>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27" name="PlaceHolder 2"/>
          <p:cNvSpPr>
            <a:spLocks noGrp="1"/>
          </p:cNvSpPr>
          <p:nvPr>
            <p:ph/>
          </p:nvPr>
        </p:nvSpPr>
        <p:spPr>
          <a:xfrm>
            <a:off x="845280" y="2779200"/>
            <a:ext cx="694800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28" name="PlaceHolder 3"/>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30"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31"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32"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33" name="PlaceHolder 5"/>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35" name="PlaceHolder 2"/>
          <p:cNvSpPr>
            <a:spLocks noGrp="1"/>
          </p:cNvSpPr>
          <p:nvPr>
            <p:ph/>
          </p:nvPr>
        </p:nvSpPr>
        <p:spPr>
          <a:xfrm>
            <a:off x="845280" y="2779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36" name="PlaceHolder 3"/>
          <p:cNvSpPr>
            <a:spLocks noGrp="1"/>
          </p:cNvSpPr>
          <p:nvPr>
            <p:ph/>
          </p:nvPr>
        </p:nvSpPr>
        <p:spPr>
          <a:xfrm>
            <a:off x="3194640" y="2779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37" name="PlaceHolder 4"/>
          <p:cNvSpPr>
            <a:spLocks noGrp="1"/>
          </p:cNvSpPr>
          <p:nvPr>
            <p:ph/>
          </p:nvPr>
        </p:nvSpPr>
        <p:spPr>
          <a:xfrm>
            <a:off x="5544000" y="2779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38" name="PlaceHolder 5"/>
          <p:cNvSpPr>
            <a:spLocks noGrp="1"/>
          </p:cNvSpPr>
          <p:nvPr>
            <p:ph/>
          </p:nvPr>
        </p:nvSpPr>
        <p:spPr>
          <a:xfrm>
            <a:off x="845280" y="6100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39" name="PlaceHolder 6"/>
          <p:cNvSpPr>
            <a:spLocks noGrp="1"/>
          </p:cNvSpPr>
          <p:nvPr>
            <p:ph/>
          </p:nvPr>
        </p:nvSpPr>
        <p:spPr>
          <a:xfrm>
            <a:off x="3194640" y="6100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40" name="PlaceHolder 7"/>
          <p:cNvSpPr>
            <a:spLocks noGrp="1"/>
          </p:cNvSpPr>
          <p:nvPr>
            <p:ph/>
          </p:nvPr>
        </p:nvSpPr>
        <p:spPr>
          <a:xfrm>
            <a:off x="5544000" y="6100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5"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46" name="PlaceHolder 2"/>
          <p:cNvSpPr>
            <a:spLocks noGrp="1"/>
          </p:cNvSpPr>
          <p:nvPr>
            <p:ph type="subTitle"/>
          </p:nvPr>
        </p:nvSpPr>
        <p:spPr>
          <a:xfrm>
            <a:off x="845280" y="2779200"/>
            <a:ext cx="6948000" cy="6358320"/>
          </a:xfrm>
          <a:prstGeom prst="rect">
            <a:avLst/>
          </a:prstGeom>
          <a:noFill/>
          <a:ln w="0">
            <a:noFill/>
          </a:ln>
        </p:spPr>
        <p:txBody>
          <a:bodyPr lIns="0" tIns="0" rIns="0" bIns="0" anchor="ctr">
            <a:noAutofit/>
          </a:bodyPr>
          <a:lstStyle/>
          <a:p>
            <a:pPr algn="ctr">
              <a:buNone/>
            </a:pPr>
            <a:endParaRPr lang="de-DE" sz="3200" b="0" strike="noStrike" spc="-1">
              <a:solidFill>
                <a:srgbClr val="000000"/>
              </a:solidFill>
              <a:latin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48" name="PlaceHolder 2"/>
          <p:cNvSpPr>
            <a:spLocks noGrp="1"/>
          </p:cNvSpPr>
          <p:nvPr>
            <p:ph/>
          </p:nvPr>
        </p:nvSpPr>
        <p:spPr>
          <a:xfrm>
            <a:off x="845280" y="2779200"/>
            <a:ext cx="694800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50"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51"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3" name="PlaceHolder 1"/>
          <p:cNvSpPr>
            <a:spLocks noGrp="1"/>
          </p:cNvSpPr>
          <p:nvPr>
            <p:ph type="subTitle"/>
          </p:nvPr>
        </p:nvSpPr>
        <p:spPr>
          <a:xfrm>
            <a:off x="844920" y="1081080"/>
            <a:ext cx="6948000" cy="7004880"/>
          </a:xfrm>
          <a:prstGeom prst="rect">
            <a:avLst/>
          </a:prstGeom>
          <a:noFill/>
          <a:ln w="0">
            <a:noFill/>
          </a:ln>
        </p:spPr>
        <p:txBody>
          <a:bodyPr lIns="0" tIns="0" rIns="0" bIns="0" anchor="ctr">
            <a:noAutofit/>
          </a:bodyPr>
          <a:lstStyle/>
          <a:p>
            <a:pPr algn="ctr">
              <a:buNone/>
            </a:pPr>
            <a:endParaRPr lang="de-DE" sz="3200" b="0" strike="noStrike" spc="-1">
              <a:solidFill>
                <a:srgbClr val="000000"/>
              </a:solidFill>
              <a:latin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55"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56"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57"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59"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60"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61" name="PlaceHolder 4"/>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63"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64"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65" name="PlaceHolder 4"/>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67" name="PlaceHolder 2"/>
          <p:cNvSpPr>
            <a:spLocks noGrp="1"/>
          </p:cNvSpPr>
          <p:nvPr>
            <p:ph/>
          </p:nvPr>
        </p:nvSpPr>
        <p:spPr>
          <a:xfrm>
            <a:off x="845280" y="2779200"/>
            <a:ext cx="694800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68" name="PlaceHolder 3"/>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70"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71"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72"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73" name="PlaceHolder 5"/>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75" name="PlaceHolder 2"/>
          <p:cNvSpPr>
            <a:spLocks noGrp="1"/>
          </p:cNvSpPr>
          <p:nvPr>
            <p:ph/>
          </p:nvPr>
        </p:nvSpPr>
        <p:spPr>
          <a:xfrm>
            <a:off x="845280" y="2779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76" name="PlaceHolder 3"/>
          <p:cNvSpPr>
            <a:spLocks noGrp="1"/>
          </p:cNvSpPr>
          <p:nvPr>
            <p:ph/>
          </p:nvPr>
        </p:nvSpPr>
        <p:spPr>
          <a:xfrm>
            <a:off x="3194640" y="2779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77" name="PlaceHolder 4"/>
          <p:cNvSpPr>
            <a:spLocks noGrp="1"/>
          </p:cNvSpPr>
          <p:nvPr>
            <p:ph/>
          </p:nvPr>
        </p:nvSpPr>
        <p:spPr>
          <a:xfrm>
            <a:off x="5544000" y="2779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78" name="PlaceHolder 5"/>
          <p:cNvSpPr>
            <a:spLocks noGrp="1"/>
          </p:cNvSpPr>
          <p:nvPr>
            <p:ph/>
          </p:nvPr>
        </p:nvSpPr>
        <p:spPr>
          <a:xfrm>
            <a:off x="845280" y="6100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79" name="PlaceHolder 6"/>
          <p:cNvSpPr>
            <a:spLocks noGrp="1"/>
          </p:cNvSpPr>
          <p:nvPr>
            <p:ph/>
          </p:nvPr>
        </p:nvSpPr>
        <p:spPr>
          <a:xfrm>
            <a:off x="3194640" y="6100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80" name="PlaceHolder 7"/>
          <p:cNvSpPr>
            <a:spLocks noGrp="1"/>
          </p:cNvSpPr>
          <p:nvPr>
            <p:ph/>
          </p:nvPr>
        </p:nvSpPr>
        <p:spPr>
          <a:xfrm>
            <a:off x="5544000" y="6100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3"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124" name="PlaceHolder 2"/>
          <p:cNvSpPr>
            <a:spLocks noGrp="1"/>
          </p:cNvSpPr>
          <p:nvPr>
            <p:ph type="subTitle"/>
          </p:nvPr>
        </p:nvSpPr>
        <p:spPr>
          <a:xfrm>
            <a:off x="845280" y="2779200"/>
            <a:ext cx="6948000" cy="6358320"/>
          </a:xfrm>
          <a:prstGeom prst="rect">
            <a:avLst/>
          </a:prstGeom>
          <a:noFill/>
          <a:ln w="0">
            <a:noFill/>
          </a:ln>
        </p:spPr>
        <p:txBody>
          <a:bodyPr lIns="0" tIns="0" rIns="0" bIns="0" anchor="ctr">
            <a:noAutofit/>
          </a:bodyPr>
          <a:lstStyle/>
          <a:p>
            <a:pPr algn="ctr">
              <a:buNone/>
            </a:pPr>
            <a:endParaRPr lang="de-DE" sz="3200" b="0" strike="noStrike" spc="-1">
              <a:solidFill>
                <a:srgbClr val="000000"/>
              </a:solidFill>
              <a:latin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126" name="PlaceHolder 2"/>
          <p:cNvSpPr>
            <a:spLocks noGrp="1"/>
          </p:cNvSpPr>
          <p:nvPr>
            <p:ph/>
          </p:nvPr>
        </p:nvSpPr>
        <p:spPr>
          <a:xfrm>
            <a:off x="845280" y="2779200"/>
            <a:ext cx="694800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128"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29"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0"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1" name="PlaceHolder 1"/>
          <p:cNvSpPr>
            <a:spLocks noGrp="1"/>
          </p:cNvSpPr>
          <p:nvPr>
            <p:ph type="subTitle"/>
          </p:nvPr>
        </p:nvSpPr>
        <p:spPr>
          <a:xfrm>
            <a:off x="844920" y="1081080"/>
            <a:ext cx="6948000" cy="7004880"/>
          </a:xfrm>
          <a:prstGeom prst="rect">
            <a:avLst/>
          </a:prstGeom>
          <a:noFill/>
          <a:ln w="0">
            <a:noFill/>
          </a:ln>
        </p:spPr>
        <p:txBody>
          <a:bodyPr lIns="0" tIns="0" rIns="0" bIns="0" anchor="ctr">
            <a:noAutofit/>
          </a:bodyPr>
          <a:lstStyle/>
          <a:p>
            <a:pPr algn="ctr">
              <a:buNone/>
            </a:pPr>
            <a:endParaRPr lang="de-DE" sz="3200" b="0" strike="noStrike" spc="-1">
              <a:solidFill>
                <a:srgbClr val="000000"/>
              </a:solidFill>
              <a:latin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133"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34" name="PlaceHolder 3"/>
          <p:cNvSpPr>
            <a:spLocks noGrp="1"/>
          </p:cNvSpPr>
          <p:nvPr>
            <p:ph/>
          </p:nvPr>
        </p:nvSpPr>
        <p:spPr>
          <a:xfrm>
            <a:off x="4405680" y="2779200"/>
            <a:ext cx="339048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35"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137" name="PlaceHolder 2"/>
          <p:cNvSpPr>
            <a:spLocks noGrp="1"/>
          </p:cNvSpPr>
          <p:nvPr>
            <p:ph/>
          </p:nvPr>
        </p:nvSpPr>
        <p:spPr>
          <a:xfrm>
            <a:off x="845280" y="2779200"/>
            <a:ext cx="3390480" cy="635832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38"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39" name="PlaceHolder 4"/>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141"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42"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43" name="PlaceHolder 4"/>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145" name="PlaceHolder 2"/>
          <p:cNvSpPr>
            <a:spLocks noGrp="1"/>
          </p:cNvSpPr>
          <p:nvPr>
            <p:ph/>
          </p:nvPr>
        </p:nvSpPr>
        <p:spPr>
          <a:xfrm>
            <a:off x="845280" y="2779200"/>
            <a:ext cx="694800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46" name="PlaceHolder 3"/>
          <p:cNvSpPr>
            <a:spLocks noGrp="1"/>
          </p:cNvSpPr>
          <p:nvPr>
            <p:ph/>
          </p:nvPr>
        </p:nvSpPr>
        <p:spPr>
          <a:xfrm>
            <a:off x="845280" y="6100200"/>
            <a:ext cx="694800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148" name="PlaceHolder 2"/>
          <p:cNvSpPr>
            <a:spLocks noGrp="1"/>
          </p:cNvSpPr>
          <p:nvPr>
            <p:ph/>
          </p:nvPr>
        </p:nvSpPr>
        <p:spPr>
          <a:xfrm>
            <a:off x="8452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49" name="PlaceHolder 3"/>
          <p:cNvSpPr>
            <a:spLocks noGrp="1"/>
          </p:cNvSpPr>
          <p:nvPr>
            <p:ph/>
          </p:nvPr>
        </p:nvSpPr>
        <p:spPr>
          <a:xfrm>
            <a:off x="4405680" y="2779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50" name="PlaceHolder 4"/>
          <p:cNvSpPr>
            <a:spLocks noGrp="1"/>
          </p:cNvSpPr>
          <p:nvPr>
            <p:ph/>
          </p:nvPr>
        </p:nvSpPr>
        <p:spPr>
          <a:xfrm>
            <a:off x="845280" y="6100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51" name="PlaceHolder 5"/>
          <p:cNvSpPr>
            <a:spLocks noGrp="1"/>
          </p:cNvSpPr>
          <p:nvPr>
            <p:ph/>
          </p:nvPr>
        </p:nvSpPr>
        <p:spPr>
          <a:xfrm>
            <a:off x="4405680" y="6100200"/>
            <a:ext cx="339048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844920" y="1081080"/>
            <a:ext cx="6948000" cy="1510920"/>
          </a:xfrm>
          <a:prstGeom prst="rect">
            <a:avLst/>
          </a:prstGeom>
          <a:noFill/>
          <a:ln w="0">
            <a:noFill/>
          </a:ln>
        </p:spPr>
        <p:txBody>
          <a:bodyPr lIns="0" tIns="0" rIns="0" bIns="0" anchor="ctr">
            <a:noAutofit/>
          </a:bodyPr>
          <a:lstStyle/>
          <a:p>
            <a:endParaRPr lang="de-DE" sz="1400" b="0" strike="noStrike" spc="-1">
              <a:solidFill>
                <a:srgbClr val="000000"/>
              </a:solidFill>
              <a:latin typeface="Arial"/>
            </a:endParaRPr>
          </a:p>
        </p:txBody>
      </p:sp>
      <p:sp>
        <p:nvSpPr>
          <p:cNvPr id="153" name="PlaceHolder 2"/>
          <p:cNvSpPr>
            <a:spLocks noGrp="1"/>
          </p:cNvSpPr>
          <p:nvPr>
            <p:ph/>
          </p:nvPr>
        </p:nvSpPr>
        <p:spPr>
          <a:xfrm>
            <a:off x="845280" y="2779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54" name="PlaceHolder 3"/>
          <p:cNvSpPr>
            <a:spLocks noGrp="1"/>
          </p:cNvSpPr>
          <p:nvPr>
            <p:ph/>
          </p:nvPr>
        </p:nvSpPr>
        <p:spPr>
          <a:xfrm>
            <a:off x="3194640" y="2779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55" name="PlaceHolder 4"/>
          <p:cNvSpPr>
            <a:spLocks noGrp="1"/>
          </p:cNvSpPr>
          <p:nvPr>
            <p:ph/>
          </p:nvPr>
        </p:nvSpPr>
        <p:spPr>
          <a:xfrm>
            <a:off x="5544000" y="2779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56" name="PlaceHolder 5"/>
          <p:cNvSpPr>
            <a:spLocks noGrp="1"/>
          </p:cNvSpPr>
          <p:nvPr>
            <p:ph/>
          </p:nvPr>
        </p:nvSpPr>
        <p:spPr>
          <a:xfrm>
            <a:off x="845280" y="6100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57" name="PlaceHolder 6"/>
          <p:cNvSpPr>
            <a:spLocks noGrp="1"/>
          </p:cNvSpPr>
          <p:nvPr>
            <p:ph/>
          </p:nvPr>
        </p:nvSpPr>
        <p:spPr>
          <a:xfrm>
            <a:off x="3194640" y="6100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
        <p:nvSpPr>
          <p:cNvPr id="158" name="PlaceHolder 7"/>
          <p:cNvSpPr>
            <a:spLocks noGrp="1"/>
          </p:cNvSpPr>
          <p:nvPr>
            <p:ph/>
          </p:nvPr>
        </p:nvSpPr>
        <p:spPr>
          <a:xfrm>
            <a:off x="5544000" y="6100200"/>
            <a:ext cx="2237040" cy="3032640"/>
          </a:xfrm>
          <a:prstGeom prst="rect">
            <a:avLst/>
          </a:prstGeom>
          <a:noFill/>
          <a:ln w="0">
            <a:noFill/>
          </a:ln>
        </p:spPr>
        <p:txBody>
          <a:bodyPr lIns="0" tIns="0" rIns="0" bIns="0" anchor="t">
            <a:normAutofit/>
          </a:bodyPr>
          <a:lstStyle/>
          <a:p>
            <a:endParaRPr lang="de-DE" sz="14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861480" y="5453280"/>
            <a:ext cx="8002800" cy="3941640"/>
          </a:xfrm>
          <a:prstGeom prst="rect">
            <a:avLst/>
          </a:prstGeom>
          <a:noFill/>
          <a:ln w="0">
            <a:noFill/>
          </a:ln>
        </p:spPr>
        <p:txBody>
          <a:bodyPr lIns="182880" tIns="182880" rIns="182880" bIns="182880" anchor="b">
            <a:normAutofit/>
          </a:bodyPr>
          <a:lstStyle/>
          <a:p>
            <a:r>
              <a:rPr lang="de-DE" sz="5400" b="0" strike="noStrike" spc="-1">
                <a:solidFill>
                  <a:srgbClr val="000000"/>
                </a:solidFill>
                <a:latin typeface="Arial"/>
              </a:rPr>
              <a:t>Click to edit the title text format</a:t>
            </a:r>
          </a:p>
        </p:txBody>
      </p:sp>
      <p:pic>
        <p:nvPicPr>
          <p:cNvPr id="6" name="Google Shape;12;p2"/>
          <p:cNvPicPr/>
          <p:nvPr/>
        </p:nvPicPr>
        <p:blipFill>
          <a:blip r:embed="rId14"/>
          <a:stretch/>
        </p:blipFill>
        <p:spPr>
          <a:xfrm>
            <a:off x="1033200" y="1193760"/>
            <a:ext cx="6110280" cy="3442680"/>
          </a:xfrm>
          <a:prstGeom prst="rect">
            <a:avLst/>
          </a:prstGeom>
          <a:ln w="0">
            <a:noFill/>
          </a:ln>
        </p:spPr>
      </p:pic>
      <p:sp>
        <p:nvSpPr>
          <p:cNvPr id="2" name="PlaceHolder 2"/>
          <p:cNvSpPr>
            <a:spLocks noGrp="1"/>
          </p:cNvSpPr>
          <p:nvPr>
            <p:ph type="body"/>
          </p:nvPr>
        </p:nvSpPr>
        <p:spPr>
          <a:xfrm>
            <a:off x="13107600" y="8161200"/>
            <a:ext cx="1690560" cy="1233720"/>
          </a:xfrm>
          <a:prstGeom prst="rect">
            <a:avLst/>
          </a:prstGeom>
          <a:noFill/>
          <a:ln w="0">
            <a:noFill/>
          </a:ln>
        </p:spPr>
        <p:txBody>
          <a:bodyPr lIns="90000" tIns="45000" rIns="90000" bIns="45000" anchor="t">
            <a:normAutofit fontScale="6111" lnSpcReduction="20000"/>
          </a:bodyPr>
          <a:lstStyle/>
          <a:p>
            <a:pPr marL="432000" indent="-324000">
              <a:spcBef>
                <a:spcPts val="1417"/>
              </a:spcBef>
              <a:buClr>
                <a:srgbClr val="000000"/>
              </a:buClr>
              <a:buSzPct val="45000"/>
              <a:buFont typeface="Wingdings" charset="2"/>
              <a:buChar char=""/>
            </a:pPr>
            <a:r>
              <a:rPr lang="de-DE"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de-DE"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de-DE"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de-DE"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de-DE"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de-DE"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de-DE" sz="1800" b="0" strike="noStrike" spc="-1">
                <a:solidFill>
                  <a:srgbClr val="000000"/>
                </a:solidFill>
                <a:latin typeface="Arial"/>
              </a:rPr>
              <a:t>Seventh Outline Level</a:t>
            </a:r>
          </a:p>
        </p:txBody>
      </p:sp>
      <p:pic>
        <p:nvPicPr>
          <p:cNvPr id="3" name="Google Shape;14;p2"/>
          <p:cNvPicPr/>
          <p:nvPr/>
        </p:nvPicPr>
        <p:blipFill>
          <a:blip r:embed="rId15"/>
          <a:srcRect l="-485"/>
          <a:stretch/>
        </p:blipFill>
        <p:spPr>
          <a:xfrm>
            <a:off x="15348960" y="8258760"/>
            <a:ext cx="1561680" cy="1038600"/>
          </a:xfrm>
          <a:prstGeom prst="rect">
            <a:avLst/>
          </a:prstGeom>
          <a:ln w="0">
            <a:noFill/>
          </a:ln>
        </p:spPr>
      </p:pic>
      <p:sp>
        <p:nvSpPr>
          <p:cNvPr id="4" name="Google Shape;15;p2"/>
          <p:cNvSpPr/>
          <p:nvPr/>
        </p:nvSpPr>
        <p:spPr>
          <a:xfrm>
            <a:off x="15239880" y="9395280"/>
            <a:ext cx="2240280" cy="94140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buNone/>
              <a:tabLst>
                <a:tab pos="0" algn="l"/>
              </a:tabLst>
            </a:pPr>
            <a:r>
              <a:rPr lang="es" sz="1400" b="0" strike="noStrike" spc="-1">
                <a:solidFill>
                  <a:schemeClr val="accent1"/>
                </a:solidFill>
                <a:latin typeface="Montserrat SemiBold"/>
                <a:ea typeface="Montserrat SemiBold"/>
              </a:rPr>
              <a:t>FUNDED BY THE EUROPEAN UNION </a:t>
            </a:r>
            <a:endParaRPr lang="de-DE" sz="14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r>
              <a:rPr lang="de-DE" sz="5600" b="0" strike="noStrike" spc="-1">
                <a:solidFill>
                  <a:srgbClr val="000000"/>
                </a:solidFill>
                <a:latin typeface="Arial"/>
              </a:rPr>
              <a:t>Click to edit the title text format</a:t>
            </a:r>
          </a:p>
        </p:txBody>
      </p:sp>
      <p:sp>
        <p:nvSpPr>
          <p:cNvPr id="42" name="PlaceHolder 2"/>
          <p:cNvSpPr>
            <a:spLocks noGrp="1"/>
          </p:cNvSpPr>
          <p:nvPr>
            <p:ph type="body"/>
          </p:nvPr>
        </p:nvSpPr>
        <p:spPr>
          <a:xfrm>
            <a:off x="865440" y="2997720"/>
            <a:ext cx="12631320" cy="6832440"/>
          </a:xfrm>
          <a:prstGeom prst="rect">
            <a:avLst/>
          </a:prstGeom>
          <a:noFill/>
          <a:ln w="0">
            <a:noFill/>
          </a:ln>
        </p:spPr>
        <p:txBody>
          <a:bodyPr lIns="182880" tIns="182880" rIns="182880" bIns="182880" anchor="t">
            <a:normAutofit/>
          </a:bodyPr>
          <a:lstStyle/>
          <a:p>
            <a:pPr marL="432000" indent="-324000">
              <a:spcBef>
                <a:spcPts val="1417"/>
              </a:spcBef>
              <a:buClr>
                <a:srgbClr val="000000"/>
              </a:buClr>
              <a:buSzPct val="45000"/>
              <a:buFont typeface="Wingdings" charset="2"/>
              <a:buChar char=""/>
            </a:pPr>
            <a:r>
              <a:rPr lang="de-DE"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de-DE" sz="32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de-DE" sz="32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de-DE" sz="32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de-DE" sz="32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de-DE" sz="32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de-DE" sz="3200" b="0" strike="noStrike" spc="-1">
                <a:solidFill>
                  <a:srgbClr val="000000"/>
                </a:solidFill>
                <a:latin typeface="Arial"/>
              </a:rPr>
              <a:t>Seventh Outline Level</a:t>
            </a:r>
          </a:p>
        </p:txBody>
      </p:sp>
      <p:pic>
        <p:nvPicPr>
          <p:cNvPr id="43" name="Google Shape;12;p2"/>
          <p:cNvPicPr/>
          <p:nvPr/>
        </p:nvPicPr>
        <p:blipFill>
          <a:blip r:embed="rId14">
            <a:alphaModFix amt="25000"/>
          </a:blip>
          <a:srcRect r="77511" b="43740"/>
          <a:stretch/>
        </p:blipFill>
        <p:spPr>
          <a:xfrm>
            <a:off x="14510880" y="4960800"/>
            <a:ext cx="3776760" cy="5325840"/>
          </a:xfrm>
          <a:prstGeom prst="rect">
            <a:avLst/>
          </a:prstGeom>
          <a:ln w="0">
            <a:noFill/>
          </a:ln>
        </p:spPr>
      </p:pic>
      <p:pic>
        <p:nvPicPr>
          <p:cNvPr id="44" name="Google Shape;12;p2"/>
          <p:cNvPicPr/>
          <p:nvPr/>
        </p:nvPicPr>
        <p:blipFill>
          <a:blip r:embed="rId14"/>
          <a:stretch/>
        </p:blipFill>
        <p:spPr>
          <a:xfrm>
            <a:off x="14510880" y="772200"/>
            <a:ext cx="3054960" cy="172116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21" name="PlaceHolder 1"/>
          <p:cNvSpPr>
            <a:spLocks noGrp="1"/>
          </p:cNvSpPr>
          <p:nvPr>
            <p:ph type="title"/>
          </p:nvPr>
        </p:nvSpPr>
        <p:spPr>
          <a:xfrm>
            <a:off x="914400" y="410400"/>
            <a:ext cx="16458840" cy="1717560"/>
          </a:xfrm>
          <a:prstGeom prst="rect">
            <a:avLst/>
          </a:prstGeom>
          <a:noFill/>
          <a:ln w="0">
            <a:noFill/>
          </a:ln>
        </p:spPr>
        <p:txBody>
          <a:bodyPr lIns="0" tIns="0" rIns="0" bIns="0" anchor="ctr">
            <a:noAutofit/>
          </a:bodyPr>
          <a:lstStyle/>
          <a:p>
            <a:r>
              <a:rPr lang="de-DE" sz="1400" b="0" strike="noStrike" spc="-1">
                <a:solidFill>
                  <a:srgbClr val="000000"/>
                </a:solidFill>
                <a:latin typeface="Arial"/>
              </a:rPr>
              <a:t>Click to edit the title text format</a:t>
            </a:r>
          </a:p>
        </p:txBody>
      </p:sp>
      <p:sp>
        <p:nvSpPr>
          <p:cNvPr id="122" name="PlaceHolder 2"/>
          <p:cNvSpPr>
            <a:spLocks noGrp="1"/>
          </p:cNvSpPr>
          <p:nvPr>
            <p:ph type="body"/>
          </p:nvPr>
        </p:nvSpPr>
        <p:spPr>
          <a:xfrm>
            <a:off x="914400" y="2406960"/>
            <a:ext cx="16458840" cy="59659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de-DE"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de-DE"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de-DE"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de-DE"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de-DE"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de-DE"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de-DE"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ec.europa.eu/info/funding-tenders/opportunities/docs/2021-2027/common/guidance/aga_en.pdf"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hyperlink" Target="https://ec.europa.eu/info/funding-tenders/opportunities/docs/2021-2027/common/temp-form/report/time-declaration_en.docx" TargetMode="External"/><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hyperlink" Target="mailto:Martina.schrage@awi.de" TargetMode="External"/><Relationship Id="rId2" Type="http://schemas.openxmlformats.org/officeDocument/2006/relationships/notesSlide" Target="../notesSlides/notesSlide26.xml"/><Relationship Id="rId1" Type="http://schemas.openxmlformats.org/officeDocument/2006/relationships/slideLayout" Target="../slideLayouts/slideLayout25.xml"/><Relationship Id="rId6" Type="http://schemas.openxmlformats.org/officeDocument/2006/relationships/image" Target="../media/image1.png"/><Relationship Id="rId5" Type="http://schemas.openxmlformats.org/officeDocument/2006/relationships/image" Target="../media/image10.jpeg"/><Relationship Id="rId4" Type="http://schemas.openxmlformats.org/officeDocument/2006/relationships/hyperlink" Target="mailto:maria.eden@awi.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284" name="PlaceHolder 1"/>
          <p:cNvSpPr>
            <a:spLocks noGrp="1"/>
          </p:cNvSpPr>
          <p:nvPr>
            <p:ph type="title"/>
          </p:nvPr>
        </p:nvSpPr>
        <p:spPr>
          <a:xfrm>
            <a:off x="861480" y="5453280"/>
            <a:ext cx="8002800" cy="3941640"/>
          </a:xfrm>
          <a:prstGeom prst="rect">
            <a:avLst/>
          </a:prstGeom>
          <a:noFill/>
          <a:ln w="0">
            <a:noFill/>
          </a:ln>
        </p:spPr>
        <p:txBody>
          <a:bodyPr lIns="182880" tIns="182880" rIns="182880" bIns="182880" anchor="b">
            <a:normAutofit/>
          </a:bodyPr>
          <a:lstStyle/>
          <a:p>
            <a:pPr>
              <a:lnSpc>
                <a:spcPct val="100000"/>
              </a:lnSpc>
              <a:buNone/>
              <a:tabLst>
                <a:tab pos="0" algn="l"/>
              </a:tabLst>
            </a:pPr>
            <a:r>
              <a:rPr lang="de-DE" sz="5400" b="1" dirty="0">
                <a:solidFill>
                  <a:schemeClr val="accent1"/>
                </a:solidFill>
                <a:latin typeface="Montserrat"/>
                <a:sym typeface="Montserrat"/>
              </a:rPr>
              <a:t>Financial and Administrative </a:t>
            </a:r>
            <a:r>
              <a:rPr lang="en-GB" sz="5400" b="1" dirty="0">
                <a:solidFill>
                  <a:schemeClr val="accent1"/>
                </a:solidFill>
                <a:latin typeface="Montserrat"/>
                <a:sym typeface="Montserrat"/>
              </a:rPr>
              <a:t>Aspects</a:t>
            </a:r>
          </a:p>
        </p:txBody>
      </p:sp>
      <p:sp>
        <p:nvSpPr>
          <p:cNvPr id="285" name="PlaceHolder 2"/>
          <p:cNvSpPr>
            <a:spLocks noGrp="1"/>
          </p:cNvSpPr>
          <p:nvPr>
            <p:ph type="subTitle"/>
          </p:nvPr>
        </p:nvSpPr>
        <p:spPr>
          <a:xfrm>
            <a:off x="12679680" y="6209280"/>
            <a:ext cx="4348320" cy="1584720"/>
          </a:xfrm>
          <a:prstGeom prst="rect">
            <a:avLst/>
          </a:prstGeom>
          <a:noFill/>
          <a:ln w="0">
            <a:noFill/>
          </a:ln>
        </p:spPr>
        <p:txBody>
          <a:bodyPr lIns="182880" tIns="182880" rIns="182880" bIns="182880" anchor="b">
            <a:normAutofit lnSpcReduction="10000"/>
          </a:bodyPr>
          <a:lstStyle/>
          <a:p>
            <a:pPr algn="r">
              <a:lnSpc>
                <a:spcPct val="100000"/>
              </a:lnSpc>
              <a:buNone/>
              <a:tabLst>
                <a:tab pos="0" algn="l"/>
              </a:tabLst>
            </a:pPr>
            <a:r>
              <a:rPr lang="es" sz="2000" b="0" strike="noStrike" spc="-1" dirty="0">
                <a:solidFill>
                  <a:schemeClr val="accent1"/>
                </a:solidFill>
                <a:latin typeface="Montserrat SemiBold"/>
                <a:ea typeface="Montserrat SemiBold"/>
              </a:rPr>
              <a:t>Martina Schrage + Maria Eden</a:t>
            </a:r>
            <a:endParaRPr lang="de-DE" sz="2000" b="0" strike="noStrike" spc="-1" dirty="0">
              <a:solidFill>
                <a:srgbClr val="000000"/>
              </a:solidFill>
              <a:latin typeface="Calibri"/>
            </a:endParaRPr>
          </a:p>
          <a:p>
            <a:pPr algn="r">
              <a:lnSpc>
                <a:spcPct val="100000"/>
              </a:lnSpc>
              <a:buNone/>
              <a:tabLst>
                <a:tab pos="0" algn="l"/>
              </a:tabLst>
            </a:pPr>
            <a:r>
              <a:rPr lang="es" sz="2000" spc="-1" dirty="0">
                <a:solidFill>
                  <a:schemeClr val="accent1"/>
                </a:solidFill>
                <a:latin typeface="Montserrat SemiBold"/>
              </a:rPr>
              <a:t>AWI</a:t>
            </a:r>
            <a:endParaRPr lang="de-DE" sz="2000" b="0" strike="noStrike" spc="-1" dirty="0">
              <a:solidFill>
                <a:srgbClr val="000000"/>
              </a:solidFill>
              <a:latin typeface="Calibri"/>
            </a:endParaRPr>
          </a:p>
          <a:p>
            <a:pPr algn="r">
              <a:lnSpc>
                <a:spcPct val="100000"/>
              </a:lnSpc>
              <a:buNone/>
              <a:tabLst>
                <a:tab pos="0" algn="l"/>
              </a:tabLst>
            </a:pPr>
            <a:endParaRPr lang="de-DE" sz="2000" b="0" strike="noStrike" spc="-1" dirty="0">
              <a:solidFill>
                <a:srgbClr val="000000"/>
              </a:solidFill>
              <a:latin typeface="Calibri"/>
            </a:endParaRPr>
          </a:p>
          <a:p>
            <a:pPr algn="r">
              <a:lnSpc>
                <a:spcPct val="100000"/>
              </a:lnSpc>
              <a:buNone/>
              <a:tabLst>
                <a:tab pos="0" algn="l"/>
              </a:tabLst>
            </a:pPr>
            <a:r>
              <a:rPr lang="es" sz="2000" b="0" strike="noStrike" spc="-1" dirty="0">
                <a:solidFill>
                  <a:schemeClr val="accent1"/>
                </a:solidFill>
                <a:latin typeface="Montserrat SemiBold"/>
                <a:ea typeface="Montserrat SemiBold"/>
              </a:rPr>
              <a:t>www.</a:t>
            </a:r>
            <a:r>
              <a:rPr lang="es" sz="2000" spc="-1" dirty="0">
                <a:solidFill>
                  <a:schemeClr val="accent1"/>
                </a:solidFill>
                <a:latin typeface="Montserrat SemiBold"/>
                <a:ea typeface="Montserrat SemiBold"/>
              </a:rPr>
              <a:t>eu-polarin.eu</a:t>
            </a:r>
            <a:endParaRPr lang="de-DE" sz="2000" b="0" strike="noStrike" spc="-1" dirty="0">
              <a:solidFill>
                <a:srgbClr val="000000"/>
              </a:solidFill>
              <a:latin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spc="-1" dirty="0">
                <a:solidFill>
                  <a:schemeClr val="accent1"/>
                </a:solidFill>
                <a:latin typeface="Montserrat Light"/>
              </a:rPr>
              <a:t>Content</a:t>
            </a:r>
            <a:endParaRPr lang="de-DE" sz="5600" b="0" strike="noStrike" spc="-1" dirty="0">
              <a:solidFill>
                <a:srgbClr val="000000"/>
              </a:solidFill>
              <a:latin typeface="Arial"/>
            </a:endParaRPr>
          </a:p>
        </p:txBody>
      </p:sp>
      <p:sp>
        <p:nvSpPr>
          <p:cNvPr id="288" name="PlaceHolder 2"/>
          <p:cNvSpPr>
            <a:spLocks noGrp="1"/>
          </p:cNvSpPr>
          <p:nvPr>
            <p:ph/>
          </p:nvPr>
        </p:nvSpPr>
        <p:spPr>
          <a:xfrm>
            <a:off x="977760" y="2497680"/>
            <a:ext cx="12631320" cy="6832440"/>
          </a:xfrm>
          <a:prstGeom prst="rect">
            <a:avLst/>
          </a:prstGeom>
          <a:noFill/>
          <a:ln w="0">
            <a:noFill/>
          </a:ln>
        </p:spPr>
        <p:txBody>
          <a:bodyPr lIns="182880" tIns="182880" rIns="182880" bIns="182880" anchor="t">
            <a:noAutofit/>
          </a:bodyPr>
          <a:lstStyle/>
          <a:p>
            <a:pPr marL="514440" indent="-514440">
              <a:lnSpc>
                <a:spcPct val="107000"/>
              </a:lnSpc>
              <a:spcAft>
                <a:spcPts val="799"/>
              </a:spcAft>
              <a:buClr>
                <a:srgbClr val="0078FF"/>
              </a:buClr>
              <a:buFont typeface="Arial"/>
              <a:buAutoNum type="arabicPeriod"/>
              <a:tabLst>
                <a:tab pos="457200" algn="l"/>
              </a:tabLst>
            </a:pPr>
            <a:r>
              <a:rPr lang="en-GB" sz="3600" spc="-1" dirty="0">
                <a:solidFill>
                  <a:srgbClr val="363E47"/>
                </a:solidFill>
                <a:latin typeface="Montserrat"/>
              </a:rPr>
              <a:t>Important Documents</a:t>
            </a:r>
            <a:endParaRPr lang="de-DE" sz="3600" b="0" strike="noStrike" spc="-1" dirty="0">
              <a:solidFill>
                <a:srgbClr val="000000"/>
              </a:solidFill>
              <a:latin typeface="Arial"/>
            </a:endParaRPr>
          </a:p>
          <a:p>
            <a:pPr marL="514440" indent="-514440">
              <a:lnSpc>
                <a:spcPct val="107000"/>
              </a:lnSpc>
              <a:spcAft>
                <a:spcPts val="799"/>
              </a:spcAft>
              <a:buClr>
                <a:srgbClr val="0078FF"/>
              </a:buClr>
              <a:buFont typeface="Arial"/>
              <a:buAutoNum type="arabicPeriod"/>
              <a:tabLst>
                <a:tab pos="457200" algn="l"/>
              </a:tabLst>
            </a:pPr>
            <a:r>
              <a:rPr lang="en-GB" sz="3600" spc="-1" dirty="0">
                <a:solidFill>
                  <a:srgbClr val="363E47"/>
                </a:solidFill>
                <a:latin typeface="Montserrat"/>
              </a:rPr>
              <a:t>Budget Details</a:t>
            </a:r>
          </a:p>
          <a:p>
            <a:pPr marL="514440" indent="-514440">
              <a:lnSpc>
                <a:spcPct val="107000"/>
              </a:lnSpc>
              <a:spcAft>
                <a:spcPts val="799"/>
              </a:spcAft>
              <a:buClr>
                <a:srgbClr val="0078FF"/>
              </a:buClr>
              <a:buFont typeface="Arial"/>
              <a:buAutoNum type="arabicPeriod"/>
              <a:tabLst>
                <a:tab pos="457200" algn="l"/>
              </a:tabLst>
            </a:pPr>
            <a:r>
              <a:rPr lang="en-GB" sz="3600" spc="-1" dirty="0">
                <a:solidFill>
                  <a:srgbClr val="363E47"/>
                </a:solidFill>
                <a:latin typeface="Montserrat"/>
              </a:rPr>
              <a:t>Payments</a:t>
            </a:r>
            <a:endParaRPr lang="de-DE" sz="3600" spc="-1" dirty="0">
              <a:solidFill>
                <a:srgbClr val="000000"/>
              </a:solidFill>
            </a:endParaRPr>
          </a:p>
          <a:p>
            <a:pPr marL="514440" indent="-514440">
              <a:lnSpc>
                <a:spcPct val="107000"/>
              </a:lnSpc>
              <a:spcAft>
                <a:spcPts val="799"/>
              </a:spcAft>
              <a:buClr>
                <a:srgbClr val="0078FF"/>
              </a:buClr>
              <a:buFont typeface="Arial"/>
              <a:buAutoNum type="arabicPeriod"/>
              <a:tabLst>
                <a:tab pos="457200" algn="l"/>
              </a:tabLst>
            </a:pPr>
            <a:r>
              <a:rPr lang="en-GB" sz="3600" spc="-1" dirty="0">
                <a:solidFill>
                  <a:srgbClr val="363E47"/>
                </a:solidFill>
                <a:latin typeface="Montserrat"/>
              </a:rPr>
              <a:t>Financial Reporting</a:t>
            </a:r>
          </a:p>
        </p:txBody>
      </p:sp>
      <p:pic>
        <p:nvPicPr>
          <p:cNvPr id="5" name="Picture 2" descr="C:\Users\meden\AppData\Local\Temp\20111121gebE 322.jpg">
            <a:extLst>
              <a:ext uri="{FF2B5EF4-FFF2-40B4-BE49-F238E27FC236}">
                <a16:creationId xmlns:a16="http://schemas.microsoft.com/office/drawing/2014/main" id="{1607DF70-E4A0-4865-A6BA-6BCA73E2117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531099" y="5757526"/>
            <a:ext cx="4257479" cy="3193110"/>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ABEC2C67-CE01-4214-A045-49F73195B3AA}"/>
              </a:ext>
            </a:extLst>
          </p:cNvPr>
          <p:cNvSpPr txBox="1"/>
          <p:nvPr/>
        </p:nvSpPr>
        <p:spPr>
          <a:xfrm>
            <a:off x="7531099" y="8768158"/>
            <a:ext cx="4257479" cy="246221"/>
          </a:xfrm>
          <a:prstGeom prst="rect">
            <a:avLst/>
          </a:prstGeom>
          <a:noFill/>
        </p:spPr>
        <p:txBody>
          <a:bodyPr wrap="square" rtlCol="0">
            <a:spAutoFit/>
          </a:bodyPr>
          <a:lstStyle/>
          <a:p>
            <a:pPr algn="r"/>
            <a:r>
              <a:rPr lang="de-DE" sz="1000" dirty="0"/>
              <a:t>Alfred-Wegener-Institut / Reinhard </a:t>
            </a:r>
            <a:r>
              <a:rPr lang="de-DE" sz="1000" dirty="0" err="1"/>
              <a:t>Sibberns</a:t>
            </a:r>
            <a:endParaRPr lang="de-DE" dirty="0"/>
          </a:p>
        </p:txBody>
      </p:sp>
      <p:sp>
        <p:nvSpPr>
          <p:cNvPr id="7" name="Wolkenförmige Legende 1">
            <a:extLst>
              <a:ext uri="{FF2B5EF4-FFF2-40B4-BE49-F238E27FC236}">
                <a16:creationId xmlns:a16="http://schemas.microsoft.com/office/drawing/2014/main" id="{F69A21EF-8BB7-4607-BCAF-0A63ABBBE2D4}"/>
              </a:ext>
            </a:extLst>
          </p:cNvPr>
          <p:cNvSpPr/>
          <p:nvPr/>
        </p:nvSpPr>
        <p:spPr>
          <a:xfrm>
            <a:off x="9040761" y="6117859"/>
            <a:ext cx="654829" cy="572238"/>
          </a:xfrm>
          <a:prstGeom prst="cloud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dirty="0">
                <a:solidFill>
                  <a:schemeClr val="accent1"/>
                </a:solidFill>
                <a:latin typeface="Montserrat Light"/>
                <a:ea typeface="Montserrat Light"/>
              </a:rPr>
              <a:t>1. </a:t>
            </a:r>
            <a:r>
              <a:rPr lang="es" sz="5600" spc="-1" dirty="0">
                <a:solidFill>
                  <a:schemeClr val="accent1"/>
                </a:solidFill>
                <a:latin typeface="Montserrat Light"/>
                <a:ea typeface="Montserrat Light"/>
              </a:rPr>
              <a:t>Important Documents</a:t>
            </a:r>
            <a:endParaRPr lang="de-DE" sz="5600" b="0" strike="noStrike" spc="-1" dirty="0">
              <a:solidFill>
                <a:srgbClr val="000000"/>
              </a:solidFill>
              <a:latin typeface="Arial"/>
            </a:endParaRPr>
          </a:p>
        </p:txBody>
      </p:sp>
      <p:sp>
        <p:nvSpPr>
          <p:cNvPr id="290" name="PlaceHolder 2"/>
          <p:cNvSpPr>
            <a:spLocks noGrp="1"/>
          </p:cNvSpPr>
          <p:nvPr>
            <p:ph/>
          </p:nvPr>
        </p:nvSpPr>
        <p:spPr>
          <a:xfrm>
            <a:off x="977760" y="2497680"/>
            <a:ext cx="12631320" cy="4146960"/>
          </a:xfrm>
          <a:prstGeom prst="rect">
            <a:avLst/>
          </a:prstGeom>
          <a:noFill/>
          <a:ln w="0">
            <a:noFill/>
          </a:ln>
        </p:spPr>
        <p:txBody>
          <a:bodyPr lIns="182880" tIns="182880" rIns="182880" bIns="182880" anchor="t">
            <a:noAutofit/>
          </a:bodyPr>
          <a:lstStyle/>
          <a:p>
            <a:pPr>
              <a:lnSpc>
                <a:spcPct val="107000"/>
              </a:lnSpc>
              <a:spcAft>
                <a:spcPts val="799"/>
              </a:spcAft>
              <a:buNone/>
              <a:tabLst>
                <a:tab pos="0" algn="l"/>
              </a:tabLst>
            </a:pPr>
            <a:r>
              <a:rPr lang="en-GB" sz="3600" spc="-1" dirty="0">
                <a:solidFill>
                  <a:srgbClr val="000000"/>
                </a:solidFill>
                <a:latin typeface="Montserrat" pitchFamily="2" charset="0"/>
              </a:rPr>
              <a:t>The two important contractual documents are:</a:t>
            </a:r>
          </a:p>
          <a:p>
            <a:pPr>
              <a:lnSpc>
                <a:spcPct val="107000"/>
              </a:lnSpc>
              <a:spcAft>
                <a:spcPts val="799"/>
              </a:spcAft>
              <a:buNone/>
              <a:tabLst>
                <a:tab pos="0" algn="l"/>
              </a:tabLst>
            </a:pPr>
            <a:endParaRPr lang="en-GB" sz="3200" b="0" strike="noStrike" spc="-1" dirty="0">
              <a:solidFill>
                <a:srgbClr val="000000"/>
              </a:solidFill>
              <a:latin typeface="Montserrat" pitchFamily="2" charset="0"/>
            </a:endParaRPr>
          </a:p>
          <a:p>
            <a:pPr marL="457200" indent="-457200">
              <a:lnSpc>
                <a:spcPct val="107000"/>
              </a:lnSpc>
              <a:spcAft>
                <a:spcPts val="799"/>
              </a:spcAft>
              <a:buFontTx/>
              <a:buChar char="-"/>
              <a:tabLst>
                <a:tab pos="0" algn="l"/>
              </a:tabLst>
            </a:pPr>
            <a:r>
              <a:rPr lang="en-GB" sz="3200" b="1" spc="-1" dirty="0">
                <a:solidFill>
                  <a:srgbClr val="0070C0"/>
                </a:solidFill>
                <a:latin typeface="Montserrat" pitchFamily="2" charset="0"/>
              </a:rPr>
              <a:t>Grant Agreement</a:t>
            </a:r>
          </a:p>
          <a:p>
            <a:pPr lvl="4">
              <a:lnSpc>
                <a:spcPct val="107000"/>
              </a:lnSpc>
              <a:spcAft>
                <a:spcPts val="799"/>
              </a:spcAft>
              <a:tabLst>
                <a:tab pos="0" algn="l"/>
              </a:tabLst>
            </a:pPr>
            <a:r>
              <a:rPr lang="en-GB" sz="2800" spc="-1" dirty="0">
                <a:solidFill>
                  <a:srgbClr val="0070C0"/>
                </a:solidFill>
                <a:latin typeface="Montserrat" pitchFamily="2" charset="0"/>
              </a:rPr>
              <a:t>Contract between EU and POLARIN Partners	</a:t>
            </a:r>
          </a:p>
          <a:p>
            <a:pPr lvl="4">
              <a:lnSpc>
                <a:spcPct val="107000"/>
              </a:lnSpc>
              <a:spcAft>
                <a:spcPts val="799"/>
              </a:spcAft>
              <a:tabLst>
                <a:tab pos="0" algn="l"/>
              </a:tabLst>
            </a:pPr>
            <a:r>
              <a:rPr lang="en-US" sz="2800" spc="-1" dirty="0">
                <a:solidFill>
                  <a:srgbClr val="0070C0"/>
                </a:solidFill>
                <a:latin typeface="Montserrat" pitchFamily="2" charset="0"/>
              </a:rPr>
              <a:t>Regulates funding rules, reporting towards EU, etc. </a:t>
            </a:r>
          </a:p>
          <a:p>
            <a:pPr lvl="4">
              <a:lnSpc>
                <a:spcPct val="107000"/>
              </a:lnSpc>
              <a:spcAft>
                <a:spcPts val="799"/>
              </a:spcAft>
              <a:tabLst>
                <a:tab pos="0" algn="l"/>
              </a:tabLst>
            </a:pPr>
            <a:r>
              <a:rPr lang="en-US" sz="2800" spc="-1" dirty="0">
                <a:solidFill>
                  <a:srgbClr val="0070C0"/>
                </a:solidFill>
                <a:latin typeface="Montserrat" pitchFamily="2" charset="0"/>
              </a:rPr>
              <a:t>and includes also budget and work plan</a:t>
            </a:r>
          </a:p>
          <a:p>
            <a:pPr>
              <a:lnSpc>
                <a:spcPct val="107000"/>
              </a:lnSpc>
              <a:spcAft>
                <a:spcPts val="799"/>
              </a:spcAft>
              <a:tabLst>
                <a:tab pos="0" algn="l"/>
              </a:tabLst>
            </a:pPr>
            <a:endParaRPr lang="en-GB" sz="3200" b="0" strike="noStrike" spc="-1" dirty="0">
              <a:solidFill>
                <a:srgbClr val="000000"/>
              </a:solidFill>
              <a:latin typeface="Montserrat" pitchFamily="2" charset="0"/>
            </a:endParaRPr>
          </a:p>
        </p:txBody>
      </p:sp>
      <p:sp>
        <p:nvSpPr>
          <p:cNvPr id="16" name="Rechteck 15">
            <a:extLst>
              <a:ext uri="{FF2B5EF4-FFF2-40B4-BE49-F238E27FC236}">
                <a16:creationId xmlns:a16="http://schemas.microsoft.com/office/drawing/2014/main" id="{242F5F12-C55D-4414-A404-5359D4E614A1}"/>
              </a:ext>
            </a:extLst>
          </p:cNvPr>
          <p:cNvSpPr/>
          <p:nvPr/>
        </p:nvSpPr>
        <p:spPr>
          <a:xfrm>
            <a:off x="12910219" y="5923489"/>
            <a:ext cx="1650407" cy="90725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b="1" dirty="0">
                <a:solidFill>
                  <a:schemeClr val="tx1"/>
                </a:solidFill>
                <a:latin typeface="Montserrat" pitchFamily="2" charset="0"/>
              </a:rPr>
              <a:t>POLARIN</a:t>
            </a:r>
          </a:p>
          <a:p>
            <a:pPr algn="ctr"/>
            <a:r>
              <a:rPr lang="de-DE" b="1" dirty="0" err="1">
                <a:solidFill>
                  <a:schemeClr val="tx1"/>
                </a:solidFill>
                <a:latin typeface="Montserrat" pitchFamily="2" charset="0"/>
              </a:rPr>
              <a:t>consortium</a:t>
            </a:r>
            <a:endParaRPr lang="de-DE" b="1" dirty="0">
              <a:solidFill>
                <a:schemeClr val="tx1"/>
              </a:solidFill>
              <a:latin typeface="Montserrat" pitchFamily="2" charset="0"/>
            </a:endParaRPr>
          </a:p>
        </p:txBody>
      </p:sp>
      <p:sp>
        <p:nvSpPr>
          <p:cNvPr id="17" name="Ellipse 16">
            <a:extLst>
              <a:ext uri="{FF2B5EF4-FFF2-40B4-BE49-F238E27FC236}">
                <a16:creationId xmlns:a16="http://schemas.microsoft.com/office/drawing/2014/main" id="{983F41AD-B483-472E-A7C1-A0B8E36D6D7E}"/>
              </a:ext>
            </a:extLst>
          </p:cNvPr>
          <p:cNvSpPr/>
          <p:nvPr/>
        </p:nvSpPr>
        <p:spPr>
          <a:xfrm>
            <a:off x="12323002" y="4521146"/>
            <a:ext cx="2814638" cy="2786063"/>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8" name="Gerader Verbinder 17">
            <a:extLst>
              <a:ext uri="{FF2B5EF4-FFF2-40B4-BE49-F238E27FC236}">
                <a16:creationId xmlns:a16="http://schemas.microsoft.com/office/drawing/2014/main" id="{848A4B5A-A369-4FF8-9AB9-5E172F8E6F77}"/>
              </a:ext>
            </a:extLst>
          </p:cNvPr>
          <p:cNvCxnSpPr>
            <a:stCxn id="17" idx="2"/>
          </p:cNvCxnSpPr>
          <p:nvPr/>
        </p:nvCxnSpPr>
        <p:spPr>
          <a:xfrm flipH="1" flipV="1">
            <a:off x="11137140" y="5292671"/>
            <a:ext cx="1185862" cy="62150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9" name="Ellipse 18">
            <a:extLst>
              <a:ext uri="{FF2B5EF4-FFF2-40B4-BE49-F238E27FC236}">
                <a16:creationId xmlns:a16="http://schemas.microsoft.com/office/drawing/2014/main" id="{95AAEADC-D701-433B-9E6B-AF9530D2F1DD}"/>
              </a:ext>
            </a:extLst>
          </p:cNvPr>
          <p:cNvSpPr/>
          <p:nvPr/>
        </p:nvSpPr>
        <p:spPr>
          <a:xfrm>
            <a:off x="12358721" y="5778447"/>
            <a:ext cx="2814638" cy="1307306"/>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0" name="Gerader Verbinder 19">
            <a:extLst>
              <a:ext uri="{FF2B5EF4-FFF2-40B4-BE49-F238E27FC236}">
                <a16:creationId xmlns:a16="http://schemas.microsoft.com/office/drawing/2014/main" id="{3676F066-EB5C-4543-9771-C0E379845693}"/>
              </a:ext>
            </a:extLst>
          </p:cNvPr>
          <p:cNvCxnSpPr>
            <a:stCxn id="19" idx="2"/>
          </p:cNvCxnSpPr>
          <p:nvPr/>
        </p:nvCxnSpPr>
        <p:spPr>
          <a:xfrm flipH="1">
            <a:off x="11280016" y="6432100"/>
            <a:ext cx="1078705" cy="603646"/>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pic>
        <p:nvPicPr>
          <p:cNvPr id="21" name="Picture 7" descr="Flag of Europe.svg">
            <a:extLst>
              <a:ext uri="{FF2B5EF4-FFF2-40B4-BE49-F238E27FC236}">
                <a16:creationId xmlns:a16="http://schemas.microsoft.com/office/drawing/2014/main" id="{85E4849F-AAF9-4FEF-B505-3A924CF930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3212" y="4830045"/>
            <a:ext cx="1189565" cy="757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feld 22">
            <a:extLst>
              <a:ext uri="{FF2B5EF4-FFF2-40B4-BE49-F238E27FC236}">
                <a16:creationId xmlns:a16="http://schemas.microsoft.com/office/drawing/2014/main" id="{27610F15-AC9E-4369-8C23-0E54384A4F2B}"/>
              </a:ext>
            </a:extLst>
          </p:cNvPr>
          <p:cNvSpPr txBox="1"/>
          <p:nvPr/>
        </p:nvSpPr>
        <p:spPr>
          <a:xfrm>
            <a:off x="1053120" y="6733923"/>
            <a:ext cx="12555960" cy="2283638"/>
          </a:xfrm>
          <a:prstGeom prst="rect">
            <a:avLst/>
          </a:prstGeom>
          <a:noFill/>
        </p:spPr>
        <p:txBody>
          <a:bodyPr wrap="square">
            <a:spAutoFit/>
          </a:bodyPr>
          <a:lstStyle/>
          <a:p>
            <a:pPr marL="457200" indent="-457200">
              <a:lnSpc>
                <a:spcPct val="107000"/>
              </a:lnSpc>
              <a:spcAft>
                <a:spcPts val="799"/>
              </a:spcAft>
              <a:buFontTx/>
              <a:buChar char="-"/>
              <a:tabLst>
                <a:tab pos="0" algn="l"/>
              </a:tabLst>
            </a:pPr>
            <a:r>
              <a:rPr lang="en-GB" sz="3200" b="1" spc="-1" dirty="0">
                <a:solidFill>
                  <a:srgbClr val="00B050"/>
                </a:solidFill>
                <a:latin typeface="Montserrat" pitchFamily="2" charset="0"/>
              </a:rPr>
              <a:t>Consortium Agreement</a:t>
            </a:r>
          </a:p>
          <a:p>
            <a:pPr>
              <a:lnSpc>
                <a:spcPct val="107000"/>
              </a:lnSpc>
              <a:spcAft>
                <a:spcPts val="799"/>
              </a:spcAft>
              <a:tabLst>
                <a:tab pos="0" algn="l"/>
              </a:tabLst>
            </a:pPr>
            <a:r>
              <a:rPr lang="en-US" sz="2800" spc="-1" dirty="0">
                <a:solidFill>
                  <a:srgbClr val="00B050"/>
                </a:solidFill>
                <a:latin typeface="Montserrat" pitchFamily="2" charset="0"/>
              </a:rPr>
              <a:t>Contract among POLARIN Partners</a:t>
            </a:r>
          </a:p>
          <a:p>
            <a:pPr>
              <a:lnSpc>
                <a:spcPct val="107000"/>
              </a:lnSpc>
              <a:spcAft>
                <a:spcPts val="799"/>
              </a:spcAft>
              <a:tabLst>
                <a:tab pos="0" algn="l"/>
              </a:tabLst>
            </a:pPr>
            <a:r>
              <a:rPr lang="en-US" sz="2800" spc="-1" dirty="0">
                <a:solidFill>
                  <a:srgbClr val="00B050"/>
                </a:solidFill>
                <a:latin typeface="Montserrat" pitchFamily="2" charset="0"/>
              </a:rPr>
              <a:t>Regulates project internal communication and cooperation </a:t>
            </a:r>
          </a:p>
          <a:p>
            <a:pPr>
              <a:lnSpc>
                <a:spcPct val="107000"/>
              </a:lnSpc>
              <a:spcAft>
                <a:spcPts val="799"/>
              </a:spcAft>
              <a:tabLst>
                <a:tab pos="0" algn="l"/>
              </a:tabLst>
            </a:pPr>
            <a:r>
              <a:rPr lang="en-US" sz="2800" spc="-1" dirty="0">
                <a:solidFill>
                  <a:srgbClr val="00B050"/>
                </a:solidFill>
                <a:latin typeface="Montserrat" pitchFamily="2" charset="0"/>
              </a:rPr>
              <a:t>(e.g. voting rights, </a:t>
            </a:r>
            <a:r>
              <a:rPr lang="en-US" sz="2800" spc="-1" dirty="0" err="1">
                <a:solidFill>
                  <a:srgbClr val="00B050"/>
                </a:solidFill>
                <a:latin typeface="Montserrat" pitchFamily="2" charset="0"/>
              </a:rPr>
              <a:t>organisation</a:t>
            </a:r>
            <a:r>
              <a:rPr lang="en-US" sz="2800" spc="-1" dirty="0">
                <a:solidFill>
                  <a:srgbClr val="00B050"/>
                </a:solidFill>
                <a:latin typeface="Montserrat" pitchFamily="2" charset="0"/>
              </a:rPr>
              <a:t> of meetings, disputes)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dirty="0">
                <a:solidFill>
                  <a:schemeClr val="accent1"/>
                </a:solidFill>
                <a:latin typeface="Montserrat Light"/>
                <a:ea typeface="Montserrat Light"/>
              </a:rPr>
              <a:t>1. </a:t>
            </a:r>
            <a:r>
              <a:rPr lang="es" sz="5600" spc="-1" dirty="0">
                <a:solidFill>
                  <a:schemeClr val="accent1"/>
                </a:solidFill>
                <a:latin typeface="Montserrat Light"/>
                <a:ea typeface="Montserrat Light"/>
              </a:rPr>
              <a:t>Important Documents</a:t>
            </a:r>
            <a:endParaRPr lang="de-DE" sz="5600" b="0" strike="noStrike" spc="-1" dirty="0">
              <a:solidFill>
                <a:srgbClr val="000000"/>
              </a:solidFill>
              <a:latin typeface="Arial"/>
            </a:endParaRPr>
          </a:p>
        </p:txBody>
      </p:sp>
      <p:sp>
        <p:nvSpPr>
          <p:cNvPr id="290" name="PlaceHolder 2"/>
          <p:cNvSpPr>
            <a:spLocks noGrp="1"/>
          </p:cNvSpPr>
          <p:nvPr>
            <p:ph/>
          </p:nvPr>
        </p:nvSpPr>
        <p:spPr>
          <a:xfrm>
            <a:off x="977760" y="2467200"/>
            <a:ext cx="12631320" cy="6832440"/>
          </a:xfrm>
          <a:prstGeom prst="rect">
            <a:avLst/>
          </a:prstGeom>
          <a:noFill/>
          <a:ln w="0">
            <a:noFill/>
          </a:ln>
        </p:spPr>
        <p:txBody>
          <a:bodyPr lIns="182880" tIns="182880" rIns="182880" bIns="182880" anchor="t">
            <a:noAutofit/>
          </a:bodyPr>
          <a:lstStyle/>
          <a:p>
            <a:pPr>
              <a:lnSpc>
                <a:spcPct val="107000"/>
              </a:lnSpc>
              <a:spcAft>
                <a:spcPts val="799"/>
              </a:spcAft>
              <a:buNone/>
              <a:tabLst>
                <a:tab pos="0" algn="l"/>
              </a:tabLst>
            </a:pPr>
            <a:r>
              <a:rPr lang="en-GB" sz="3600" spc="-1" dirty="0">
                <a:solidFill>
                  <a:srgbClr val="000000"/>
                </a:solidFill>
                <a:latin typeface="Montserrat" pitchFamily="2" charset="0"/>
              </a:rPr>
              <a:t>The two important contractual documents are:</a:t>
            </a:r>
          </a:p>
          <a:p>
            <a:pPr>
              <a:lnSpc>
                <a:spcPct val="107000"/>
              </a:lnSpc>
              <a:spcAft>
                <a:spcPts val="799"/>
              </a:spcAft>
              <a:buNone/>
              <a:tabLst>
                <a:tab pos="0" algn="l"/>
              </a:tabLst>
            </a:pPr>
            <a:endParaRPr lang="en-GB" sz="3200" b="0" strike="noStrike" spc="-1" dirty="0">
              <a:solidFill>
                <a:srgbClr val="000000"/>
              </a:solidFill>
              <a:latin typeface="Montserrat" pitchFamily="2" charset="0"/>
            </a:endParaRPr>
          </a:p>
          <a:p>
            <a:pPr marL="457200" indent="-457200">
              <a:lnSpc>
                <a:spcPct val="107000"/>
              </a:lnSpc>
              <a:spcAft>
                <a:spcPts val="799"/>
              </a:spcAft>
              <a:buFontTx/>
              <a:buChar char="-"/>
              <a:tabLst>
                <a:tab pos="0" algn="l"/>
              </a:tabLst>
            </a:pPr>
            <a:r>
              <a:rPr lang="en-GB" sz="3200" b="1" spc="-1" dirty="0">
                <a:solidFill>
                  <a:srgbClr val="0070C0"/>
                </a:solidFill>
                <a:latin typeface="Montserrat" pitchFamily="2" charset="0"/>
              </a:rPr>
              <a:t>Grant Agreement</a:t>
            </a:r>
          </a:p>
          <a:p>
            <a:pPr lvl="4">
              <a:lnSpc>
                <a:spcPct val="107000"/>
              </a:lnSpc>
              <a:spcAft>
                <a:spcPts val="799"/>
              </a:spcAft>
              <a:tabLst>
                <a:tab pos="0" algn="l"/>
              </a:tabLst>
            </a:pPr>
            <a:r>
              <a:rPr lang="en-GB" sz="2800" spc="-1" dirty="0">
                <a:solidFill>
                  <a:srgbClr val="0070C0"/>
                </a:solidFill>
                <a:latin typeface="Montserrat" pitchFamily="2" charset="0"/>
              </a:rPr>
              <a:t>Contract between EU and POLARIN Partners	</a:t>
            </a:r>
          </a:p>
          <a:p>
            <a:pPr lvl="4">
              <a:lnSpc>
                <a:spcPct val="107000"/>
              </a:lnSpc>
              <a:spcAft>
                <a:spcPts val="799"/>
              </a:spcAft>
              <a:tabLst>
                <a:tab pos="0" algn="l"/>
              </a:tabLst>
            </a:pPr>
            <a:r>
              <a:rPr lang="en-US" sz="2800" spc="-1" dirty="0">
                <a:solidFill>
                  <a:srgbClr val="0070C0"/>
                </a:solidFill>
                <a:latin typeface="Montserrat" pitchFamily="2" charset="0"/>
              </a:rPr>
              <a:t>Regulates funding rules, reporting towards EU, etc. </a:t>
            </a:r>
          </a:p>
          <a:p>
            <a:pPr lvl="4">
              <a:lnSpc>
                <a:spcPct val="107000"/>
              </a:lnSpc>
              <a:spcAft>
                <a:spcPts val="799"/>
              </a:spcAft>
              <a:tabLst>
                <a:tab pos="0" algn="l"/>
              </a:tabLst>
            </a:pPr>
            <a:r>
              <a:rPr lang="en-US" sz="2800" spc="-1" dirty="0">
                <a:solidFill>
                  <a:srgbClr val="0070C0"/>
                </a:solidFill>
                <a:latin typeface="Montserrat" pitchFamily="2" charset="0"/>
              </a:rPr>
              <a:t>and includes also budget and work plan</a:t>
            </a:r>
          </a:p>
          <a:p>
            <a:pPr>
              <a:lnSpc>
                <a:spcPct val="107000"/>
              </a:lnSpc>
              <a:spcAft>
                <a:spcPts val="799"/>
              </a:spcAft>
              <a:tabLst>
                <a:tab pos="0" algn="l"/>
              </a:tabLst>
            </a:pPr>
            <a:endParaRPr lang="en-US" sz="2400" spc="-1" dirty="0">
              <a:solidFill>
                <a:srgbClr val="000000"/>
              </a:solidFill>
              <a:latin typeface="Montserrat" pitchFamily="2" charset="0"/>
            </a:endParaRPr>
          </a:p>
          <a:p>
            <a:pPr marL="457200" indent="-457200">
              <a:lnSpc>
                <a:spcPct val="107000"/>
              </a:lnSpc>
              <a:spcAft>
                <a:spcPts val="799"/>
              </a:spcAft>
              <a:buFontTx/>
              <a:buChar char="-"/>
              <a:tabLst>
                <a:tab pos="0" algn="l"/>
              </a:tabLst>
            </a:pPr>
            <a:r>
              <a:rPr lang="en-GB" sz="3200" b="1" spc="-1" dirty="0">
                <a:solidFill>
                  <a:srgbClr val="00B050"/>
                </a:solidFill>
                <a:latin typeface="Montserrat" pitchFamily="2" charset="0"/>
              </a:rPr>
              <a:t>Consortium Agreement</a:t>
            </a:r>
          </a:p>
          <a:p>
            <a:pPr>
              <a:lnSpc>
                <a:spcPct val="107000"/>
              </a:lnSpc>
              <a:spcAft>
                <a:spcPts val="799"/>
              </a:spcAft>
              <a:tabLst>
                <a:tab pos="0" algn="l"/>
              </a:tabLst>
            </a:pPr>
            <a:r>
              <a:rPr lang="en-US" sz="2800" spc="-1" dirty="0">
                <a:solidFill>
                  <a:srgbClr val="00B050"/>
                </a:solidFill>
                <a:latin typeface="Montserrat" pitchFamily="2" charset="0"/>
              </a:rPr>
              <a:t>Contract among POLARIN Partners</a:t>
            </a:r>
          </a:p>
          <a:p>
            <a:pPr>
              <a:lnSpc>
                <a:spcPct val="107000"/>
              </a:lnSpc>
              <a:spcAft>
                <a:spcPts val="799"/>
              </a:spcAft>
              <a:tabLst>
                <a:tab pos="0" algn="l"/>
              </a:tabLst>
            </a:pPr>
            <a:r>
              <a:rPr lang="en-US" sz="2800" spc="-1" dirty="0">
                <a:solidFill>
                  <a:srgbClr val="00B050"/>
                </a:solidFill>
                <a:latin typeface="Montserrat" pitchFamily="2" charset="0"/>
              </a:rPr>
              <a:t>Regulates project internal communication and cooperation </a:t>
            </a:r>
          </a:p>
          <a:p>
            <a:pPr>
              <a:lnSpc>
                <a:spcPct val="107000"/>
              </a:lnSpc>
              <a:spcAft>
                <a:spcPts val="799"/>
              </a:spcAft>
              <a:tabLst>
                <a:tab pos="0" algn="l"/>
              </a:tabLst>
            </a:pPr>
            <a:r>
              <a:rPr lang="en-US" sz="2800" spc="-1" dirty="0">
                <a:solidFill>
                  <a:srgbClr val="00B050"/>
                </a:solidFill>
                <a:latin typeface="Montserrat" pitchFamily="2" charset="0"/>
              </a:rPr>
              <a:t>(e.g. voting rights, </a:t>
            </a:r>
            <a:r>
              <a:rPr lang="en-US" sz="2800" spc="-1" dirty="0" err="1">
                <a:solidFill>
                  <a:srgbClr val="00B050"/>
                </a:solidFill>
                <a:latin typeface="Montserrat" pitchFamily="2" charset="0"/>
              </a:rPr>
              <a:t>organisation</a:t>
            </a:r>
            <a:r>
              <a:rPr lang="en-US" sz="2800" spc="-1" dirty="0">
                <a:solidFill>
                  <a:srgbClr val="00B050"/>
                </a:solidFill>
                <a:latin typeface="Montserrat" pitchFamily="2" charset="0"/>
              </a:rPr>
              <a:t> of meetings, disputes)</a:t>
            </a:r>
          </a:p>
          <a:p>
            <a:pPr>
              <a:lnSpc>
                <a:spcPct val="107000"/>
              </a:lnSpc>
              <a:spcAft>
                <a:spcPts val="799"/>
              </a:spcAft>
              <a:tabLst>
                <a:tab pos="0" algn="l"/>
              </a:tabLst>
            </a:pPr>
            <a:endParaRPr lang="en-GB" sz="3200" spc="-1" dirty="0">
              <a:solidFill>
                <a:srgbClr val="000000"/>
              </a:solidFill>
              <a:latin typeface="Montserrat" pitchFamily="2" charset="0"/>
            </a:endParaRPr>
          </a:p>
        </p:txBody>
      </p:sp>
      <p:sp>
        <p:nvSpPr>
          <p:cNvPr id="2" name="Rechteck: abgerundete Ecken 1">
            <a:extLst>
              <a:ext uri="{FF2B5EF4-FFF2-40B4-BE49-F238E27FC236}">
                <a16:creationId xmlns:a16="http://schemas.microsoft.com/office/drawing/2014/main" id="{F323D7D3-E65C-4E7A-AB86-2D0E626A9AF2}"/>
              </a:ext>
            </a:extLst>
          </p:cNvPr>
          <p:cNvSpPr/>
          <p:nvPr/>
        </p:nvSpPr>
        <p:spPr>
          <a:xfrm>
            <a:off x="6812280" y="4663440"/>
            <a:ext cx="7574280" cy="32766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de-DE" sz="4800" dirty="0">
                <a:latin typeface="Montserrat" pitchFamily="2" charset="0"/>
              </a:rPr>
              <a:t>Can </a:t>
            </a:r>
            <a:r>
              <a:rPr lang="de-DE" sz="4800" dirty="0" err="1">
                <a:latin typeface="Montserrat" pitchFamily="2" charset="0"/>
              </a:rPr>
              <a:t>be</a:t>
            </a:r>
            <a:r>
              <a:rPr lang="de-DE" sz="4800" dirty="0">
                <a:latin typeface="Montserrat" pitchFamily="2" charset="0"/>
              </a:rPr>
              <a:t> </a:t>
            </a:r>
            <a:r>
              <a:rPr lang="de-DE" sz="4800" dirty="0" err="1">
                <a:latin typeface="Montserrat" pitchFamily="2" charset="0"/>
              </a:rPr>
              <a:t>found</a:t>
            </a:r>
            <a:r>
              <a:rPr lang="de-DE" sz="4800" dirty="0">
                <a:latin typeface="Montserrat" pitchFamily="2" charset="0"/>
              </a:rPr>
              <a:t> on </a:t>
            </a:r>
            <a:r>
              <a:rPr lang="de-DE" sz="4800" b="1" dirty="0" err="1">
                <a:latin typeface="Montserrat" pitchFamily="2" charset="0"/>
              </a:rPr>
              <a:t>NextCloud</a:t>
            </a:r>
            <a:endParaRPr lang="de-DE" sz="4800" b="1" dirty="0">
              <a:latin typeface="Montserrat" pitchFamily="2" charset="0"/>
            </a:endParaRPr>
          </a:p>
        </p:txBody>
      </p:sp>
    </p:spTree>
    <p:extLst>
      <p:ext uri="{BB962C8B-B14F-4D97-AF65-F5344CB8AC3E}">
        <p14:creationId xmlns:p14="http://schemas.microsoft.com/office/powerpoint/2010/main" val="737953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714120" y="310050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de-DE" sz="5600" spc="-1" dirty="0" err="1">
                <a:solidFill>
                  <a:schemeClr val="accent1"/>
                </a:solidFill>
                <a:latin typeface="Montserrat Light"/>
              </a:rPr>
              <a:t>Good</a:t>
            </a:r>
            <a:r>
              <a:rPr lang="de-DE" sz="5600" spc="-1" dirty="0">
                <a:solidFill>
                  <a:schemeClr val="accent1"/>
                </a:solidFill>
                <a:latin typeface="Montserrat Light"/>
              </a:rPr>
              <a:t> </a:t>
            </a:r>
            <a:r>
              <a:rPr lang="de-DE" sz="5600" spc="-1" dirty="0" err="1">
                <a:solidFill>
                  <a:schemeClr val="accent1"/>
                </a:solidFill>
                <a:latin typeface="Montserrat Light"/>
              </a:rPr>
              <a:t>to</a:t>
            </a:r>
            <a:r>
              <a:rPr lang="de-DE" sz="5600" spc="-1" dirty="0">
                <a:solidFill>
                  <a:schemeClr val="accent1"/>
                </a:solidFill>
                <a:latin typeface="Montserrat Light"/>
              </a:rPr>
              <a:t> </a:t>
            </a:r>
            <a:r>
              <a:rPr lang="de-DE" sz="5600" spc="-1" dirty="0" err="1">
                <a:solidFill>
                  <a:schemeClr val="accent1"/>
                </a:solidFill>
                <a:latin typeface="Montserrat Light"/>
              </a:rPr>
              <a:t>Know</a:t>
            </a:r>
            <a:r>
              <a:rPr lang="de-DE" sz="5600" spc="-1" dirty="0">
                <a:solidFill>
                  <a:schemeClr val="accent1"/>
                </a:solidFill>
                <a:latin typeface="Montserrat Light"/>
              </a:rPr>
              <a:t> – </a:t>
            </a:r>
            <a:br>
              <a:rPr lang="de-DE" sz="5600" spc="-1" dirty="0">
                <a:solidFill>
                  <a:schemeClr val="accent1"/>
                </a:solidFill>
                <a:latin typeface="Montserrat Light"/>
              </a:rPr>
            </a:br>
            <a:r>
              <a:rPr lang="de-DE" sz="5600" spc="-1" dirty="0">
                <a:solidFill>
                  <a:schemeClr val="accent1"/>
                </a:solidFill>
                <a:latin typeface="Montserrat Light"/>
              </a:rPr>
              <a:t>Grant Agreement </a:t>
            </a:r>
            <a:br>
              <a:rPr lang="de-DE" sz="5600" spc="-1" dirty="0">
                <a:solidFill>
                  <a:schemeClr val="accent1"/>
                </a:solidFill>
                <a:latin typeface="Montserrat Light"/>
              </a:rPr>
            </a:br>
            <a:r>
              <a:rPr lang="de-DE" sz="5600" spc="-1" dirty="0">
                <a:solidFill>
                  <a:schemeClr val="accent1"/>
                </a:solidFill>
                <a:latin typeface="Montserrat Light"/>
              </a:rPr>
              <a:t>(GA)</a:t>
            </a:r>
          </a:p>
        </p:txBody>
      </p:sp>
      <p:sp>
        <p:nvSpPr>
          <p:cNvPr id="290" name="PlaceHolder 2"/>
          <p:cNvSpPr>
            <a:spLocks noGrp="1"/>
          </p:cNvSpPr>
          <p:nvPr>
            <p:ph/>
          </p:nvPr>
        </p:nvSpPr>
        <p:spPr>
          <a:xfrm>
            <a:off x="714120" y="6418840"/>
            <a:ext cx="6402960" cy="1826000"/>
          </a:xfrm>
          <a:prstGeom prst="rect">
            <a:avLst/>
          </a:prstGeom>
          <a:noFill/>
          <a:ln w="0">
            <a:noFill/>
          </a:ln>
        </p:spPr>
        <p:txBody>
          <a:bodyPr lIns="182880" tIns="182880" rIns="182880" bIns="182880" anchor="t">
            <a:noAutofit/>
          </a:bodyPr>
          <a:lstStyle/>
          <a:p>
            <a:pPr>
              <a:lnSpc>
                <a:spcPct val="107000"/>
              </a:lnSpc>
              <a:spcAft>
                <a:spcPts val="799"/>
              </a:spcAft>
              <a:buNone/>
              <a:tabLst>
                <a:tab pos="0" algn="l"/>
              </a:tabLst>
            </a:pPr>
            <a:r>
              <a:rPr lang="en-GB" sz="3600" b="0" strike="noStrike" spc="-1" dirty="0">
                <a:solidFill>
                  <a:srgbClr val="000000"/>
                </a:solidFill>
                <a:latin typeface="Montserrat" pitchFamily="2" charset="0"/>
              </a:rPr>
              <a:t>How to find your way </a:t>
            </a:r>
          </a:p>
          <a:p>
            <a:pPr>
              <a:lnSpc>
                <a:spcPct val="107000"/>
              </a:lnSpc>
              <a:spcAft>
                <a:spcPts val="799"/>
              </a:spcAft>
              <a:buNone/>
              <a:tabLst>
                <a:tab pos="0" algn="l"/>
              </a:tabLst>
            </a:pPr>
            <a:r>
              <a:rPr lang="en-GB" sz="3600" b="0" strike="noStrike" spc="-1" dirty="0">
                <a:solidFill>
                  <a:srgbClr val="000000"/>
                </a:solidFill>
                <a:latin typeface="Montserrat" pitchFamily="2" charset="0"/>
              </a:rPr>
              <a:t>through the 261 pages?</a:t>
            </a:r>
          </a:p>
          <a:p>
            <a:pPr>
              <a:lnSpc>
                <a:spcPct val="107000"/>
              </a:lnSpc>
              <a:spcAft>
                <a:spcPts val="799"/>
              </a:spcAft>
              <a:buNone/>
              <a:tabLst>
                <a:tab pos="0" algn="l"/>
              </a:tabLst>
            </a:pPr>
            <a:endParaRPr lang="en-GB" sz="1100" spc="-1" dirty="0">
              <a:solidFill>
                <a:srgbClr val="000000"/>
              </a:solidFill>
              <a:latin typeface="Montserrat" pitchFamily="2" charset="0"/>
            </a:endParaRPr>
          </a:p>
          <a:p>
            <a:pPr marL="457200" indent="-457200">
              <a:lnSpc>
                <a:spcPct val="107000"/>
              </a:lnSpc>
              <a:spcAft>
                <a:spcPts val="799"/>
              </a:spcAft>
              <a:buFontTx/>
              <a:buChar char="-"/>
              <a:tabLst>
                <a:tab pos="0" algn="l"/>
              </a:tabLst>
            </a:pPr>
            <a:endParaRPr lang="en-GB" sz="2400" spc="-1" dirty="0">
              <a:solidFill>
                <a:srgbClr val="000000"/>
              </a:solidFill>
              <a:latin typeface="Montserrat" pitchFamily="2" charset="0"/>
            </a:endParaRPr>
          </a:p>
          <a:p>
            <a:pPr>
              <a:lnSpc>
                <a:spcPct val="107000"/>
              </a:lnSpc>
              <a:spcAft>
                <a:spcPts val="799"/>
              </a:spcAft>
              <a:buNone/>
              <a:tabLst>
                <a:tab pos="0" algn="l"/>
              </a:tabLst>
            </a:pPr>
            <a:endParaRPr lang="en-GB" sz="3200" spc="-1" dirty="0">
              <a:solidFill>
                <a:srgbClr val="000000"/>
              </a:solidFill>
              <a:latin typeface="Montserrat" pitchFamily="2" charset="0"/>
            </a:endParaRPr>
          </a:p>
          <a:p>
            <a:pPr>
              <a:lnSpc>
                <a:spcPct val="107000"/>
              </a:lnSpc>
              <a:spcAft>
                <a:spcPts val="799"/>
              </a:spcAft>
              <a:buNone/>
              <a:tabLst>
                <a:tab pos="0" algn="l"/>
              </a:tabLst>
            </a:pPr>
            <a:endParaRPr lang="en-GB" sz="3200" spc="-1" dirty="0">
              <a:solidFill>
                <a:srgbClr val="000000"/>
              </a:solidFill>
              <a:latin typeface="Montserrat" pitchFamily="2" charset="0"/>
            </a:endParaRPr>
          </a:p>
          <a:p>
            <a:pPr>
              <a:lnSpc>
                <a:spcPct val="107000"/>
              </a:lnSpc>
              <a:spcAft>
                <a:spcPts val="799"/>
              </a:spcAft>
              <a:tabLst>
                <a:tab pos="0" algn="l"/>
              </a:tabLst>
            </a:pPr>
            <a:endParaRPr lang="en-GB" sz="2800" spc="-1" dirty="0">
              <a:solidFill>
                <a:srgbClr val="000000"/>
              </a:solidFill>
              <a:latin typeface="Montserrat" pitchFamily="2" charset="0"/>
            </a:endParaRPr>
          </a:p>
          <a:p>
            <a:pPr>
              <a:lnSpc>
                <a:spcPct val="107000"/>
              </a:lnSpc>
              <a:spcAft>
                <a:spcPts val="799"/>
              </a:spcAft>
              <a:tabLst>
                <a:tab pos="0" algn="l"/>
              </a:tabLst>
            </a:pPr>
            <a:endParaRPr lang="en-GB" sz="3200" spc="-1" dirty="0">
              <a:solidFill>
                <a:srgbClr val="000000"/>
              </a:solidFill>
              <a:latin typeface="Montserrat" pitchFamily="2" charset="0"/>
            </a:endParaRPr>
          </a:p>
        </p:txBody>
      </p:sp>
      <p:pic>
        <p:nvPicPr>
          <p:cNvPr id="3" name="Grafik 2">
            <a:extLst>
              <a:ext uri="{FF2B5EF4-FFF2-40B4-BE49-F238E27FC236}">
                <a16:creationId xmlns:a16="http://schemas.microsoft.com/office/drawing/2014/main" id="{7C5B6AFC-BFAB-47A4-9D50-63A024101899}"/>
              </a:ext>
            </a:extLst>
          </p:cNvPr>
          <p:cNvPicPr>
            <a:picLocks noChangeAspect="1"/>
          </p:cNvPicPr>
          <p:nvPr/>
        </p:nvPicPr>
        <p:blipFill>
          <a:blip r:embed="rId3"/>
          <a:stretch>
            <a:fillRect/>
          </a:stretch>
        </p:blipFill>
        <p:spPr>
          <a:xfrm>
            <a:off x="7672239" y="193144"/>
            <a:ext cx="10615761" cy="10093856"/>
          </a:xfrm>
          <a:prstGeom prst="rect">
            <a:avLst/>
          </a:prstGeom>
        </p:spPr>
      </p:pic>
    </p:spTree>
    <p:extLst>
      <p:ext uri="{BB962C8B-B14F-4D97-AF65-F5344CB8AC3E}">
        <p14:creationId xmlns:p14="http://schemas.microsoft.com/office/powerpoint/2010/main" val="774079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de-DE" sz="5600" spc="-1" dirty="0" err="1">
                <a:solidFill>
                  <a:schemeClr val="accent1"/>
                </a:solidFill>
                <a:latin typeface="Montserrat Light"/>
              </a:rPr>
              <a:t>Good</a:t>
            </a:r>
            <a:r>
              <a:rPr lang="de-DE" sz="5600" spc="-1" dirty="0">
                <a:solidFill>
                  <a:schemeClr val="accent1"/>
                </a:solidFill>
                <a:latin typeface="Montserrat Light"/>
              </a:rPr>
              <a:t> </a:t>
            </a:r>
            <a:r>
              <a:rPr lang="de-DE" sz="5600" spc="-1" dirty="0" err="1">
                <a:solidFill>
                  <a:schemeClr val="accent1"/>
                </a:solidFill>
                <a:latin typeface="Montserrat Light"/>
              </a:rPr>
              <a:t>to</a:t>
            </a:r>
            <a:r>
              <a:rPr lang="de-DE" sz="5600" spc="-1" dirty="0">
                <a:solidFill>
                  <a:schemeClr val="accent1"/>
                </a:solidFill>
                <a:latin typeface="Montserrat Light"/>
              </a:rPr>
              <a:t> </a:t>
            </a:r>
            <a:r>
              <a:rPr lang="de-DE" sz="5600" spc="-1" dirty="0" err="1">
                <a:solidFill>
                  <a:schemeClr val="accent1"/>
                </a:solidFill>
                <a:latin typeface="Montserrat Light"/>
              </a:rPr>
              <a:t>Know</a:t>
            </a:r>
            <a:r>
              <a:rPr lang="de-DE" sz="5600" spc="-1" dirty="0">
                <a:solidFill>
                  <a:schemeClr val="accent1"/>
                </a:solidFill>
                <a:latin typeface="Montserrat Light"/>
              </a:rPr>
              <a:t> - GA</a:t>
            </a:r>
          </a:p>
        </p:txBody>
      </p:sp>
      <p:sp>
        <p:nvSpPr>
          <p:cNvPr id="290" name="PlaceHolder 2"/>
          <p:cNvSpPr>
            <a:spLocks noGrp="1"/>
          </p:cNvSpPr>
          <p:nvPr>
            <p:ph/>
          </p:nvPr>
        </p:nvSpPr>
        <p:spPr>
          <a:xfrm>
            <a:off x="860963" y="2003157"/>
            <a:ext cx="13974709" cy="7915283"/>
          </a:xfrm>
          <a:prstGeom prst="rect">
            <a:avLst/>
          </a:prstGeom>
          <a:noFill/>
          <a:ln w="0">
            <a:noFill/>
          </a:ln>
        </p:spPr>
        <p:txBody>
          <a:bodyPr lIns="182880" tIns="182880" rIns="182880" bIns="182880" anchor="t">
            <a:noAutofit/>
          </a:bodyPr>
          <a:lstStyle/>
          <a:p>
            <a:pPr>
              <a:lnSpc>
                <a:spcPct val="107000"/>
              </a:lnSpc>
              <a:spcAft>
                <a:spcPts val="799"/>
              </a:spcAft>
              <a:buNone/>
              <a:tabLst>
                <a:tab pos="0" algn="l"/>
              </a:tabLst>
            </a:pPr>
            <a:r>
              <a:rPr lang="en-GB" sz="3600" b="0" strike="noStrike" spc="-1" dirty="0">
                <a:solidFill>
                  <a:srgbClr val="000000"/>
                </a:solidFill>
                <a:latin typeface="Montserrat" pitchFamily="2" charset="0"/>
              </a:rPr>
              <a:t>How to find your way through the Grant Agreement (GA)?</a:t>
            </a:r>
          </a:p>
          <a:p>
            <a:pPr>
              <a:lnSpc>
                <a:spcPct val="107000"/>
              </a:lnSpc>
              <a:spcAft>
                <a:spcPts val="799"/>
              </a:spcAft>
              <a:buNone/>
              <a:tabLst>
                <a:tab pos="0" algn="l"/>
              </a:tabLst>
            </a:pPr>
            <a:endParaRPr lang="en-GB" sz="1100" spc="-1" dirty="0">
              <a:solidFill>
                <a:srgbClr val="000000"/>
              </a:solidFill>
              <a:latin typeface="Montserrat" pitchFamily="2" charset="0"/>
            </a:endParaRPr>
          </a:p>
          <a:p>
            <a:pPr>
              <a:lnSpc>
                <a:spcPct val="107000"/>
              </a:lnSpc>
              <a:spcAft>
                <a:spcPts val="799"/>
              </a:spcAft>
              <a:buNone/>
              <a:tabLst>
                <a:tab pos="0" algn="l"/>
              </a:tabLst>
            </a:pPr>
            <a:r>
              <a:rPr lang="en-GB" sz="2400" u="sng" spc="-1" dirty="0">
                <a:solidFill>
                  <a:srgbClr val="000000"/>
                </a:solidFill>
                <a:latin typeface="Montserrat" pitchFamily="2" charset="0"/>
              </a:rPr>
              <a:t>Large document with 261 pages: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10-15 General Information</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16-73 Legal Basis (rules)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79-97 Work Plan (detailed work description)</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98-99 Person Month per Partner and WP</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100-129 Deliverables, Milestones and Critical Risks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130-135 List of Research Infrastructures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138-174 General project description, impact, etc.</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175 GANTT Chart (Time line)</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176-185 Budget tables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186-191 Ethics, Abbreviations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192-193 Budget Overview</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197 Unit costs for Research infrastructures</a:t>
            </a:r>
          </a:p>
          <a:p>
            <a:pPr marL="457200" indent="-457200">
              <a:lnSpc>
                <a:spcPct val="107000"/>
              </a:lnSpc>
              <a:spcAft>
                <a:spcPts val="799"/>
              </a:spcAft>
              <a:buFontTx/>
              <a:buChar char="-"/>
              <a:tabLst>
                <a:tab pos="0" algn="l"/>
              </a:tabLst>
            </a:pPr>
            <a:endParaRPr lang="en-GB" sz="2400" spc="-1" dirty="0">
              <a:solidFill>
                <a:srgbClr val="000000"/>
              </a:solidFill>
              <a:latin typeface="Montserrat" pitchFamily="2" charset="0"/>
            </a:endParaRPr>
          </a:p>
          <a:p>
            <a:pPr>
              <a:lnSpc>
                <a:spcPct val="107000"/>
              </a:lnSpc>
              <a:spcAft>
                <a:spcPts val="799"/>
              </a:spcAft>
              <a:buNone/>
              <a:tabLst>
                <a:tab pos="0" algn="l"/>
              </a:tabLst>
            </a:pPr>
            <a:endParaRPr lang="en-GB" sz="3200" spc="-1" dirty="0">
              <a:solidFill>
                <a:srgbClr val="000000"/>
              </a:solidFill>
              <a:latin typeface="Montserrat" pitchFamily="2" charset="0"/>
            </a:endParaRPr>
          </a:p>
          <a:p>
            <a:pPr>
              <a:lnSpc>
                <a:spcPct val="107000"/>
              </a:lnSpc>
              <a:spcAft>
                <a:spcPts val="799"/>
              </a:spcAft>
              <a:buNone/>
              <a:tabLst>
                <a:tab pos="0" algn="l"/>
              </a:tabLst>
            </a:pPr>
            <a:endParaRPr lang="en-GB" sz="3200" spc="-1" dirty="0">
              <a:solidFill>
                <a:srgbClr val="000000"/>
              </a:solidFill>
              <a:latin typeface="Montserrat" pitchFamily="2" charset="0"/>
            </a:endParaRPr>
          </a:p>
          <a:p>
            <a:pPr>
              <a:lnSpc>
                <a:spcPct val="107000"/>
              </a:lnSpc>
              <a:spcAft>
                <a:spcPts val="799"/>
              </a:spcAft>
              <a:tabLst>
                <a:tab pos="0" algn="l"/>
              </a:tabLst>
            </a:pPr>
            <a:endParaRPr lang="en-GB" sz="2800" spc="-1" dirty="0">
              <a:solidFill>
                <a:srgbClr val="000000"/>
              </a:solidFill>
              <a:latin typeface="Montserrat" pitchFamily="2" charset="0"/>
            </a:endParaRPr>
          </a:p>
          <a:p>
            <a:pPr>
              <a:lnSpc>
                <a:spcPct val="107000"/>
              </a:lnSpc>
              <a:spcAft>
                <a:spcPts val="799"/>
              </a:spcAft>
              <a:tabLst>
                <a:tab pos="0" algn="l"/>
              </a:tabLst>
            </a:pPr>
            <a:endParaRPr lang="en-GB" sz="3200" spc="-1" dirty="0">
              <a:solidFill>
                <a:srgbClr val="000000"/>
              </a:solidFill>
              <a:latin typeface="Montserrat" pitchFamily="2" charset="0"/>
            </a:endParaRPr>
          </a:p>
        </p:txBody>
      </p:sp>
      <p:pic>
        <p:nvPicPr>
          <p:cNvPr id="3" name="Grafik 2">
            <a:extLst>
              <a:ext uri="{FF2B5EF4-FFF2-40B4-BE49-F238E27FC236}">
                <a16:creationId xmlns:a16="http://schemas.microsoft.com/office/drawing/2014/main" id="{7C5B6AFC-BFAB-47A4-9D50-63A024101899}"/>
              </a:ext>
            </a:extLst>
          </p:cNvPr>
          <p:cNvPicPr>
            <a:picLocks noChangeAspect="1"/>
          </p:cNvPicPr>
          <p:nvPr/>
        </p:nvPicPr>
        <p:blipFill>
          <a:blip r:embed="rId3"/>
          <a:stretch>
            <a:fillRect/>
          </a:stretch>
        </p:blipFill>
        <p:spPr>
          <a:xfrm>
            <a:off x="11855544" y="4170784"/>
            <a:ext cx="6432456" cy="6116216"/>
          </a:xfrm>
          <a:prstGeom prst="rect">
            <a:avLst/>
          </a:prstGeom>
        </p:spPr>
      </p:pic>
    </p:spTree>
    <p:extLst>
      <p:ext uri="{BB962C8B-B14F-4D97-AF65-F5344CB8AC3E}">
        <p14:creationId xmlns:p14="http://schemas.microsoft.com/office/powerpoint/2010/main" val="4218570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de-DE" sz="5600" spc="-1" dirty="0" err="1">
                <a:solidFill>
                  <a:schemeClr val="accent1"/>
                </a:solidFill>
                <a:latin typeface="Montserrat Light"/>
              </a:rPr>
              <a:t>Good</a:t>
            </a:r>
            <a:r>
              <a:rPr lang="de-DE" sz="5600" spc="-1" dirty="0">
                <a:solidFill>
                  <a:schemeClr val="accent1"/>
                </a:solidFill>
                <a:latin typeface="Montserrat Light"/>
              </a:rPr>
              <a:t> </a:t>
            </a:r>
            <a:r>
              <a:rPr lang="de-DE" sz="5600" spc="-1" dirty="0" err="1">
                <a:solidFill>
                  <a:schemeClr val="accent1"/>
                </a:solidFill>
                <a:latin typeface="Montserrat Light"/>
              </a:rPr>
              <a:t>to</a:t>
            </a:r>
            <a:r>
              <a:rPr lang="de-DE" sz="5600" spc="-1" dirty="0">
                <a:solidFill>
                  <a:schemeClr val="accent1"/>
                </a:solidFill>
                <a:latin typeface="Montserrat Light"/>
              </a:rPr>
              <a:t> </a:t>
            </a:r>
            <a:r>
              <a:rPr lang="de-DE" sz="5600" spc="-1" dirty="0" err="1">
                <a:solidFill>
                  <a:schemeClr val="accent1"/>
                </a:solidFill>
                <a:latin typeface="Montserrat Light"/>
              </a:rPr>
              <a:t>Know</a:t>
            </a:r>
            <a:r>
              <a:rPr lang="de-DE" sz="5600" spc="-1" dirty="0">
                <a:solidFill>
                  <a:schemeClr val="accent1"/>
                </a:solidFill>
                <a:latin typeface="Montserrat Light"/>
              </a:rPr>
              <a:t> - GA</a:t>
            </a:r>
          </a:p>
        </p:txBody>
      </p:sp>
      <p:sp>
        <p:nvSpPr>
          <p:cNvPr id="290" name="PlaceHolder 2"/>
          <p:cNvSpPr>
            <a:spLocks noGrp="1"/>
          </p:cNvSpPr>
          <p:nvPr>
            <p:ph/>
          </p:nvPr>
        </p:nvSpPr>
        <p:spPr>
          <a:xfrm>
            <a:off x="860964" y="2003157"/>
            <a:ext cx="12631320" cy="7915283"/>
          </a:xfrm>
          <a:prstGeom prst="rect">
            <a:avLst/>
          </a:prstGeom>
          <a:noFill/>
          <a:ln w="0">
            <a:noFill/>
          </a:ln>
        </p:spPr>
        <p:txBody>
          <a:bodyPr lIns="182880" tIns="182880" rIns="182880" bIns="182880" anchor="t">
            <a:noAutofit/>
          </a:bodyPr>
          <a:lstStyle/>
          <a:p>
            <a:pPr>
              <a:lnSpc>
                <a:spcPct val="107000"/>
              </a:lnSpc>
              <a:spcAft>
                <a:spcPts val="799"/>
              </a:spcAft>
              <a:buNone/>
              <a:tabLst>
                <a:tab pos="0" algn="l"/>
              </a:tabLst>
            </a:pPr>
            <a:r>
              <a:rPr lang="en-GB" sz="3600" b="1" strike="noStrike" spc="-1" dirty="0">
                <a:solidFill>
                  <a:srgbClr val="000000"/>
                </a:solidFill>
                <a:latin typeface="Montserrat" pitchFamily="2" charset="0"/>
              </a:rPr>
              <a:t>Relevant for Scientific Work</a:t>
            </a:r>
          </a:p>
          <a:p>
            <a:pPr>
              <a:lnSpc>
                <a:spcPct val="107000"/>
              </a:lnSpc>
              <a:spcAft>
                <a:spcPts val="799"/>
              </a:spcAft>
              <a:buNone/>
              <a:tabLst>
                <a:tab pos="0" algn="l"/>
              </a:tabLst>
            </a:pPr>
            <a:endParaRPr lang="en-GB" sz="1100" spc="-1" dirty="0">
              <a:solidFill>
                <a:srgbClr val="000000"/>
              </a:solidFill>
              <a:latin typeface="Montserrat" pitchFamily="2" charset="0"/>
            </a:endParaRPr>
          </a:p>
          <a:p>
            <a:pPr>
              <a:lnSpc>
                <a:spcPct val="107000"/>
              </a:lnSpc>
              <a:spcAft>
                <a:spcPts val="799"/>
              </a:spcAft>
              <a:buNone/>
              <a:tabLst>
                <a:tab pos="0" algn="l"/>
              </a:tabLst>
            </a:pPr>
            <a:r>
              <a:rPr lang="en-GB" sz="2400" u="sng" spc="-1" dirty="0">
                <a:solidFill>
                  <a:srgbClr val="000000"/>
                </a:solidFill>
                <a:latin typeface="Montserrat" pitchFamily="2" charset="0"/>
              </a:rPr>
              <a:t> </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10-15 General Information</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16-73 Legal Basis (rules)</a:t>
            </a:r>
          </a:p>
          <a:p>
            <a:pPr marL="457200" indent="-457200">
              <a:lnSpc>
                <a:spcPct val="107000"/>
              </a:lnSpc>
              <a:spcAft>
                <a:spcPts val="799"/>
              </a:spcAft>
              <a:buFontTx/>
              <a:buChar char="-"/>
              <a:tabLst>
                <a:tab pos="0" algn="l"/>
              </a:tabLst>
            </a:pPr>
            <a:r>
              <a:rPr lang="en-GB" sz="2400" b="1" spc="-1" dirty="0">
                <a:solidFill>
                  <a:srgbClr val="000000"/>
                </a:solidFill>
                <a:latin typeface="Montserrat" pitchFamily="2" charset="0"/>
              </a:rPr>
              <a:t>Page 79-97 Work Plan (detailed work description)</a:t>
            </a:r>
          </a:p>
          <a:p>
            <a:pPr marL="457200" indent="-457200">
              <a:lnSpc>
                <a:spcPct val="107000"/>
              </a:lnSpc>
              <a:spcAft>
                <a:spcPts val="799"/>
              </a:spcAft>
              <a:buFontTx/>
              <a:buChar char="-"/>
              <a:tabLst>
                <a:tab pos="0" algn="l"/>
              </a:tabLst>
            </a:pPr>
            <a:r>
              <a:rPr lang="en-GB" sz="2400" b="1" spc="-1" dirty="0">
                <a:solidFill>
                  <a:srgbClr val="000000"/>
                </a:solidFill>
                <a:latin typeface="Montserrat" pitchFamily="2" charset="0"/>
              </a:rPr>
              <a:t>Page 98-99 Person Month per Partner and WP</a:t>
            </a:r>
          </a:p>
          <a:p>
            <a:pPr marL="457200" indent="-457200">
              <a:lnSpc>
                <a:spcPct val="107000"/>
              </a:lnSpc>
              <a:spcAft>
                <a:spcPts val="799"/>
              </a:spcAft>
              <a:buFontTx/>
              <a:buChar char="-"/>
              <a:tabLst>
                <a:tab pos="0" algn="l"/>
              </a:tabLst>
            </a:pPr>
            <a:r>
              <a:rPr lang="en-GB" sz="2400" b="1" spc="-1" dirty="0">
                <a:solidFill>
                  <a:srgbClr val="000000"/>
                </a:solidFill>
                <a:latin typeface="Montserrat" pitchFamily="2" charset="0"/>
              </a:rPr>
              <a:t>Page 100-129 Deliverables, Milestones and Critical Risks</a:t>
            </a:r>
          </a:p>
          <a:p>
            <a:pPr marL="457200" indent="-457200">
              <a:lnSpc>
                <a:spcPct val="107000"/>
              </a:lnSpc>
              <a:spcAft>
                <a:spcPts val="799"/>
              </a:spcAft>
              <a:buFontTx/>
              <a:buChar char="-"/>
              <a:tabLst>
                <a:tab pos="0" algn="l"/>
              </a:tabLst>
            </a:pPr>
            <a:r>
              <a:rPr lang="en-GB" sz="2400" b="1" spc="-1" dirty="0">
                <a:solidFill>
                  <a:srgbClr val="000000"/>
                </a:solidFill>
                <a:latin typeface="Montserrat" pitchFamily="2" charset="0"/>
              </a:rPr>
              <a:t>Page 130-135 List of Research Infrastructures</a:t>
            </a:r>
          </a:p>
          <a:p>
            <a:pPr marL="457200" indent="-457200">
              <a:lnSpc>
                <a:spcPct val="107000"/>
              </a:lnSpc>
              <a:spcAft>
                <a:spcPts val="799"/>
              </a:spcAft>
              <a:buFontTx/>
              <a:buChar char="-"/>
              <a:tabLst>
                <a:tab pos="0" algn="l"/>
              </a:tabLst>
            </a:pPr>
            <a:r>
              <a:rPr lang="en-GB" sz="2400" b="1" spc="-1" dirty="0">
                <a:solidFill>
                  <a:srgbClr val="000000"/>
                </a:solidFill>
                <a:latin typeface="Montserrat" pitchFamily="2" charset="0"/>
              </a:rPr>
              <a:t>Page 138-174 General project description, impact, etc.</a:t>
            </a:r>
          </a:p>
          <a:p>
            <a:pPr marL="457200" indent="-457200">
              <a:lnSpc>
                <a:spcPct val="107000"/>
              </a:lnSpc>
              <a:spcAft>
                <a:spcPts val="799"/>
              </a:spcAft>
              <a:buFontTx/>
              <a:buChar char="-"/>
              <a:tabLst>
                <a:tab pos="0" algn="l"/>
              </a:tabLst>
            </a:pPr>
            <a:r>
              <a:rPr lang="en-GB" sz="2400" b="1" spc="-1" dirty="0">
                <a:solidFill>
                  <a:srgbClr val="000000"/>
                </a:solidFill>
                <a:latin typeface="Montserrat" pitchFamily="2" charset="0"/>
              </a:rPr>
              <a:t>Page 175 GANTT Chart (Time line)</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176-185 Budget tables</a:t>
            </a:r>
          </a:p>
          <a:p>
            <a:pPr marL="457200" indent="-457200">
              <a:lnSpc>
                <a:spcPct val="107000"/>
              </a:lnSpc>
              <a:spcAft>
                <a:spcPts val="799"/>
              </a:spcAft>
              <a:buFontTx/>
              <a:buChar char="-"/>
              <a:tabLst>
                <a:tab pos="0" algn="l"/>
              </a:tabLst>
            </a:pPr>
            <a:r>
              <a:rPr lang="en-GB" sz="2400" b="1" spc="-1" dirty="0">
                <a:solidFill>
                  <a:srgbClr val="000000"/>
                </a:solidFill>
                <a:latin typeface="Montserrat" pitchFamily="2" charset="0"/>
              </a:rPr>
              <a:t>Page 186-191 Ethics, Abbreviations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192-193 Budget Overview</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197 Unit costs for Research infrastructures</a:t>
            </a:r>
          </a:p>
          <a:p>
            <a:pPr marL="457200" indent="-457200">
              <a:lnSpc>
                <a:spcPct val="107000"/>
              </a:lnSpc>
              <a:spcAft>
                <a:spcPts val="799"/>
              </a:spcAft>
              <a:buFontTx/>
              <a:buChar char="-"/>
              <a:tabLst>
                <a:tab pos="0" algn="l"/>
              </a:tabLst>
            </a:pPr>
            <a:endParaRPr lang="en-GB" sz="2400" spc="-1" dirty="0">
              <a:solidFill>
                <a:srgbClr val="000000"/>
              </a:solidFill>
              <a:latin typeface="Montserrat" pitchFamily="2" charset="0"/>
            </a:endParaRPr>
          </a:p>
          <a:p>
            <a:pPr>
              <a:lnSpc>
                <a:spcPct val="107000"/>
              </a:lnSpc>
              <a:spcAft>
                <a:spcPts val="799"/>
              </a:spcAft>
              <a:buNone/>
              <a:tabLst>
                <a:tab pos="0" algn="l"/>
              </a:tabLst>
            </a:pPr>
            <a:endParaRPr lang="en-GB" sz="3200" spc="-1" dirty="0">
              <a:solidFill>
                <a:srgbClr val="000000"/>
              </a:solidFill>
              <a:latin typeface="Montserrat" pitchFamily="2" charset="0"/>
            </a:endParaRPr>
          </a:p>
          <a:p>
            <a:pPr>
              <a:lnSpc>
                <a:spcPct val="107000"/>
              </a:lnSpc>
              <a:spcAft>
                <a:spcPts val="799"/>
              </a:spcAft>
              <a:buNone/>
              <a:tabLst>
                <a:tab pos="0" algn="l"/>
              </a:tabLst>
            </a:pPr>
            <a:endParaRPr lang="en-GB" sz="3200" spc="-1" dirty="0">
              <a:solidFill>
                <a:srgbClr val="000000"/>
              </a:solidFill>
              <a:latin typeface="Montserrat" pitchFamily="2" charset="0"/>
            </a:endParaRPr>
          </a:p>
          <a:p>
            <a:pPr>
              <a:lnSpc>
                <a:spcPct val="107000"/>
              </a:lnSpc>
              <a:spcAft>
                <a:spcPts val="799"/>
              </a:spcAft>
              <a:tabLst>
                <a:tab pos="0" algn="l"/>
              </a:tabLst>
            </a:pPr>
            <a:endParaRPr lang="en-GB" sz="2800" spc="-1" dirty="0">
              <a:solidFill>
                <a:srgbClr val="000000"/>
              </a:solidFill>
              <a:latin typeface="Montserrat" pitchFamily="2" charset="0"/>
            </a:endParaRPr>
          </a:p>
          <a:p>
            <a:pPr>
              <a:lnSpc>
                <a:spcPct val="107000"/>
              </a:lnSpc>
              <a:spcAft>
                <a:spcPts val="799"/>
              </a:spcAft>
              <a:tabLst>
                <a:tab pos="0" algn="l"/>
              </a:tabLst>
            </a:pPr>
            <a:endParaRPr lang="en-GB" sz="3200" spc="-1" dirty="0">
              <a:solidFill>
                <a:srgbClr val="000000"/>
              </a:solidFill>
              <a:latin typeface="Montserrat" pitchFamily="2" charset="0"/>
            </a:endParaRPr>
          </a:p>
        </p:txBody>
      </p:sp>
      <p:pic>
        <p:nvPicPr>
          <p:cNvPr id="3" name="Grafik 2">
            <a:extLst>
              <a:ext uri="{FF2B5EF4-FFF2-40B4-BE49-F238E27FC236}">
                <a16:creationId xmlns:a16="http://schemas.microsoft.com/office/drawing/2014/main" id="{7C5B6AFC-BFAB-47A4-9D50-63A024101899}"/>
              </a:ext>
            </a:extLst>
          </p:cNvPr>
          <p:cNvPicPr>
            <a:picLocks noChangeAspect="1"/>
          </p:cNvPicPr>
          <p:nvPr/>
        </p:nvPicPr>
        <p:blipFill>
          <a:blip r:embed="rId3"/>
          <a:stretch>
            <a:fillRect/>
          </a:stretch>
        </p:blipFill>
        <p:spPr>
          <a:xfrm>
            <a:off x="11855544" y="4170784"/>
            <a:ext cx="6432456" cy="6116216"/>
          </a:xfrm>
          <a:prstGeom prst="rect">
            <a:avLst/>
          </a:prstGeom>
        </p:spPr>
      </p:pic>
    </p:spTree>
    <p:extLst>
      <p:ext uri="{BB962C8B-B14F-4D97-AF65-F5344CB8AC3E}">
        <p14:creationId xmlns:p14="http://schemas.microsoft.com/office/powerpoint/2010/main" val="2788822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de-DE" sz="5600" spc="-1" dirty="0" err="1">
                <a:solidFill>
                  <a:schemeClr val="accent1"/>
                </a:solidFill>
                <a:latin typeface="Montserrat Light"/>
              </a:rPr>
              <a:t>Good</a:t>
            </a:r>
            <a:r>
              <a:rPr lang="de-DE" sz="5600" spc="-1" dirty="0">
                <a:solidFill>
                  <a:schemeClr val="accent1"/>
                </a:solidFill>
                <a:latin typeface="Montserrat Light"/>
              </a:rPr>
              <a:t> </a:t>
            </a:r>
            <a:r>
              <a:rPr lang="de-DE" sz="5600" spc="-1" dirty="0" err="1">
                <a:solidFill>
                  <a:schemeClr val="accent1"/>
                </a:solidFill>
                <a:latin typeface="Montserrat Light"/>
              </a:rPr>
              <a:t>to</a:t>
            </a:r>
            <a:r>
              <a:rPr lang="de-DE" sz="5600" spc="-1" dirty="0">
                <a:solidFill>
                  <a:schemeClr val="accent1"/>
                </a:solidFill>
                <a:latin typeface="Montserrat Light"/>
              </a:rPr>
              <a:t> </a:t>
            </a:r>
            <a:r>
              <a:rPr lang="de-DE" sz="5600" spc="-1" dirty="0" err="1">
                <a:solidFill>
                  <a:schemeClr val="accent1"/>
                </a:solidFill>
                <a:latin typeface="Montserrat Light"/>
              </a:rPr>
              <a:t>Know</a:t>
            </a:r>
            <a:r>
              <a:rPr lang="de-DE" sz="5600" spc="-1" dirty="0">
                <a:solidFill>
                  <a:schemeClr val="accent1"/>
                </a:solidFill>
                <a:latin typeface="Montserrat Light"/>
              </a:rPr>
              <a:t> - GA</a:t>
            </a:r>
          </a:p>
        </p:txBody>
      </p:sp>
      <p:sp>
        <p:nvSpPr>
          <p:cNvPr id="290" name="PlaceHolder 2"/>
          <p:cNvSpPr>
            <a:spLocks noGrp="1"/>
          </p:cNvSpPr>
          <p:nvPr>
            <p:ph/>
          </p:nvPr>
        </p:nvSpPr>
        <p:spPr>
          <a:xfrm>
            <a:off x="860964" y="2003157"/>
            <a:ext cx="12631320" cy="7915283"/>
          </a:xfrm>
          <a:prstGeom prst="rect">
            <a:avLst/>
          </a:prstGeom>
          <a:noFill/>
          <a:ln w="0">
            <a:noFill/>
          </a:ln>
        </p:spPr>
        <p:txBody>
          <a:bodyPr lIns="182880" tIns="182880" rIns="182880" bIns="182880" anchor="t">
            <a:noAutofit/>
          </a:bodyPr>
          <a:lstStyle/>
          <a:p>
            <a:pPr>
              <a:lnSpc>
                <a:spcPct val="107000"/>
              </a:lnSpc>
              <a:spcAft>
                <a:spcPts val="799"/>
              </a:spcAft>
              <a:buNone/>
              <a:tabLst>
                <a:tab pos="0" algn="l"/>
              </a:tabLst>
            </a:pPr>
            <a:r>
              <a:rPr lang="en-GB" sz="3600" b="1" spc="-1" dirty="0">
                <a:solidFill>
                  <a:srgbClr val="000000"/>
                </a:solidFill>
                <a:latin typeface="Montserrat" pitchFamily="2" charset="0"/>
              </a:rPr>
              <a:t>Budget Information</a:t>
            </a:r>
            <a:endParaRPr lang="en-GB" sz="3600" b="1" strike="noStrike" spc="-1" dirty="0">
              <a:solidFill>
                <a:srgbClr val="000000"/>
              </a:solidFill>
              <a:latin typeface="Montserrat" pitchFamily="2" charset="0"/>
            </a:endParaRPr>
          </a:p>
          <a:p>
            <a:pPr>
              <a:lnSpc>
                <a:spcPct val="107000"/>
              </a:lnSpc>
              <a:spcAft>
                <a:spcPts val="799"/>
              </a:spcAft>
              <a:buNone/>
              <a:tabLst>
                <a:tab pos="0" algn="l"/>
              </a:tabLst>
            </a:pPr>
            <a:endParaRPr lang="en-GB" sz="1100" spc="-1" dirty="0">
              <a:solidFill>
                <a:srgbClr val="000000"/>
              </a:solidFill>
              <a:latin typeface="Montserrat" pitchFamily="2" charset="0"/>
            </a:endParaRPr>
          </a:p>
          <a:p>
            <a:pPr>
              <a:lnSpc>
                <a:spcPct val="107000"/>
              </a:lnSpc>
              <a:spcAft>
                <a:spcPts val="799"/>
              </a:spcAft>
              <a:buNone/>
              <a:tabLst>
                <a:tab pos="0" algn="l"/>
              </a:tabLst>
            </a:pPr>
            <a:r>
              <a:rPr lang="en-GB" sz="2400" u="sng" spc="-1" dirty="0">
                <a:solidFill>
                  <a:srgbClr val="000000"/>
                </a:solidFill>
                <a:latin typeface="Montserrat" pitchFamily="2" charset="0"/>
              </a:rPr>
              <a:t> </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10-15 General Information</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16-73 Legal Basis (rules)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79-97 Work Plan (detailed work description)</a:t>
            </a:r>
          </a:p>
          <a:p>
            <a:pPr marL="457200" indent="-457200">
              <a:lnSpc>
                <a:spcPct val="107000"/>
              </a:lnSpc>
              <a:spcAft>
                <a:spcPts val="799"/>
              </a:spcAft>
              <a:buFontTx/>
              <a:buChar char="-"/>
              <a:tabLst>
                <a:tab pos="0" algn="l"/>
              </a:tabLst>
            </a:pPr>
            <a:r>
              <a:rPr lang="en-GB" sz="2400" b="1" spc="-1" dirty="0">
                <a:solidFill>
                  <a:srgbClr val="000000"/>
                </a:solidFill>
                <a:latin typeface="Montserrat" pitchFamily="2" charset="0"/>
              </a:rPr>
              <a:t>Page 98-99 Person Month per Partner and WP</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100-129 Deliverables, Milestones and Critical Risks</a:t>
            </a:r>
          </a:p>
          <a:p>
            <a:pPr marL="457200" indent="-457200">
              <a:lnSpc>
                <a:spcPct val="107000"/>
              </a:lnSpc>
              <a:spcAft>
                <a:spcPts val="799"/>
              </a:spcAft>
              <a:buFontTx/>
              <a:buChar char="-"/>
              <a:tabLst>
                <a:tab pos="0" algn="l"/>
              </a:tabLst>
            </a:pPr>
            <a:r>
              <a:rPr lang="en-GB" sz="2400" b="1" spc="-1" dirty="0">
                <a:solidFill>
                  <a:srgbClr val="000000"/>
                </a:solidFill>
                <a:latin typeface="Montserrat" pitchFamily="2" charset="0"/>
              </a:rPr>
              <a:t>Page 130-135 List of Research Infrastructures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138-174 General project description, impact, etc.</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175 GANTT Chart (Time line)</a:t>
            </a:r>
          </a:p>
          <a:p>
            <a:pPr marL="457200" indent="-457200">
              <a:lnSpc>
                <a:spcPct val="107000"/>
              </a:lnSpc>
              <a:spcAft>
                <a:spcPts val="799"/>
              </a:spcAft>
              <a:buFontTx/>
              <a:buChar char="-"/>
              <a:tabLst>
                <a:tab pos="0" algn="l"/>
              </a:tabLst>
            </a:pPr>
            <a:r>
              <a:rPr lang="en-GB" sz="2400" b="1" spc="-1" dirty="0">
                <a:solidFill>
                  <a:srgbClr val="000000"/>
                </a:solidFill>
                <a:latin typeface="Montserrat" pitchFamily="2" charset="0"/>
              </a:rPr>
              <a:t>Page 176-185 Budget tables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186-191 Ethics, Abbreviations</a:t>
            </a:r>
          </a:p>
          <a:p>
            <a:pPr marL="457200" indent="-457200">
              <a:lnSpc>
                <a:spcPct val="107000"/>
              </a:lnSpc>
              <a:spcAft>
                <a:spcPts val="799"/>
              </a:spcAft>
              <a:buFontTx/>
              <a:buChar char="-"/>
              <a:tabLst>
                <a:tab pos="0" algn="l"/>
              </a:tabLst>
            </a:pPr>
            <a:r>
              <a:rPr lang="en-GB" sz="2400" b="1" spc="-1" dirty="0">
                <a:solidFill>
                  <a:srgbClr val="000000"/>
                </a:solidFill>
                <a:latin typeface="Montserrat" pitchFamily="2" charset="0"/>
              </a:rPr>
              <a:t>Page 192-193 Budget Overview</a:t>
            </a:r>
          </a:p>
          <a:p>
            <a:pPr marL="457200" indent="-457200">
              <a:lnSpc>
                <a:spcPct val="107000"/>
              </a:lnSpc>
              <a:spcAft>
                <a:spcPts val="799"/>
              </a:spcAft>
              <a:buFontTx/>
              <a:buChar char="-"/>
              <a:tabLst>
                <a:tab pos="0" algn="l"/>
              </a:tabLst>
            </a:pPr>
            <a:r>
              <a:rPr lang="en-GB" sz="2400" b="1" spc="-1" dirty="0">
                <a:solidFill>
                  <a:srgbClr val="000000"/>
                </a:solidFill>
                <a:latin typeface="Montserrat" pitchFamily="2" charset="0"/>
              </a:rPr>
              <a:t>Page 197 Unit costs for Research infrastructures</a:t>
            </a:r>
          </a:p>
          <a:p>
            <a:pPr marL="457200" indent="-457200">
              <a:lnSpc>
                <a:spcPct val="107000"/>
              </a:lnSpc>
              <a:spcAft>
                <a:spcPts val="799"/>
              </a:spcAft>
              <a:buFontTx/>
              <a:buChar char="-"/>
              <a:tabLst>
                <a:tab pos="0" algn="l"/>
              </a:tabLst>
            </a:pPr>
            <a:endParaRPr lang="en-GB" sz="2400" spc="-1" dirty="0">
              <a:solidFill>
                <a:srgbClr val="000000"/>
              </a:solidFill>
              <a:latin typeface="Montserrat" pitchFamily="2" charset="0"/>
            </a:endParaRPr>
          </a:p>
          <a:p>
            <a:pPr>
              <a:lnSpc>
                <a:spcPct val="107000"/>
              </a:lnSpc>
              <a:spcAft>
                <a:spcPts val="799"/>
              </a:spcAft>
              <a:buNone/>
              <a:tabLst>
                <a:tab pos="0" algn="l"/>
              </a:tabLst>
            </a:pPr>
            <a:endParaRPr lang="en-GB" sz="3200" spc="-1" dirty="0">
              <a:solidFill>
                <a:srgbClr val="000000"/>
              </a:solidFill>
              <a:latin typeface="Montserrat" pitchFamily="2" charset="0"/>
            </a:endParaRPr>
          </a:p>
          <a:p>
            <a:pPr>
              <a:lnSpc>
                <a:spcPct val="107000"/>
              </a:lnSpc>
              <a:spcAft>
                <a:spcPts val="799"/>
              </a:spcAft>
              <a:buNone/>
              <a:tabLst>
                <a:tab pos="0" algn="l"/>
              </a:tabLst>
            </a:pPr>
            <a:endParaRPr lang="en-GB" sz="3200" spc="-1" dirty="0">
              <a:solidFill>
                <a:srgbClr val="000000"/>
              </a:solidFill>
              <a:latin typeface="Montserrat" pitchFamily="2" charset="0"/>
            </a:endParaRPr>
          </a:p>
          <a:p>
            <a:pPr>
              <a:lnSpc>
                <a:spcPct val="107000"/>
              </a:lnSpc>
              <a:spcAft>
                <a:spcPts val="799"/>
              </a:spcAft>
              <a:tabLst>
                <a:tab pos="0" algn="l"/>
              </a:tabLst>
            </a:pPr>
            <a:endParaRPr lang="en-GB" sz="2800" spc="-1" dirty="0">
              <a:solidFill>
                <a:srgbClr val="000000"/>
              </a:solidFill>
              <a:latin typeface="Montserrat" pitchFamily="2" charset="0"/>
            </a:endParaRPr>
          </a:p>
          <a:p>
            <a:pPr>
              <a:lnSpc>
                <a:spcPct val="107000"/>
              </a:lnSpc>
              <a:spcAft>
                <a:spcPts val="799"/>
              </a:spcAft>
              <a:tabLst>
                <a:tab pos="0" algn="l"/>
              </a:tabLst>
            </a:pPr>
            <a:endParaRPr lang="en-GB" sz="3200" spc="-1" dirty="0">
              <a:solidFill>
                <a:srgbClr val="000000"/>
              </a:solidFill>
              <a:latin typeface="Montserrat" pitchFamily="2" charset="0"/>
            </a:endParaRPr>
          </a:p>
        </p:txBody>
      </p:sp>
      <p:pic>
        <p:nvPicPr>
          <p:cNvPr id="3" name="Grafik 2">
            <a:extLst>
              <a:ext uri="{FF2B5EF4-FFF2-40B4-BE49-F238E27FC236}">
                <a16:creationId xmlns:a16="http://schemas.microsoft.com/office/drawing/2014/main" id="{7C5B6AFC-BFAB-47A4-9D50-63A024101899}"/>
              </a:ext>
            </a:extLst>
          </p:cNvPr>
          <p:cNvPicPr>
            <a:picLocks noChangeAspect="1"/>
          </p:cNvPicPr>
          <p:nvPr/>
        </p:nvPicPr>
        <p:blipFill>
          <a:blip r:embed="rId3"/>
          <a:stretch>
            <a:fillRect/>
          </a:stretch>
        </p:blipFill>
        <p:spPr>
          <a:xfrm>
            <a:off x="11855544" y="4170784"/>
            <a:ext cx="6432456" cy="6116216"/>
          </a:xfrm>
          <a:prstGeom prst="rect">
            <a:avLst/>
          </a:prstGeom>
        </p:spPr>
      </p:pic>
    </p:spTree>
    <p:extLst>
      <p:ext uri="{BB962C8B-B14F-4D97-AF65-F5344CB8AC3E}">
        <p14:creationId xmlns:p14="http://schemas.microsoft.com/office/powerpoint/2010/main" val="3078293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de-DE" sz="5600" spc="-1" dirty="0" err="1">
                <a:solidFill>
                  <a:schemeClr val="accent1"/>
                </a:solidFill>
                <a:latin typeface="Montserrat Light"/>
              </a:rPr>
              <a:t>Good</a:t>
            </a:r>
            <a:r>
              <a:rPr lang="de-DE" sz="5600" spc="-1" dirty="0">
                <a:solidFill>
                  <a:schemeClr val="accent1"/>
                </a:solidFill>
                <a:latin typeface="Montserrat Light"/>
              </a:rPr>
              <a:t> </a:t>
            </a:r>
            <a:r>
              <a:rPr lang="de-DE" sz="5600" spc="-1" dirty="0" err="1">
                <a:solidFill>
                  <a:schemeClr val="accent1"/>
                </a:solidFill>
                <a:latin typeface="Montserrat Light"/>
              </a:rPr>
              <a:t>to</a:t>
            </a:r>
            <a:r>
              <a:rPr lang="de-DE" sz="5600" spc="-1" dirty="0">
                <a:solidFill>
                  <a:schemeClr val="accent1"/>
                </a:solidFill>
                <a:latin typeface="Montserrat Light"/>
              </a:rPr>
              <a:t> </a:t>
            </a:r>
            <a:r>
              <a:rPr lang="de-DE" sz="5600" spc="-1" dirty="0" err="1">
                <a:solidFill>
                  <a:schemeClr val="accent1"/>
                </a:solidFill>
                <a:latin typeface="Montserrat Light"/>
              </a:rPr>
              <a:t>Know</a:t>
            </a:r>
            <a:r>
              <a:rPr lang="de-DE" sz="5600" spc="-1" dirty="0">
                <a:solidFill>
                  <a:schemeClr val="accent1"/>
                </a:solidFill>
                <a:latin typeface="Montserrat Light"/>
              </a:rPr>
              <a:t> - GA</a:t>
            </a:r>
          </a:p>
        </p:txBody>
      </p:sp>
      <p:sp>
        <p:nvSpPr>
          <p:cNvPr id="290" name="PlaceHolder 2"/>
          <p:cNvSpPr>
            <a:spLocks noGrp="1"/>
          </p:cNvSpPr>
          <p:nvPr>
            <p:ph/>
          </p:nvPr>
        </p:nvSpPr>
        <p:spPr>
          <a:xfrm>
            <a:off x="860964" y="2003157"/>
            <a:ext cx="12631320" cy="7915283"/>
          </a:xfrm>
          <a:prstGeom prst="rect">
            <a:avLst/>
          </a:prstGeom>
          <a:noFill/>
          <a:ln w="0">
            <a:noFill/>
          </a:ln>
        </p:spPr>
        <p:txBody>
          <a:bodyPr lIns="182880" tIns="182880" rIns="182880" bIns="182880" anchor="t">
            <a:noAutofit/>
          </a:bodyPr>
          <a:lstStyle/>
          <a:p>
            <a:pPr>
              <a:lnSpc>
                <a:spcPct val="107000"/>
              </a:lnSpc>
              <a:spcAft>
                <a:spcPts val="799"/>
              </a:spcAft>
              <a:buNone/>
              <a:tabLst>
                <a:tab pos="0" algn="l"/>
              </a:tabLst>
            </a:pPr>
            <a:r>
              <a:rPr lang="en-GB" sz="3600" b="1" spc="-1" dirty="0">
                <a:solidFill>
                  <a:srgbClr val="000000"/>
                </a:solidFill>
                <a:latin typeface="Montserrat" pitchFamily="2" charset="0"/>
              </a:rPr>
              <a:t>Rules and regulations</a:t>
            </a:r>
            <a:endParaRPr lang="en-GB" sz="3600" b="1" strike="noStrike" spc="-1" dirty="0">
              <a:solidFill>
                <a:srgbClr val="000000"/>
              </a:solidFill>
              <a:latin typeface="Montserrat" pitchFamily="2" charset="0"/>
            </a:endParaRPr>
          </a:p>
          <a:p>
            <a:pPr>
              <a:lnSpc>
                <a:spcPct val="107000"/>
              </a:lnSpc>
              <a:spcAft>
                <a:spcPts val="799"/>
              </a:spcAft>
              <a:buNone/>
              <a:tabLst>
                <a:tab pos="0" algn="l"/>
              </a:tabLst>
            </a:pPr>
            <a:endParaRPr lang="en-GB" sz="1100" spc="-1" dirty="0">
              <a:solidFill>
                <a:srgbClr val="000000"/>
              </a:solidFill>
              <a:latin typeface="Montserrat" pitchFamily="2" charset="0"/>
            </a:endParaRPr>
          </a:p>
          <a:p>
            <a:pPr>
              <a:lnSpc>
                <a:spcPct val="107000"/>
              </a:lnSpc>
              <a:spcAft>
                <a:spcPts val="799"/>
              </a:spcAft>
              <a:buNone/>
              <a:tabLst>
                <a:tab pos="0" algn="l"/>
              </a:tabLst>
            </a:pPr>
            <a:r>
              <a:rPr lang="en-GB" sz="2400" u="sng" spc="-1" dirty="0">
                <a:solidFill>
                  <a:srgbClr val="000000"/>
                </a:solidFill>
                <a:latin typeface="Montserrat" pitchFamily="2" charset="0"/>
              </a:rPr>
              <a:t> </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10-15 General Information</a:t>
            </a:r>
          </a:p>
          <a:p>
            <a:pPr marL="457200" indent="-457200">
              <a:lnSpc>
                <a:spcPct val="107000"/>
              </a:lnSpc>
              <a:spcAft>
                <a:spcPts val="799"/>
              </a:spcAft>
              <a:buFontTx/>
              <a:buChar char="-"/>
              <a:tabLst>
                <a:tab pos="0" algn="l"/>
              </a:tabLst>
            </a:pPr>
            <a:r>
              <a:rPr lang="en-GB" sz="2400" b="1" spc="-1" dirty="0">
                <a:solidFill>
                  <a:srgbClr val="000000"/>
                </a:solidFill>
                <a:latin typeface="Montserrat" pitchFamily="2" charset="0"/>
              </a:rPr>
              <a:t>Page 16-73 Legal Basis (rules)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79-97 Work Plan (detailed work description)</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98-99 Person Month per Partner and WP</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100-129 Deliverables, Milestones and Critical Risks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130-135 List of Research Infrastructures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138-174 General project description, impact, etc.</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175 GANTT Chart (Time line)</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176-185 Budget tables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186-191 Ethics, Abbreviations</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192-193 Budget Overview</a:t>
            </a:r>
          </a:p>
          <a:p>
            <a:pPr marL="457200" indent="-457200">
              <a:lnSpc>
                <a:spcPct val="107000"/>
              </a:lnSpc>
              <a:spcAft>
                <a:spcPts val="799"/>
              </a:spcAft>
              <a:buFontTx/>
              <a:buChar char="-"/>
              <a:tabLst>
                <a:tab pos="0" algn="l"/>
              </a:tabLst>
            </a:pPr>
            <a:r>
              <a:rPr lang="en-GB" sz="2400" spc="-1" dirty="0">
                <a:solidFill>
                  <a:srgbClr val="000000"/>
                </a:solidFill>
                <a:latin typeface="Montserrat" pitchFamily="2" charset="0"/>
              </a:rPr>
              <a:t>Page 197 Unit costs for Research infrastructures</a:t>
            </a:r>
          </a:p>
          <a:p>
            <a:pPr marL="457200" indent="-457200">
              <a:lnSpc>
                <a:spcPct val="107000"/>
              </a:lnSpc>
              <a:spcAft>
                <a:spcPts val="799"/>
              </a:spcAft>
              <a:buFontTx/>
              <a:buChar char="-"/>
              <a:tabLst>
                <a:tab pos="0" algn="l"/>
              </a:tabLst>
            </a:pPr>
            <a:endParaRPr lang="en-GB" sz="2400" spc="-1" dirty="0">
              <a:solidFill>
                <a:srgbClr val="000000"/>
              </a:solidFill>
              <a:latin typeface="Montserrat" pitchFamily="2" charset="0"/>
            </a:endParaRPr>
          </a:p>
          <a:p>
            <a:pPr>
              <a:lnSpc>
                <a:spcPct val="107000"/>
              </a:lnSpc>
              <a:spcAft>
                <a:spcPts val="799"/>
              </a:spcAft>
              <a:buNone/>
              <a:tabLst>
                <a:tab pos="0" algn="l"/>
              </a:tabLst>
            </a:pPr>
            <a:endParaRPr lang="en-GB" sz="3200" spc="-1" dirty="0">
              <a:solidFill>
                <a:srgbClr val="000000"/>
              </a:solidFill>
              <a:latin typeface="Montserrat" pitchFamily="2" charset="0"/>
            </a:endParaRPr>
          </a:p>
          <a:p>
            <a:pPr>
              <a:lnSpc>
                <a:spcPct val="107000"/>
              </a:lnSpc>
              <a:spcAft>
                <a:spcPts val="799"/>
              </a:spcAft>
              <a:buNone/>
              <a:tabLst>
                <a:tab pos="0" algn="l"/>
              </a:tabLst>
            </a:pPr>
            <a:endParaRPr lang="en-GB" sz="3200" spc="-1" dirty="0">
              <a:solidFill>
                <a:srgbClr val="000000"/>
              </a:solidFill>
              <a:latin typeface="Montserrat" pitchFamily="2" charset="0"/>
            </a:endParaRPr>
          </a:p>
          <a:p>
            <a:pPr>
              <a:lnSpc>
                <a:spcPct val="107000"/>
              </a:lnSpc>
              <a:spcAft>
                <a:spcPts val="799"/>
              </a:spcAft>
              <a:tabLst>
                <a:tab pos="0" algn="l"/>
              </a:tabLst>
            </a:pPr>
            <a:endParaRPr lang="en-GB" sz="2800" spc="-1" dirty="0">
              <a:solidFill>
                <a:srgbClr val="000000"/>
              </a:solidFill>
              <a:latin typeface="Montserrat" pitchFamily="2" charset="0"/>
            </a:endParaRPr>
          </a:p>
          <a:p>
            <a:pPr>
              <a:lnSpc>
                <a:spcPct val="107000"/>
              </a:lnSpc>
              <a:spcAft>
                <a:spcPts val="799"/>
              </a:spcAft>
              <a:tabLst>
                <a:tab pos="0" algn="l"/>
              </a:tabLst>
            </a:pPr>
            <a:endParaRPr lang="en-GB" sz="3200" spc="-1" dirty="0">
              <a:solidFill>
                <a:srgbClr val="000000"/>
              </a:solidFill>
              <a:latin typeface="Montserrat" pitchFamily="2" charset="0"/>
            </a:endParaRPr>
          </a:p>
        </p:txBody>
      </p:sp>
      <p:pic>
        <p:nvPicPr>
          <p:cNvPr id="3" name="Grafik 2">
            <a:extLst>
              <a:ext uri="{FF2B5EF4-FFF2-40B4-BE49-F238E27FC236}">
                <a16:creationId xmlns:a16="http://schemas.microsoft.com/office/drawing/2014/main" id="{7C5B6AFC-BFAB-47A4-9D50-63A024101899}"/>
              </a:ext>
            </a:extLst>
          </p:cNvPr>
          <p:cNvPicPr>
            <a:picLocks noChangeAspect="1"/>
          </p:cNvPicPr>
          <p:nvPr/>
        </p:nvPicPr>
        <p:blipFill>
          <a:blip r:embed="rId3"/>
          <a:stretch>
            <a:fillRect/>
          </a:stretch>
        </p:blipFill>
        <p:spPr>
          <a:xfrm>
            <a:off x="11855544" y="4170784"/>
            <a:ext cx="6432456" cy="6116216"/>
          </a:xfrm>
          <a:prstGeom prst="rect">
            <a:avLst/>
          </a:prstGeom>
        </p:spPr>
      </p:pic>
    </p:spTree>
    <p:extLst>
      <p:ext uri="{BB962C8B-B14F-4D97-AF65-F5344CB8AC3E}">
        <p14:creationId xmlns:p14="http://schemas.microsoft.com/office/powerpoint/2010/main" val="2975297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de-DE" sz="5600" spc="-1" dirty="0" err="1">
                <a:solidFill>
                  <a:schemeClr val="accent1"/>
                </a:solidFill>
                <a:latin typeface="Montserrat Light"/>
              </a:rPr>
              <a:t>Good</a:t>
            </a:r>
            <a:r>
              <a:rPr lang="de-DE" sz="5600" spc="-1" dirty="0">
                <a:solidFill>
                  <a:schemeClr val="accent1"/>
                </a:solidFill>
                <a:latin typeface="Montserrat Light"/>
              </a:rPr>
              <a:t> </a:t>
            </a:r>
            <a:r>
              <a:rPr lang="de-DE" sz="5600" spc="-1" dirty="0" err="1">
                <a:solidFill>
                  <a:schemeClr val="accent1"/>
                </a:solidFill>
                <a:latin typeface="Montserrat Light"/>
              </a:rPr>
              <a:t>to</a:t>
            </a:r>
            <a:r>
              <a:rPr lang="de-DE" sz="5600" spc="-1" dirty="0">
                <a:solidFill>
                  <a:schemeClr val="accent1"/>
                </a:solidFill>
                <a:latin typeface="Montserrat Light"/>
              </a:rPr>
              <a:t> </a:t>
            </a:r>
            <a:r>
              <a:rPr lang="de-DE" sz="5600" spc="-1" dirty="0" err="1">
                <a:solidFill>
                  <a:schemeClr val="accent1"/>
                </a:solidFill>
                <a:latin typeface="Montserrat Light"/>
              </a:rPr>
              <a:t>Know</a:t>
            </a:r>
            <a:r>
              <a:rPr lang="de-DE" sz="5600" spc="-1" dirty="0">
                <a:solidFill>
                  <a:schemeClr val="accent1"/>
                </a:solidFill>
                <a:latin typeface="Montserrat Light"/>
              </a:rPr>
              <a:t> - GA</a:t>
            </a:r>
          </a:p>
        </p:txBody>
      </p:sp>
      <p:sp>
        <p:nvSpPr>
          <p:cNvPr id="290" name="PlaceHolder 2"/>
          <p:cNvSpPr>
            <a:spLocks noGrp="1"/>
          </p:cNvSpPr>
          <p:nvPr>
            <p:ph/>
          </p:nvPr>
        </p:nvSpPr>
        <p:spPr>
          <a:xfrm>
            <a:off x="860964" y="2003157"/>
            <a:ext cx="12631320" cy="7915283"/>
          </a:xfrm>
          <a:prstGeom prst="rect">
            <a:avLst/>
          </a:prstGeom>
          <a:noFill/>
          <a:ln w="0">
            <a:noFill/>
          </a:ln>
        </p:spPr>
        <p:txBody>
          <a:bodyPr lIns="182880" tIns="182880" rIns="182880" bIns="182880" anchor="t">
            <a:noAutofit/>
          </a:bodyPr>
          <a:lstStyle/>
          <a:p>
            <a:pPr>
              <a:lnSpc>
                <a:spcPct val="107000"/>
              </a:lnSpc>
              <a:spcAft>
                <a:spcPts val="799"/>
              </a:spcAft>
              <a:buNone/>
              <a:tabLst>
                <a:tab pos="0" algn="l"/>
              </a:tabLst>
            </a:pPr>
            <a:r>
              <a:rPr lang="en-GB" sz="3600" b="1" spc="-1" dirty="0">
                <a:solidFill>
                  <a:srgbClr val="000000"/>
                </a:solidFill>
                <a:latin typeface="Montserrat" pitchFamily="2" charset="0"/>
              </a:rPr>
              <a:t>Rules and regulations</a:t>
            </a:r>
            <a:endParaRPr lang="en-GB" sz="3600" b="1" strike="noStrike" spc="-1" dirty="0">
              <a:solidFill>
                <a:srgbClr val="000000"/>
              </a:solidFill>
              <a:latin typeface="Montserrat" pitchFamily="2" charset="0"/>
            </a:endParaRPr>
          </a:p>
          <a:p>
            <a:pPr>
              <a:lnSpc>
                <a:spcPct val="107000"/>
              </a:lnSpc>
              <a:spcAft>
                <a:spcPts val="799"/>
              </a:spcAft>
              <a:buNone/>
              <a:tabLst>
                <a:tab pos="0" algn="l"/>
              </a:tabLst>
            </a:pPr>
            <a:endParaRPr lang="en-GB" sz="1100" spc="-1" dirty="0">
              <a:solidFill>
                <a:srgbClr val="000000"/>
              </a:solidFill>
              <a:latin typeface="Montserrat" pitchFamily="2" charset="0"/>
            </a:endParaRPr>
          </a:p>
          <a:p>
            <a:pPr>
              <a:lnSpc>
                <a:spcPct val="107000"/>
              </a:lnSpc>
              <a:spcAft>
                <a:spcPts val="799"/>
              </a:spcAft>
              <a:buNone/>
              <a:tabLst>
                <a:tab pos="0" algn="l"/>
              </a:tabLst>
            </a:pPr>
            <a:r>
              <a:rPr lang="en-GB" sz="2400" u="sng" spc="-1" dirty="0">
                <a:solidFill>
                  <a:srgbClr val="000000"/>
                </a:solidFill>
                <a:latin typeface="Montserrat" pitchFamily="2" charset="0"/>
              </a:rPr>
              <a:t> </a:t>
            </a:r>
          </a:p>
          <a:p>
            <a:pPr marL="457200" indent="-457200">
              <a:lnSpc>
                <a:spcPct val="107000"/>
              </a:lnSpc>
              <a:spcAft>
                <a:spcPts val="799"/>
              </a:spcAft>
              <a:buFontTx/>
              <a:buChar char="-"/>
              <a:tabLst>
                <a:tab pos="0" algn="l"/>
              </a:tabLst>
            </a:pPr>
            <a:endParaRPr lang="en-GB" sz="2400" b="1" spc="-1" dirty="0">
              <a:solidFill>
                <a:srgbClr val="000000"/>
              </a:solidFill>
              <a:latin typeface="Montserrat" pitchFamily="2" charset="0"/>
            </a:endParaRPr>
          </a:p>
          <a:p>
            <a:pPr marL="457200" indent="-457200">
              <a:lnSpc>
                <a:spcPct val="107000"/>
              </a:lnSpc>
              <a:spcAft>
                <a:spcPts val="799"/>
              </a:spcAft>
              <a:buFontTx/>
              <a:buChar char="-"/>
              <a:tabLst>
                <a:tab pos="0" algn="l"/>
              </a:tabLst>
            </a:pPr>
            <a:r>
              <a:rPr lang="en-GB" sz="2400" b="1" spc="-1" dirty="0">
                <a:solidFill>
                  <a:srgbClr val="000000"/>
                </a:solidFill>
                <a:latin typeface="Montserrat" pitchFamily="2" charset="0"/>
              </a:rPr>
              <a:t>Page 16-73 Legal Basis (rules)</a:t>
            </a:r>
          </a:p>
          <a:p>
            <a:pPr marL="457200" indent="-457200">
              <a:lnSpc>
                <a:spcPct val="107000"/>
              </a:lnSpc>
              <a:spcAft>
                <a:spcPts val="799"/>
              </a:spcAft>
              <a:buFontTx/>
              <a:buChar char="-"/>
              <a:tabLst>
                <a:tab pos="0" algn="l"/>
              </a:tabLst>
            </a:pPr>
            <a:endParaRPr lang="en-GB" sz="2400" b="1" spc="-1" dirty="0">
              <a:solidFill>
                <a:srgbClr val="000000"/>
              </a:solidFill>
              <a:latin typeface="Montserrat" pitchFamily="2" charset="0"/>
            </a:endParaRPr>
          </a:p>
          <a:p>
            <a:pPr>
              <a:lnSpc>
                <a:spcPct val="107000"/>
              </a:lnSpc>
              <a:spcAft>
                <a:spcPts val="799"/>
              </a:spcAft>
              <a:tabLst>
                <a:tab pos="0" algn="l"/>
              </a:tabLst>
            </a:pPr>
            <a:r>
              <a:rPr lang="en-GB" sz="2400" spc="-1" dirty="0">
                <a:solidFill>
                  <a:srgbClr val="000000"/>
                </a:solidFill>
                <a:latin typeface="Montserrat" pitchFamily="2" charset="0"/>
              </a:rPr>
              <a:t>Lays down for example the rules for eligibility of costs </a:t>
            </a:r>
          </a:p>
          <a:p>
            <a:pPr>
              <a:lnSpc>
                <a:spcPct val="107000"/>
              </a:lnSpc>
              <a:spcAft>
                <a:spcPts val="799"/>
              </a:spcAft>
              <a:tabLst>
                <a:tab pos="0" algn="l"/>
              </a:tabLst>
            </a:pPr>
            <a:r>
              <a:rPr lang="en-GB" sz="2400" spc="-1" dirty="0">
                <a:solidFill>
                  <a:srgbClr val="000000"/>
                </a:solidFill>
                <a:latin typeface="Montserrat" pitchFamily="2" charset="0"/>
              </a:rPr>
              <a:t>(e.g. how to calculate the personnel costs)</a:t>
            </a:r>
          </a:p>
          <a:p>
            <a:pPr>
              <a:lnSpc>
                <a:spcPct val="107000"/>
              </a:lnSpc>
              <a:spcAft>
                <a:spcPts val="799"/>
              </a:spcAft>
              <a:tabLst>
                <a:tab pos="0" algn="l"/>
              </a:tabLst>
            </a:pPr>
            <a:endParaRPr lang="en-GB" sz="2400" spc="-1" dirty="0">
              <a:solidFill>
                <a:srgbClr val="000000"/>
              </a:solidFill>
              <a:latin typeface="Montserrat" pitchFamily="2" charset="0"/>
            </a:endParaRPr>
          </a:p>
          <a:p>
            <a:pPr>
              <a:lnSpc>
                <a:spcPct val="107000"/>
              </a:lnSpc>
              <a:spcAft>
                <a:spcPts val="799"/>
              </a:spcAft>
              <a:tabLst>
                <a:tab pos="0" algn="l"/>
              </a:tabLst>
            </a:pPr>
            <a:r>
              <a:rPr lang="en-GB" sz="2400" spc="-1" dirty="0">
                <a:solidFill>
                  <a:srgbClr val="000000"/>
                </a:solidFill>
                <a:latin typeface="Montserrat" pitchFamily="2" charset="0"/>
              </a:rPr>
              <a:t>We recommend the </a:t>
            </a:r>
            <a:r>
              <a:rPr lang="en-GB" sz="2400" b="1" spc="-1" dirty="0">
                <a:solidFill>
                  <a:srgbClr val="000000"/>
                </a:solidFill>
                <a:latin typeface="Montserrat" pitchFamily="2" charset="0"/>
              </a:rPr>
              <a:t>“Annotated Grant Agreement”, </a:t>
            </a:r>
            <a:r>
              <a:rPr lang="en-GB" sz="2400" spc="-1" dirty="0">
                <a:solidFill>
                  <a:srgbClr val="000000"/>
                </a:solidFill>
                <a:latin typeface="Montserrat" pitchFamily="2" charset="0"/>
              </a:rPr>
              <a:t>with a lot of explanations:</a:t>
            </a:r>
          </a:p>
          <a:p>
            <a:pPr>
              <a:lnSpc>
                <a:spcPct val="107000"/>
              </a:lnSpc>
              <a:spcAft>
                <a:spcPts val="799"/>
              </a:spcAft>
              <a:tabLst>
                <a:tab pos="0" algn="l"/>
              </a:tabLst>
            </a:pPr>
            <a:r>
              <a:rPr lang="en-GB" sz="2400" spc="-1" dirty="0">
                <a:solidFill>
                  <a:srgbClr val="000000"/>
                </a:solidFill>
                <a:latin typeface="Montserrat" pitchFamily="2" charset="0"/>
                <a:hlinkClick r:id="rId3"/>
              </a:rPr>
              <a:t>https://ec.europa.eu/info/funding-tenders/opportunities/docs/2021-2027/common/guidance/aga_en.pdf</a:t>
            </a:r>
            <a:endParaRPr lang="en-GB" sz="2400" spc="-1" dirty="0">
              <a:solidFill>
                <a:srgbClr val="000000"/>
              </a:solidFill>
              <a:latin typeface="Montserrat" pitchFamily="2" charset="0"/>
            </a:endParaRPr>
          </a:p>
          <a:p>
            <a:pPr>
              <a:lnSpc>
                <a:spcPct val="107000"/>
              </a:lnSpc>
              <a:spcAft>
                <a:spcPts val="799"/>
              </a:spcAft>
              <a:tabLst>
                <a:tab pos="0" algn="l"/>
              </a:tabLst>
            </a:pPr>
            <a:endParaRPr lang="en-GB" sz="2400" spc="-1" dirty="0">
              <a:solidFill>
                <a:srgbClr val="000000"/>
              </a:solidFill>
              <a:latin typeface="Montserrat" pitchFamily="2" charset="0"/>
            </a:endParaRPr>
          </a:p>
          <a:p>
            <a:pPr>
              <a:lnSpc>
                <a:spcPct val="107000"/>
              </a:lnSpc>
              <a:spcAft>
                <a:spcPts val="799"/>
              </a:spcAft>
              <a:tabLst>
                <a:tab pos="0" algn="l"/>
              </a:tabLst>
            </a:pPr>
            <a:endParaRPr lang="en-GB" sz="2400" spc="-1" dirty="0">
              <a:solidFill>
                <a:srgbClr val="000000"/>
              </a:solidFill>
              <a:latin typeface="Montserrat" pitchFamily="2" charset="0"/>
            </a:endParaRPr>
          </a:p>
          <a:p>
            <a:pPr>
              <a:lnSpc>
                <a:spcPct val="107000"/>
              </a:lnSpc>
              <a:spcAft>
                <a:spcPts val="799"/>
              </a:spcAft>
              <a:tabLst>
                <a:tab pos="0" algn="l"/>
              </a:tabLst>
            </a:pPr>
            <a:endParaRPr lang="en-GB" sz="2400" b="1" spc="-1" dirty="0">
              <a:solidFill>
                <a:srgbClr val="000000"/>
              </a:solidFill>
              <a:latin typeface="Montserrat" pitchFamily="2" charset="0"/>
            </a:endParaRPr>
          </a:p>
          <a:p>
            <a:pPr marL="457200" indent="-457200">
              <a:lnSpc>
                <a:spcPct val="107000"/>
              </a:lnSpc>
              <a:spcAft>
                <a:spcPts val="799"/>
              </a:spcAft>
              <a:buFontTx/>
              <a:buChar char="-"/>
              <a:tabLst>
                <a:tab pos="0" algn="l"/>
              </a:tabLst>
            </a:pPr>
            <a:endParaRPr lang="en-GB" sz="2400" spc="-1" dirty="0">
              <a:solidFill>
                <a:srgbClr val="000000"/>
              </a:solidFill>
              <a:latin typeface="Montserrat" pitchFamily="2" charset="0"/>
            </a:endParaRPr>
          </a:p>
          <a:p>
            <a:pPr>
              <a:lnSpc>
                <a:spcPct val="107000"/>
              </a:lnSpc>
              <a:spcAft>
                <a:spcPts val="799"/>
              </a:spcAft>
              <a:buNone/>
              <a:tabLst>
                <a:tab pos="0" algn="l"/>
              </a:tabLst>
            </a:pPr>
            <a:endParaRPr lang="en-GB" sz="3200" spc="-1" dirty="0">
              <a:solidFill>
                <a:srgbClr val="000000"/>
              </a:solidFill>
              <a:latin typeface="Montserrat" pitchFamily="2" charset="0"/>
            </a:endParaRPr>
          </a:p>
          <a:p>
            <a:pPr>
              <a:lnSpc>
                <a:spcPct val="107000"/>
              </a:lnSpc>
              <a:spcAft>
                <a:spcPts val="799"/>
              </a:spcAft>
              <a:buNone/>
              <a:tabLst>
                <a:tab pos="0" algn="l"/>
              </a:tabLst>
            </a:pPr>
            <a:endParaRPr lang="en-GB" sz="3200" spc="-1" dirty="0">
              <a:solidFill>
                <a:srgbClr val="000000"/>
              </a:solidFill>
              <a:latin typeface="Montserrat" pitchFamily="2" charset="0"/>
            </a:endParaRPr>
          </a:p>
          <a:p>
            <a:pPr>
              <a:lnSpc>
                <a:spcPct val="107000"/>
              </a:lnSpc>
              <a:spcAft>
                <a:spcPts val="799"/>
              </a:spcAft>
              <a:tabLst>
                <a:tab pos="0" algn="l"/>
              </a:tabLst>
            </a:pPr>
            <a:endParaRPr lang="en-GB" sz="2800" spc="-1" dirty="0">
              <a:solidFill>
                <a:srgbClr val="000000"/>
              </a:solidFill>
              <a:latin typeface="Montserrat" pitchFamily="2" charset="0"/>
            </a:endParaRPr>
          </a:p>
          <a:p>
            <a:pPr>
              <a:lnSpc>
                <a:spcPct val="107000"/>
              </a:lnSpc>
              <a:spcAft>
                <a:spcPts val="799"/>
              </a:spcAft>
              <a:tabLst>
                <a:tab pos="0" algn="l"/>
              </a:tabLst>
            </a:pPr>
            <a:endParaRPr lang="en-GB" sz="3200" spc="-1" dirty="0">
              <a:solidFill>
                <a:srgbClr val="000000"/>
              </a:solidFill>
              <a:latin typeface="Montserrat" pitchFamily="2" charset="0"/>
            </a:endParaRPr>
          </a:p>
        </p:txBody>
      </p:sp>
    </p:spTree>
    <p:extLst>
      <p:ext uri="{BB962C8B-B14F-4D97-AF65-F5344CB8AC3E}">
        <p14:creationId xmlns:p14="http://schemas.microsoft.com/office/powerpoint/2010/main" val="3550536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dirty="0">
                <a:solidFill>
                  <a:schemeClr val="accent1"/>
                </a:solidFill>
                <a:latin typeface="Montserrat Light"/>
                <a:ea typeface="Montserrat Light"/>
              </a:rPr>
              <a:t>2. </a:t>
            </a:r>
            <a:r>
              <a:rPr lang="es" sz="5600" spc="-1" dirty="0">
                <a:solidFill>
                  <a:schemeClr val="accent1"/>
                </a:solidFill>
                <a:latin typeface="Montserrat Light"/>
                <a:ea typeface="Montserrat Light"/>
              </a:rPr>
              <a:t>Budget details</a:t>
            </a:r>
            <a:endParaRPr lang="de-DE" sz="5600" b="0" strike="noStrike" spc="-1" dirty="0">
              <a:solidFill>
                <a:srgbClr val="000000"/>
              </a:solidFill>
              <a:latin typeface="Arial"/>
            </a:endParaRPr>
          </a:p>
        </p:txBody>
      </p:sp>
      <p:pic>
        <p:nvPicPr>
          <p:cNvPr id="7" name="Grafik 6">
            <a:extLst>
              <a:ext uri="{FF2B5EF4-FFF2-40B4-BE49-F238E27FC236}">
                <a16:creationId xmlns:a16="http://schemas.microsoft.com/office/drawing/2014/main" id="{04C994E8-AF38-448B-A82B-919CDEE72097}"/>
              </a:ext>
            </a:extLst>
          </p:cNvPr>
          <p:cNvPicPr>
            <a:picLocks noChangeAspect="1"/>
          </p:cNvPicPr>
          <p:nvPr/>
        </p:nvPicPr>
        <p:blipFill>
          <a:blip r:embed="rId3"/>
          <a:stretch>
            <a:fillRect/>
          </a:stretch>
        </p:blipFill>
        <p:spPr>
          <a:xfrm>
            <a:off x="995442" y="4909485"/>
            <a:ext cx="7172325" cy="4362450"/>
          </a:xfrm>
          <a:prstGeom prst="rect">
            <a:avLst/>
          </a:prstGeom>
        </p:spPr>
      </p:pic>
      <p:sp>
        <p:nvSpPr>
          <p:cNvPr id="8" name="Textfeld 7">
            <a:extLst>
              <a:ext uri="{FF2B5EF4-FFF2-40B4-BE49-F238E27FC236}">
                <a16:creationId xmlns:a16="http://schemas.microsoft.com/office/drawing/2014/main" id="{F8B74544-34A2-4380-B978-FDE2FC6BF9C5}"/>
              </a:ext>
            </a:extLst>
          </p:cNvPr>
          <p:cNvSpPr txBox="1"/>
          <p:nvPr/>
        </p:nvSpPr>
        <p:spPr>
          <a:xfrm>
            <a:off x="820800" y="2108718"/>
            <a:ext cx="9054082" cy="2800767"/>
          </a:xfrm>
          <a:prstGeom prst="rect">
            <a:avLst/>
          </a:prstGeom>
          <a:noFill/>
        </p:spPr>
        <p:txBody>
          <a:bodyPr wrap="none" rtlCol="0">
            <a:spAutoFit/>
          </a:bodyPr>
          <a:lstStyle/>
          <a:p>
            <a:r>
              <a:rPr lang="de-DE" sz="2800" b="1" dirty="0">
                <a:latin typeface="Montserrat" pitchFamily="2" charset="0"/>
              </a:rPr>
              <a:t>Information </a:t>
            </a:r>
            <a:r>
              <a:rPr lang="de-DE" sz="2800" b="1" dirty="0" err="1">
                <a:latin typeface="Montserrat" pitchFamily="2" charset="0"/>
              </a:rPr>
              <a:t>about</a:t>
            </a:r>
            <a:r>
              <a:rPr lang="de-DE" sz="2800" b="1" dirty="0">
                <a:latin typeface="Montserrat" pitchFamily="2" charset="0"/>
              </a:rPr>
              <a:t> </a:t>
            </a:r>
            <a:r>
              <a:rPr lang="de-DE" sz="2800" b="1" dirty="0" err="1">
                <a:latin typeface="Montserrat" pitchFamily="2" charset="0"/>
              </a:rPr>
              <a:t>your</a:t>
            </a:r>
            <a:r>
              <a:rPr lang="de-DE" sz="2800" b="1" dirty="0">
                <a:latin typeface="Montserrat" pitchFamily="2" charset="0"/>
              </a:rPr>
              <a:t> </a:t>
            </a:r>
            <a:r>
              <a:rPr lang="de-DE" sz="2800" b="1" dirty="0" err="1">
                <a:latin typeface="Montserrat" pitchFamily="2" charset="0"/>
              </a:rPr>
              <a:t>budget</a:t>
            </a:r>
            <a:r>
              <a:rPr lang="de-DE" sz="2800" b="1" dirty="0">
                <a:latin typeface="Montserrat" pitchFamily="2" charset="0"/>
              </a:rPr>
              <a:t> </a:t>
            </a:r>
            <a:r>
              <a:rPr lang="de-DE" sz="2800" dirty="0" err="1">
                <a:latin typeface="Montserrat" pitchFamily="2" charset="0"/>
              </a:rPr>
              <a:t>can</a:t>
            </a:r>
            <a:r>
              <a:rPr lang="de-DE" sz="2800" dirty="0">
                <a:latin typeface="Montserrat" pitchFamily="2" charset="0"/>
              </a:rPr>
              <a:t> </a:t>
            </a:r>
            <a:r>
              <a:rPr lang="de-DE" sz="2800" dirty="0" err="1">
                <a:latin typeface="Montserrat" pitchFamily="2" charset="0"/>
              </a:rPr>
              <a:t>be</a:t>
            </a:r>
            <a:r>
              <a:rPr lang="de-DE" sz="2800" dirty="0">
                <a:latin typeface="Montserrat" pitchFamily="2" charset="0"/>
              </a:rPr>
              <a:t> </a:t>
            </a:r>
            <a:r>
              <a:rPr lang="de-DE" sz="2800" dirty="0" err="1">
                <a:latin typeface="Montserrat" pitchFamily="2" charset="0"/>
              </a:rPr>
              <a:t>found</a:t>
            </a:r>
            <a:r>
              <a:rPr lang="de-DE" sz="2800" dirty="0">
                <a:latin typeface="Montserrat" pitchFamily="2" charset="0"/>
              </a:rPr>
              <a:t> in:</a:t>
            </a:r>
          </a:p>
          <a:p>
            <a:endParaRPr lang="de-DE" sz="2800" dirty="0">
              <a:latin typeface="Montserrat" pitchFamily="2" charset="0"/>
            </a:endParaRPr>
          </a:p>
          <a:p>
            <a:pPr marL="285750" indent="-285750">
              <a:buFontTx/>
              <a:buChar char="-"/>
            </a:pPr>
            <a:r>
              <a:rPr lang="de-DE" sz="2800" dirty="0">
                <a:latin typeface="Montserrat" pitchFamily="2" charset="0"/>
              </a:rPr>
              <a:t>Budget </a:t>
            </a:r>
            <a:r>
              <a:rPr lang="de-DE" sz="2800" dirty="0" err="1">
                <a:latin typeface="Montserrat" pitchFamily="2" charset="0"/>
              </a:rPr>
              <a:t>tables</a:t>
            </a:r>
            <a:r>
              <a:rPr lang="de-DE" sz="2800" dirty="0">
                <a:latin typeface="Montserrat" pitchFamily="2" charset="0"/>
              </a:rPr>
              <a:t> in GA and</a:t>
            </a:r>
          </a:p>
          <a:p>
            <a:endParaRPr lang="de-DE" sz="2800" dirty="0">
              <a:latin typeface="Montserrat" pitchFamily="2" charset="0"/>
            </a:endParaRPr>
          </a:p>
          <a:p>
            <a:pPr marL="285750" indent="-285750">
              <a:buFontTx/>
              <a:buChar char="-"/>
            </a:pPr>
            <a:r>
              <a:rPr lang="de-DE" sz="2800" dirty="0">
                <a:latin typeface="Montserrat" pitchFamily="2" charset="0"/>
              </a:rPr>
              <a:t>Budget </a:t>
            </a:r>
            <a:r>
              <a:rPr lang="de-DE" sz="2800" dirty="0" err="1">
                <a:latin typeface="Montserrat" pitchFamily="2" charset="0"/>
              </a:rPr>
              <a:t>overview</a:t>
            </a:r>
            <a:r>
              <a:rPr lang="de-DE" sz="2800" dirty="0">
                <a:latin typeface="Montserrat" pitchFamily="2" charset="0"/>
              </a:rPr>
              <a:t> </a:t>
            </a:r>
            <a:r>
              <a:rPr lang="de-DE" sz="2800" dirty="0" err="1">
                <a:latin typeface="Montserrat" pitchFamily="2" charset="0"/>
              </a:rPr>
              <a:t>sent</a:t>
            </a:r>
            <a:r>
              <a:rPr lang="de-DE" sz="2800" dirty="0">
                <a:latin typeface="Montserrat" pitchFamily="2" charset="0"/>
              </a:rPr>
              <a:t> </a:t>
            </a:r>
            <a:r>
              <a:rPr lang="de-DE" sz="2800" dirty="0" err="1">
                <a:latin typeface="Montserrat" pitchFamily="2" charset="0"/>
              </a:rPr>
              <a:t>by</a:t>
            </a:r>
            <a:r>
              <a:rPr lang="de-DE" sz="2800" dirty="0">
                <a:latin typeface="Montserrat" pitchFamily="2" charset="0"/>
              </a:rPr>
              <a:t> Maria:</a:t>
            </a:r>
          </a:p>
          <a:p>
            <a:pPr marL="285750" indent="-285750">
              <a:buFontTx/>
              <a:buChar char="-"/>
            </a:pPr>
            <a:endParaRPr lang="de-DE" dirty="0"/>
          </a:p>
          <a:p>
            <a:pPr marL="285750" indent="-285750">
              <a:buFontTx/>
              <a:buChar char="-"/>
            </a:pPr>
            <a:endParaRPr lang="de-DE"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820800" y="82896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dirty="0">
                <a:solidFill>
                  <a:schemeClr val="accent1"/>
                </a:solidFill>
                <a:latin typeface="Montserrat Light"/>
                <a:ea typeface="Montserrat Light"/>
              </a:rPr>
              <a:t>2. </a:t>
            </a:r>
            <a:r>
              <a:rPr lang="es" sz="5600" spc="-1" dirty="0">
                <a:solidFill>
                  <a:schemeClr val="accent1"/>
                </a:solidFill>
                <a:latin typeface="Montserrat Light"/>
                <a:ea typeface="Montserrat Light"/>
              </a:rPr>
              <a:t>Budget details</a:t>
            </a:r>
            <a:endParaRPr lang="de-DE" sz="5600" b="0" strike="noStrike" spc="-1" dirty="0">
              <a:solidFill>
                <a:srgbClr val="000000"/>
              </a:solidFill>
              <a:latin typeface="Arial"/>
            </a:endParaRPr>
          </a:p>
        </p:txBody>
      </p:sp>
      <p:pic>
        <p:nvPicPr>
          <p:cNvPr id="7" name="Grafik 6">
            <a:extLst>
              <a:ext uri="{FF2B5EF4-FFF2-40B4-BE49-F238E27FC236}">
                <a16:creationId xmlns:a16="http://schemas.microsoft.com/office/drawing/2014/main" id="{04C994E8-AF38-448B-A82B-919CDEE72097}"/>
              </a:ext>
            </a:extLst>
          </p:cNvPr>
          <p:cNvPicPr>
            <a:picLocks noChangeAspect="1"/>
          </p:cNvPicPr>
          <p:nvPr/>
        </p:nvPicPr>
        <p:blipFill>
          <a:blip r:embed="rId3"/>
          <a:stretch>
            <a:fillRect/>
          </a:stretch>
        </p:blipFill>
        <p:spPr>
          <a:xfrm>
            <a:off x="995442" y="4909485"/>
            <a:ext cx="7172325" cy="4362450"/>
          </a:xfrm>
          <a:prstGeom prst="rect">
            <a:avLst/>
          </a:prstGeom>
        </p:spPr>
      </p:pic>
      <p:sp>
        <p:nvSpPr>
          <p:cNvPr id="8" name="Textfeld 7">
            <a:extLst>
              <a:ext uri="{FF2B5EF4-FFF2-40B4-BE49-F238E27FC236}">
                <a16:creationId xmlns:a16="http://schemas.microsoft.com/office/drawing/2014/main" id="{F8B74544-34A2-4380-B978-FDE2FC6BF9C5}"/>
              </a:ext>
            </a:extLst>
          </p:cNvPr>
          <p:cNvSpPr txBox="1"/>
          <p:nvPr/>
        </p:nvSpPr>
        <p:spPr>
          <a:xfrm>
            <a:off x="1312119" y="2631232"/>
            <a:ext cx="12272912" cy="2628412"/>
          </a:xfrm>
          <a:prstGeom prst="rect">
            <a:avLst/>
          </a:prstGeom>
          <a:noFill/>
        </p:spPr>
        <p:txBody>
          <a:bodyPr wrap="none" rtlCol="0">
            <a:spAutoFit/>
          </a:bodyPr>
          <a:lstStyle/>
          <a:p>
            <a:pPr>
              <a:lnSpc>
                <a:spcPct val="120000"/>
              </a:lnSpc>
            </a:pPr>
            <a:r>
              <a:rPr lang="de-DE" sz="2800" dirty="0">
                <a:latin typeface="Montserrat" pitchFamily="2" charset="0"/>
              </a:rPr>
              <a:t>Non-</a:t>
            </a:r>
            <a:r>
              <a:rPr lang="de-DE" sz="2800" dirty="0" err="1">
                <a:latin typeface="Montserrat" pitchFamily="2" charset="0"/>
              </a:rPr>
              <a:t>infrastructure</a:t>
            </a:r>
            <a:r>
              <a:rPr lang="de-DE" sz="2800" dirty="0">
                <a:latin typeface="Montserrat" pitchFamily="2" charset="0"/>
              </a:rPr>
              <a:t> </a:t>
            </a:r>
            <a:r>
              <a:rPr lang="de-DE" sz="2800" dirty="0" err="1">
                <a:latin typeface="Montserrat" pitchFamily="2" charset="0"/>
              </a:rPr>
              <a:t>part</a:t>
            </a:r>
            <a:r>
              <a:rPr lang="de-DE" sz="2800" dirty="0">
                <a:latin typeface="Montserrat" pitchFamily="2" charset="0"/>
              </a:rPr>
              <a:t> like:</a:t>
            </a:r>
          </a:p>
          <a:p>
            <a:pPr marL="457200" indent="-457200">
              <a:lnSpc>
                <a:spcPct val="120000"/>
              </a:lnSpc>
              <a:buFontTx/>
              <a:buChar char="-"/>
            </a:pPr>
            <a:r>
              <a:rPr lang="de-DE" sz="2800" dirty="0">
                <a:latin typeface="Montserrat" pitchFamily="2" charset="0"/>
              </a:rPr>
              <a:t>Travel </a:t>
            </a:r>
            <a:r>
              <a:rPr lang="de-DE" sz="2800" dirty="0" err="1">
                <a:latin typeface="Montserrat" pitchFamily="2" charset="0"/>
              </a:rPr>
              <a:t>of</a:t>
            </a:r>
            <a:r>
              <a:rPr lang="de-DE" sz="2800" dirty="0">
                <a:latin typeface="Montserrat" pitchFamily="2" charset="0"/>
              </a:rPr>
              <a:t> </a:t>
            </a:r>
            <a:r>
              <a:rPr lang="de-DE" sz="2800" dirty="0" err="1">
                <a:latin typeface="Montserrat" pitchFamily="2" charset="0"/>
              </a:rPr>
              <a:t>staff</a:t>
            </a:r>
            <a:r>
              <a:rPr lang="de-DE" sz="2800" dirty="0">
                <a:latin typeface="Montserrat" pitchFamily="2" charset="0"/>
              </a:rPr>
              <a:t> </a:t>
            </a:r>
            <a:r>
              <a:rPr lang="de-DE" sz="2800" dirty="0" err="1">
                <a:latin typeface="Montserrat" pitchFamily="2" charset="0"/>
              </a:rPr>
              <a:t>to</a:t>
            </a:r>
            <a:r>
              <a:rPr lang="de-DE" sz="2800" dirty="0">
                <a:latin typeface="Montserrat" pitchFamily="2" charset="0"/>
              </a:rPr>
              <a:t> </a:t>
            </a:r>
            <a:r>
              <a:rPr lang="de-DE" sz="2800" dirty="0" err="1">
                <a:latin typeface="Montserrat" pitchFamily="2" charset="0"/>
              </a:rPr>
              <a:t>project</a:t>
            </a:r>
            <a:r>
              <a:rPr lang="de-DE" sz="2800" dirty="0">
                <a:latin typeface="Montserrat" pitchFamily="2" charset="0"/>
              </a:rPr>
              <a:t> </a:t>
            </a:r>
            <a:r>
              <a:rPr lang="de-DE" sz="2800" dirty="0" err="1">
                <a:latin typeface="Montserrat" pitchFamily="2" charset="0"/>
              </a:rPr>
              <a:t>meetings</a:t>
            </a:r>
            <a:endParaRPr lang="de-DE" sz="2800" dirty="0">
              <a:latin typeface="Montserrat" pitchFamily="2" charset="0"/>
            </a:endParaRPr>
          </a:p>
          <a:p>
            <a:pPr marL="457200" indent="-457200">
              <a:lnSpc>
                <a:spcPct val="120000"/>
              </a:lnSpc>
              <a:buFontTx/>
              <a:buChar char="-"/>
            </a:pPr>
            <a:r>
              <a:rPr lang="de-DE" sz="2800" dirty="0" err="1">
                <a:latin typeface="Montserrat" pitchFamily="2" charset="0"/>
              </a:rPr>
              <a:t>Personnel</a:t>
            </a:r>
            <a:r>
              <a:rPr lang="de-DE" sz="2800" dirty="0">
                <a:latin typeface="Montserrat" pitchFamily="2" charset="0"/>
              </a:rPr>
              <a:t> </a:t>
            </a:r>
            <a:r>
              <a:rPr lang="de-DE" sz="2800" dirty="0" err="1">
                <a:latin typeface="Montserrat" pitchFamily="2" charset="0"/>
              </a:rPr>
              <a:t>cost</a:t>
            </a:r>
            <a:r>
              <a:rPr lang="de-DE" sz="2800" dirty="0">
                <a:latin typeface="Montserrat" pitchFamily="2" charset="0"/>
              </a:rPr>
              <a:t> </a:t>
            </a:r>
            <a:r>
              <a:rPr lang="de-DE" sz="2800" dirty="0" err="1">
                <a:latin typeface="Montserrat" pitchFamily="2" charset="0"/>
              </a:rPr>
              <a:t>of</a:t>
            </a:r>
            <a:r>
              <a:rPr lang="de-DE" sz="2800" dirty="0">
                <a:latin typeface="Montserrat" pitchFamily="2" charset="0"/>
              </a:rPr>
              <a:t> </a:t>
            </a:r>
            <a:r>
              <a:rPr lang="de-DE" sz="2800" dirty="0" err="1">
                <a:latin typeface="Montserrat" pitchFamily="2" charset="0"/>
              </a:rPr>
              <a:t>staff</a:t>
            </a:r>
            <a:r>
              <a:rPr lang="de-DE" sz="2800" dirty="0">
                <a:latin typeface="Montserrat" pitchFamily="2" charset="0"/>
              </a:rPr>
              <a:t> </a:t>
            </a:r>
            <a:r>
              <a:rPr lang="de-DE" sz="2800" dirty="0" err="1">
                <a:latin typeface="Montserrat" pitchFamily="2" charset="0"/>
              </a:rPr>
              <a:t>for</a:t>
            </a:r>
            <a:r>
              <a:rPr lang="de-DE" sz="2800" dirty="0">
                <a:latin typeface="Montserrat" pitchFamily="2" charset="0"/>
              </a:rPr>
              <a:t> </a:t>
            </a:r>
            <a:r>
              <a:rPr lang="de-DE" sz="2800" dirty="0" err="1">
                <a:latin typeface="Montserrat" pitchFamily="2" charset="0"/>
              </a:rPr>
              <a:t>tasks</a:t>
            </a:r>
            <a:r>
              <a:rPr lang="de-DE" sz="2800" dirty="0">
                <a:latin typeface="Montserrat" pitchFamily="2" charset="0"/>
              </a:rPr>
              <a:t> not </a:t>
            </a:r>
            <a:r>
              <a:rPr lang="de-DE" sz="2800" dirty="0" err="1">
                <a:latin typeface="Montserrat" pitchFamily="2" charset="0"/>
              </a:rPr>
              <a:t>directly</a:t>
            </a:r>
            <a:r>
              <a:rPr lang="de-DE" sz="2800" dirty="0">
                <a:latin typeface="Montserrat" pitchFamily="2" charset="0"/>
              </a:rPr>
              <a:t> </a:t>
            </a:r>
            <a:r>
              <a:rPr lang="de-DE" sz="2800" dirty="0" err="1">
                <a:latin typeface="Montserrat" pitchFamily="2" charset="0"/>
              </a:rPr>
              <a:t>linked</a:t>
            </a:r>
            <a:r>
              <a:rPr lang="de-DE" sz="2800" dirty="0">
                <a:latin typeface="Montserrat" pitchFamily="2" charset="0"/>
              </a:rPr>
              <a:t> </a:t>
            </a:r>
            <a:r>
              <a:rPr lang="de-DE" sz="2800" dirty="0" err="1">
                <a:latin typeface="Montserrat" pitchFamily="2" charset="0"/>
              </a:rPr>
              <a:t>to</a:t>
            </a:r>
            <a:r>
              <a:rPr lang="de-DE" sz="2800" dirty="0">
                <a:latin typeface="Montserrat" pitchFamily="2" charset="0"/>
              </a:rPr>
              <a:t> TNA and VA</a:t>
            </a:r>
          </a:p>
          <a:p>
            <a:endParaRPr lang="de-DE" sz="2800" dirty="0">
              <a:latin typeface="Montserrat" pitchFamily="2" charset="0"/>
            </a:endParaRPr>
          </a:p>
          <a:p>
            <a:endParaRPr lang="de-DE" dirty="0"/>
          </a:p>
          <a:p>
            <a:pPr marL="285750" indent="-285750">
              <a:buFontTx/>
              <a:buChar char="-"/>
            </a:pPr>
            <a:endParaRPr lang="de-DE" dirty="0"/>
          </a:p>
        </p:txBody>
      </p:sp>
      <p:sp>
        <p:nvSpPr>
          <p:cNvPr id="5" name="Textfeld 4">
            <a:extLst>
              <a:ext uri="{FF2B5EF4-FFF2-40B4-BE49-F238E27FC236}">
                <a16:creationId xmlns:a16="http://schemas.microsoft.com/office/drawing/2014/main" id="{F632FA78-29E0-4867-B5F2-5CB4B4932DFC}"/>
              </a:ext>
            </a:extLst>
          </p:cNvPr>
          <p:cNvSpPr txBox="1"/>
          <p:nvPr/>
        </p:nvSpPr>
        <p:spPr>
          <a:xfrm>
            <a:off x="9341613" y="5946909"/>
            <a:ext cx="6119212" cy="3059299"/>
          </a:xfrm>
          <a:prstGeom prst="rect">
            <a:avLst/>
          </a:prstGeom>
          <a:noFill/>
        </p:spPr>
        <p:txBody>
          <a:bodyPr wrap="square" rtlCol="0">
            <a:spAutoFit/>
          </a:bodyPr>
          <a:lstStyle/>
          <a:p>
            <a:pPr>
              <a:lnSpc>
                <a:spcPct val="120000"/>
              </a:lnSpc>
            </a:pPr>
            <a:r>
              <a:rPr lang="de-DE" sz="2800" dirty="0">
                <a:latin typeface="Montserrat" pitchFamily="2" charset="0"/>
              </a:rPr>
              <a:t>Infrastructure </a:t>
            </a:r>
            <a:r>
              <a:rPr lang="de-DE" sz="2800" dirty="0" err="1">
                <a:latin typeface="Montserrat" pitchFamily="2" charset="0"/>
              </a:rPr>
              <a:t>part</a:t>
            </a:r>
            <a:r>
              <a:rPr lang="de-DE" sz="2800" dirty="0">
                <a:latin typeface="Montserrat" pitchFamily="2" charset="0"/>
              </a:rPr>
              <a:t> </a:t>
            </a:r>
            <a:r>
              <a:rPr lang="de-DE" sz="2800" dirty="0" err="1">
                <a:latin typeface="Montserrat" pitchFamily="2" charset="0"/>
              </a:rPr>
              <a:t>including</a:t>
            </a:r>
            <a:r>
              <a:rPr lang="de-DE" sz="2800" dirty="0">
                <a:latin typeface="Montserrat" pitchFamily="2" charset="0"/>
              </a:rPr>
              <a:t>:</a:t>
            </a:r>
          </a:p>
          <a:p>
            <a:pPr marL="457200" indent="-457200">
              <a:lnSpc>
                <a:spcPct val="120000"/>
              </a:lnSpc>
              <a:buFontTx/>
              <a:buChar char="-"/>
            </a:pPr>
            <a:r>
              <a:rPr lang="de-DE" sz="2800" dirty="0">
                <a:latin typeface="Montserrat" pitchFamily="2" charset="0"/>
              </a:rPr>
              <a:t>Trans-National-Access (TNA)</a:t>
            </a:r>
          </a:p>
          <a:p>
            <a:pPr marL="457200" indent="-457200">
              <a:lnSpc>
                <a:spcPct val="120000"/>
              </a:lnSpc>
              <a:buFontTx/>
              <a:buChar char="-"/>
            </a:pPr>
            <a:r>
              <a:rPr lang="de-DE" sz="2800" b="1" dirty="0">
                <a:latin typeface="Montserrat" pitchFamily="2" charset="0"/>
              </a:rPr>
              <a:t>Virtual Access (VA)</a:t>
            </a:r>
          </a:p>
          <a:p>
            <a:r>
              <a:rPr lang="de-DE" sz="2800" dirty="0">
                <a:latin typeface="Montserrat" pitchFamily="2" charset="0"/>
              </a:rPr>
              <a:t> </a:t>
            </a:r>
          </a:p>
          <a:p>
            <a:endParaRPr lang="de-DE" sz="2800" dirty="0">
              <a:latin typeface="Montserrat" pitchFamily="2" charset="0"/>
            </a:endParaRPr>
          </a:p>
          <a:p>
            <a:endParaRPr lang="de-DE" dirty="0"/>
          </a:p>
          <a:p>
            <a:pPr marL="285750" indent="-285750">
              <a:buFontTx/>
              <a:buChar char="-"/>
            </a:pPr>
            <a:endParaRPr lang="de-DE" dirty="0"/>
          </a:p>
        </p:txBody>
      </p:sp>
      <p:sp>
        <p:nvSpPr>
          <p:cNvPr id="4" name="Pfeil: nach oben 3">
            <a:extLst>
              <a:ext uri="{FF2B5EF4-FFF2-40B4-BE49-F238E27FC236}">
                <a16:creationId xmlns:a16="http://schemas.microsoft.com/office/drawing/2014/main" id="{A3F31811-C4F6-4BA9-A868-248608A2CCCC}"/>
              </a:ext>
            </a:extLst>
          </p:cNvPr>
          <p:cNvSpPr/>
          <p:nvPr/>
        </p:nvSpPr>
        <p:spPr>
          <a:xfrm>
            <a:off x="3732245" y="4181697"/>
            <a:ext cx="494522" cy="1455576"/>
          </a:xfrm>
          <a:prstGeom prst="up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de-DE"/>
          </a:p>
        </p:txBody>
      </p:sp>
      <p:sp>
        <p:nvSpPr>
          <p:cNvPr id="9" name="Pfeil: nach oben 8">
            <a:extLst>
              <a:ext uri="{FF2B5EF4-FFF2-40B4-BE49-F238E27FC236}">
                <a16:creationId xmlns:a16="http://schemas.microsoft.com/office/drawing/2014/main" id="{0CC68B2B-A1EB-4EED-8494-F2C0776E09AB}"/>
              </a:ext>
            </a:extLst>
          </p:cNvPr>
          <p:cNvSpPr/>
          <p:nvPr/>
        </p:nvSpPr>
        <p:spPr>
          <a:xfrm rot="5400000">
            <a:off x="8159620" y="6610183"/>
            <a:ext cx="494522" cy="1455576"/>
          </a:xfrm>
          <a:prstGeom prst="up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11850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dirty="0">
                <a:solidFill>
                  <a:schemeClr val="accent1"/>
                </a:solidFill>
                <a:latin typeface="Montserrat Light"/>
                <a:ea typeface="Montserrat Light"/>
              </a:rPr>
              <a:t>2. </a:t>
            </a:r>
            <a:r>
              <a:rPr lang="es" sz="5600" spc="-1" dirty="0">
                <a:solidFill>
                  <a:schemeClr val="accent1"/>
                </a:solidFill>
                <a:latin typeface="Montserrat Light"/>
                <a:ea typeface="Montserrat Light"/>
              </a:rPr>
              <a:t>Budget details</a:t>
            </a:r>
            <a:endParaRPr lang="de-DE" sz="5600" b="0" strike="noStrike" spc="-1" dirty="0">
              <a:solidFill>
                <a:srgbClr val="000000"/>
              </a:solidFill>
              <a:latin typeface="Arial"/>
            </a:endParaRPr>
          </a:p>
        </p:txBody>
      </p:sp>
      <p:pic>
        <p:nvPicPr>
          <p:cNvPr id="7" name="Grafik 6">
            <a:extLst>
              <a:ext uri="{FF2B5EF4-FFF2-40B4-BE49-F238E27FC236}">
                <a16:creationId xmlns:a16="http://schemas.microsoft.com/office/drawing/2014/main" id="{04C994E8-AF38-448B-A82B-919CDEE72097}"/>
              </a:ext>
            </a:extLst>
          </p:cNvPr>
          <p:cNvPicPr>
            <a:picLocks noChangeAspect="1"/>
          </p:cNvPicPr>
          <p:nvPr/>
        </p:nvPicPr>
        <p:blipFill>
          <a:blip r:embed="rId3"/>
          <a:stretch>
            <a:fillRect/>
          </a:stretch>
        </p:blipFill>
        <p:spPr>
          <a:xfrm>
            <a:off x="995442" y="4909485"/>
            <a:ext cx="7172325" cy="4362450"/>
          </a:xfrm>
          <a:prstGeom prst="rect">
            <a:avLst/>
          </a:prstGeom>
        </p:spPr>
      </p:pic>
      <p:sp>
        <p:nvSpPr>
          <p:cNvPr id="5" name="Textfeld 4">
            <a:extLst>
              <a:ext uri="{FF2B5EF4-FFF2-40B4-BE49-F238E27FC236}">
                <a16:creationId xmlns:a16="http://schemas.microsoft.com/office/drawing/2014/main" id="{F632FA78-29E0-4867-B5F2-5CB4B4932DFC}"/>
              </a:ext>
            </a:extLst>
          </p:cNvPr>
          <p:cNvSpPr txBox="1"/>
          <p:nvPr/>
        </p:nvSpPr>
        <p:spPr>
          <a:xfrm>
            <a:off x="9134669" y="3379835"/>
            <a:ext cx="6119212" cy="3748719"/>
          </a:xfrm>
          <a:prstGeom prst="rect">
            <a:avLst/>
          </a:prstGeom>
          <a:noFill/>
        </p:spPr>
        <p:txBody>
          <a:bodyPr wrap="square" rtlCol="0">
            <a:spAutoFit/>
          </a:bodyPr>
          <a:lstStyle/>
          <a:p>
            <a:pPr>
              <a:lnSpc>
                <a:spcPct val="120000"/>
              </a:lnSpc>
            </a:pPr>
            <a:r>
              <a:rPr lang="de-DE" sz="2800" dirty="0" err="1">
                <a:latin typeface="Montserrat" pitchFamily="2" charset="0"/>
              </a:rPr>
              <a:t>Two</a:t>
            </a:r>
            <a:r>
              <a:rPr lang="de-DE" sz="2800" dirty="0">
                <a:latin typeface="Montserrat" pitchFamily="2" charset="0"/>
              </a:rPr>
              <a:t> </a:t>
            </a:r>
            <a:r>
              <a:rPr lang="de-DE" sz="2800" dirty="0" err="1">
                <a:latin typeface="Montserrat" pitchFamily="2" charset="0"/>
              </a:rPr>
              <a:t>kind</a:t>
            </a:r>
            <a:r>
              <a:rPr lang="de-DE" sz="2800" dirty="0">
                <a:latin typeface="Montserrat" pitchFamily="2" charset="0"/>
              </a:rPr>
              <a:t> </a:t>
            </a:r>
            <a:r>
              <a:rPr lang="de-DE" sz="2800" dirty="0" err="1">
                <a:latin typeface="Montserrat" pitchFamily="2" charset="0"/>
              </a:rPr>
              <a:t>of</a:t>
            </a:r>
            <a:r>
              <a:rPr lang="de-DE" sz="2800" dirty="0">
                <a:latin typeface="Montserrat" pitchFamily="2" charset="0"/>
              </a:rPr>
              <a:t> </a:t>
            </a:r>
            <a:r>
              <a:rPr lang="de-DE" sz="2800" dirty="0" err="1">
                <a:latin typeface="Montserrat" pitchFamily="2" charset="0"/>
              </a:rPr>
              <a:t>cost</a:t>
            </a:r>
            <a:r>
              <a:rPr lang="de-DE" sz="2800" dirty="0">
                <a:latin typeface="Montserrat" pitchFamily="2" charset="0"/>
              </a:rPr>
              <a:t> </a:t>
            </a:r>
            <a:r>
              <a:rPr lang="de-DE" sz="2800" dirty="0" err="1">
                <a:latin typeface="Montserrat" pitchFamily="2" charset="0"/>
              </a:rPr>
              <a:t>categories</a:t>
            </a:r>
            <a:r>
              <a:rPr lang="de-DE" sz="2800" dirty="0">
                <a:latin typeface="Montserrat" pitchFamily="2" charset="0"/>
              </a:rPr>
              <a:t>:</a:t>
            </a:r>
          </a:p>
          <a:p>
            <a:pPr>
              <a:lnSpc>
                <a:spcPct val="120000"/>
              </a:lnSpc>
            </a:pPr>
            <a:endParaRPr lang="de-DE" sz="2800" dirty="0">
              <a:latin typeface="Montserrat" pitchFamily="2" charset="0"/>
            </a:endParaRPr>
          </a:p>
          <a:p>
            <a:pPr marL="457200" indent="-457200">
              <a:lnSpc>
                <a:spcPct val="120000"/>
              </a:lnSpc>
              <a:buFontTx/>
              <a:buChar char="-"/>
            </a:pPr>
            <a:r>
              <a:rPr lang="de-DE" sz="2800" b="1" dirty="0">
                <a:latin typeface="Montserrat" pitchFamily="2" charset="0"/>
              </a:rPr>
              <a:t>Unit </a:t>
            </a:r>
            <a:r>
              <a:rPr lang="de-DE" sz="2800" b="1" dirty="0" err="1">
                <a:latin typeface="Montserrat" pitchFamily="2" charset="0"/>
              </a:rPr>
              <a:t>costs</a:t>
            </a:r>
            <a:endParaRPr lang="de-DE" sz="2800" b="1" dirty="0">
              <a:latin typeface="Montserrat" pitchFamily="2" charset="0"/>
            </a:endParaRPr>
          </a:p>
          <a:p>
            <a:pPr marL="457200" indent="-457200">
              <a:lnSpc>
                <a:spcPct val="120000"/>
              </a:lnSpc>
              <a:buFontTx/>
              <a:buChar char="-"/>
            </a:pPr>
            <a:endParaRPr lang="de-DE" sz="2800" dirty="0">
              <a:latin typeface="Montserrat" pitchFamily="2" charset="0"/>
            </a:endParaRPr>
          </a:p>
          <a:p>
            <a:pPr marL="457200" indent="-457200">
              <a:lnSpc>
                <a:spcPct val="120000"/>
              </a:lnSpc>
              <a:buFontTx/>
              <a:buChar char="-"/>
            </a:pPr>
            <a:r>
              <a:rPr lang="de-DE" sz="2800" b="1" dirty="0" err="1">
                <a:latin typeface="Montserrat" pitchFamily="2" charset="0"/>
              </a:rPr>
              <a:t>Actual</a:t>
            </a:r>
            <a:r>
              <a:rPr lang="de-DE" sz="2800" b="1" dirty="0">
                <a:latin typeface="Montserrat" pitchFamily="2" charset="0"/>
              </a:rPr>
              <a:t> </a:t>
            </a:r>
            <a:r>
              <a:rPr lang="de-DE" sz="2800" b="1" dirty="0" err="1">
                <a:latin typeface="Montserrat" pitchFamily="2" charset="0"/>
              </a:rPr>
              <a:t>costs</a:t>
            </a:r>
            <a:endParaRPr lang="de-DE" sz="2800" b="1" dirty="0">
              <a:latin typeface="Montserrat" pitchFamily="2" charset="0"/>
            </a:endParaRPr>
          </a:p>
          <a:p>
            <a:pPr>
              <a:lnSpc>
                <a:spcPct val="120000"/>
              </a:lnSpc>
            </a:pPr>
            <a:r>
              <a:rPr lang="de-DE" sz="2800" b="1" dirty="0">
                <a:latin typeface="Montserrat" pitchFamily="2" charset="0"/>
              </a:rPr>
              <a:t>	</a:t>
            </a:r>
            <a:endParaRPr lang="de-DE" sz="2800" dirty="0">
              <a:latin typeface="Montserrat" pitchFamily="2" charset="0"/>
            </a:endParaRPr>
          </a:p>
          <a:p>
            <a:endParaRPr lang="de-DE" dirty="0"/>
          </a:p>
          <a:p>
            <a:pPr marL="285750" indent="-285750">
              <a:buFontTx/>
              <a:buChar char="-"/>
            </a:pPr>
            <a:endParaRPr lang="de-DE" dirty="0"/>
          </a:p>
        </p:txBody>
      </p:sp>
      <p:sp>
        <p:nvSpPr>
          <p:cNvPr id="14" name="Ellipse 13">
            <a:extLst>
              <a:ext uri="{FF2B5EF4-FFF2-40B4-BE49-F238E27FC236}">
                <a16:creationId xmlns:a16="http://schemas.microsoft.com/office/drawing/2014/main" id="{93AF433F-2BA5-4A80-B9DE-AB9F4548293A}"/>
              </a:ext>
            </a:extLst>
          </p:cNvPr>
          <p:cNvSpPr/>
          <p:nvPr/>
        </p:nvSpPr>
        <p:spPr>
          <a:xfrm>
            <a:off x="2331720" y="7010400"/>
            <a:ext cx="1021080" cy="304800"/>
          </a:xfrm>
          <a:prstGeom prst="ellipse">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Ellipse 15">
            <a:extLst>
              <a:ext uri="{FF2B5EF4-FFF2-40B4-BE49-F238E27FC236}">
                <a16:creationId xmlns:a16="http://schemas.microsoft.com/office/drawing/2014/main" id="{2B85D8A6-1070-47C4-8BA2-A74A5360D280}"/>
              </a:ext>
            </a:extLst>
          </p:cNvPr>
          <p:cNvSpPr/>
          <p:nvPr/>
        </p:nvSpPr>
        <p:spPr>
          <a:xfrm>
            <a:off x="9631680" y="4236720"/>
            <a:ext cx="2087880" cy="906780"/>
          </a:xfrm>
          <a:prstGeom prst="ellipse">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77996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dirty="0">
                <a:solidFill>
                  <a:schemeClr val="accent1"/>
                </a:solidFill>
                <a:latin typeface="Montserrat Light"/>
                <a:ea typeface="Montserrat Light"/>
              </a:rPr>
              <a:t>2. </a:t>
            </a:r>
            <a:r>
              <a:rPr lang="es" sz="5600" spc="-1" dirty="0">
                <a:solidFill>
                  <a:schemeClr val="accent1"/>
                </a:solidFill>
                <a:latin typeface="Montserrat Light"/>
                <a:ea typeface="Montserrat Light"/>
              </a:rPr>
              <a:t>Budget details</a:t>
            </a:r>
            <a:endParaRPr lang="de-DE" sz="5600" b="0" strike="noStrike" spc="-1" dirty="0">
              <a:solidFill>
                <a:srgbClr val="000000"/>
              </a:solidFill>
              <a:latin typeface="Arial"/>
            </a:endParaRPr>
          </a:p>
        </p:txBody>
      </p:sp>
      <p:sp>
        <p:nvSpPr>
          <p:cNvPr id="8" name="Textfeld 7">
            <a:extLst>
              <a:ext uri="{FF2B5EF4-FFF2-40B4-BE49-F238E27FC236}">
                <a16:creationId xmlns:a16="http://schemas.microsoft.com/office/drawing/2014/main" id="{F8B74544-34A2-4380-B978-FDE2FC6BF9C5}"/>
              </a:ext>
            </a:extLst>
          </p:cNvPr>
          <p:cNvSpPr txBox="1"/>
          <p:nvPr/>
        </p:nvSpPr>
        <p:spPr>
          <a:xfrm>
            <a:off x="1312118" y="2631232"/>
            <a:ext cx="16488202" cy="7349704"/>
          </a:xfrm>
          <a:prstGeom prst="rect">
            <a:avLst/>
          </a:prstGeom>
          <a:noFill/>
        </p:spPr>
        <p:txBody>
          <a:bodyPr wrap="square" rtlCol="0">
            <a:spAutoFit/>
          </a:bodyPr>
          <a:lstStyle/>
          <a:p>
            <a:pPr>
              <a:lnSpc>
                <a:spcPct val="120000"/>
              </a:lnSpc>
            </a:pPr>
            <a:endParaRPr lang="de-DE" sz="2800" b="1" dirty="0">
              <a:latin typeface="Montserrat" pitchFamily="2" charset="0"/>
            </a:endParaRPr>
          </a:p>
          <a:p>
            <a:pPr>
              <a:lnSpc>
                <a:spcPct val="120000"/>
              </a:lnSpc>
            </a:pPr>
            <a:r>
              <a:rPr lang="en-GB" sz="2800" b="1" dirty="0">
                <a:latin typeface="Montserrat" pitchFamily="2" charset="0"/>
              </a:rPr>
              <a:t>Unit costs:</a:t>
            </a:r>
          </a:p>
          <a:p>
            <a:pPr>
              <a:lnSpc>
                <a:spcPct val="120000"/>
              </a:lnSpc>
            </a:pPr>
            <a:endParaRPr lang="en-GB" sz="2800" b="1" dirty="0">
              <a:latin typeface="Montserrat" pitchFamily="2" charset="0"/>
            </a:endParaRPr>
          </a:p>
          <a:p>
            <a:pPr marL="457200" indent="-457200">
              <a:lnSpc>
                <a:spcPct val="150000"/>
              </a:lnSpc>
              <a:buFontTx/>
              <a:buChar char="-"/>
            </a:pPr>
            <a:r>
              <a:rPr lang="en-GB" sz="2800" dirty="0">
                <a:latin typeface="Montserrat" pitchFamily="2" charset="0"/>
              </a:rPr>
              <a:t>Claimed based on a </a:t>
            </a:r>
            <a:r>
              <a:rPr lang="en-GB" sz="2800" b="1" dirty="0">
                <a:latin typeface="Montserrat" pitchFamily="2" charset="0"/>
              </a:rPr>
              <a:t>unit rate</a:t>
            </a:r>
          </a:p>
          <a:p>
            <a:pPr marL="457200" indent="-457200">
              <a:lnSpc>
                <a:spcPct val="150000"/>
              </a:lnSpc>
              <a:buFontTx/>
              <a:buChar char="-"/>
            </a:pPr>
            <a:r>
              <a:rPr lang="en-GB" sz="2800" dirty="0">
                <a:latin typeface="Montserrat" pitchFamily="2" charset="0"/>
              </a:rPr>
              <a:t>Mainly cost for use of </a:t>
            </a:r>
            <a:r>
              <a:rPr lang="en-GB" sz="2800" b="1" dirty="0">
                <a:latin typeface="Montserrat" pitchFamily="2" charset="0"/>
              </a:rPr>
              <a:t>infrastructure</a:t>
            </a:r>
          </a:p>
          <a:p>
            <a:pPr marL="457200" indent="-457200">
              <a:lnSpc>
                <a:spcPct val="150000"/>
              </a:lnSpc>
              <a:buFontTx/>
              <a:buChar char="-"/>
            </a:pPr>
            <a:r>
              <a:rPr lang="en-GB" sz="2800" dirty="0">
                <a:latin typeface="Montserrat" pitchFamily="2" charset="0"/>
              </a:rPr>
              <a:t>Unit rate calculated during proposal phase / revised at beginning of project</a:t>
            </a:r>
          </a:p>
          <a:p>
            <a:pPr marL="457200" indent="-457200">
              <a:lnSpc>
                <a:spcPct val="150000"/>
              </a:lnSpc>
              <a:buFontTx/>
              <a:buChar char="-"/>
            </a:pPr>
            <a:r>
              <a:rPr lang="en-GB" sz="2800" dirty="0">
                <a:latin typeface="Montserrat" pitchFamily="2" charset="0"/>
              </a:rPr>
              <a:t>Unit rate is </a:t>
            </a:r>
            <a:r>
              <a:rPr lang="en-GB" sz="2800" b="1" dirty="0">
                <a:latin typeface="Montserrat" pitchFamily="2" charset="0"/>
              </a:rPr>
              <a:t>laid down in the GA </a:t>
            </a:r>
            <a:r>
              <a:rPr lang="en-GB" sz="2800" dirty="0">
                <a:latin typeface="Montserrat" pitchFamily="2" charset="0"/>
              </a:rPr>
              <a:t>(see GA budget tables or budget overview from Maria)</a:t>
            </a:r>
          </a:p>
          <a:p>
            <a:pPr marL="457200" indent="-457200">
              <a:lnSpc>
                <a:spcPct val="150000"/>
              </a:lnSpc>
              <a:buFontTx/>
              <a:buChar char="-"/>
            </a:pPr>
            <a:r>
              <a:rPr lang="en-GB" sz="2800" dirty="0">
                <a:latin typeface="Montserrat" pitchFamily="2" charset="0"/>
              </a:rPr>
              <a:t>In the financial report: only number of users has to be claimed</a:t>
            </a:r>
          </a:p>
          <a:p>
            <a:pPr marL="457200" indent="-457200">
              <a:lnSpc>
                <a:spcPct val="150000"/>
              </a:lnSpc>
              <a:buFontTx/>
              <a:buChar char="-"/>
            </a:pPr>
            <a:r>
              <a:rPr lang="en-GB" sz="2800" dirty="0">
                <a:latin typeface="Montserrat" pitchFamily="2" charset="0"/>
              </a:rPr>
              <a:t>But: keep documentation, how this rate was calculated in your files</a:t>
            </a:r>
          </a:p>
          <a:p>
            <a:pPr marL="457200" indent="-457200">
              <a:lnSpc>
                <a:spcPct val="120000"/>
              </a:lnSpc>
              <a:buFontTx/>
              <a:buChar char="-"/>
            </a:pPr>
            <a:endParaRPr lang="en-GB" sz="2800" dirty="0">
              <a:latin typeface="Montserrat" pitchFamily="2" charset="0"/>
            </a:endParaRPr>
          </a:p>
          <a:p>
            <a:pPr>
              <a:lnSpc>
                <a:spcPct val="120000"/>
              </a:lnSpc>
            </a:pPr>
            <a:r>
              <a:rPr lang="en-GB" sz="2800" b="1" dirty="0">
                <a:latin typeface="Montserrat" pitchFamily="2" charset="0"/>
              </a:rPr>
              <a:t>Please let us know in case your unit costs are not correct!</a:t>
            </a:r>
          </a:p>
          <a:p>
            <a:pPr>
              <a:lnSpc>
                <a:spcPct val="120000"/>
              </a:lnSpc>
            </a:pPr>
            <a:endParaRPr lang="de-DE" sz="2800" dirty="0">
              <a:latin typeface="Montserrat" pitchFamily="2" charset="0"/>
            </a:endParaRPr>
          </a:p>
          <a:p>
            <a:pPr marL="285750" indent="-285750">
              <a:buFontTx/>
              <a:buChar char="-"/>
            </a:pPr>
            <a:endParaRPr lang="de-DE" dirty="0"/>
          </a:p>
        </p:txBody>
      </p:sp>
    </p:spTree>
    <p:extLst>
      <p:ext uri="{BB962C8B-B14F-4D97-AF65-F5344CB8AC3E}">
        <p14:creationId xmlns:p14="http://schemas.microsoft.com/office/powerpoint/2010/main" val="3826561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dirty="0">
                <a:solidFill>
                  <a:schemeClr val="accent1"/>
                </a:solidFill>
                <a:latin typeface="Montserrat Light"/>
                <a:ea typeface="Montserrat Light"/>
              </a:rPr>
              <a:t>2. </a:t>
            </a:r>
            <a:r>
              <a:rPr lang="es" sz="5600" spc="-1" dirty="0">
                <a:solidFill>
                  <a:schemeClr val="accent1"/>
                </a:solidFill>
                <a:latin typeface="Montserrat Light"/>
                <a:ea typeface="Montserrat Light"/>
              </a:rPr>
              <a:t>Budget details</a:t>
            </a:r>
            <a:endParaRPr lang="de-DE" sz="5600" b="0" strike="noStrike" spc="-1" dirty="0">
              <a:solidFill>
                <a:srgbClr val="000000"/>
              </a:solidFill>
              <a:latin typeface="Arial"/>
            </a:endParaRPr>
          </a:p>
        </p:txBody>
      </p:sp>
      <p:sp>
        <p:nvSpPr>
          <p:cNvPr id="8" name="Textfeld 7">
            <a:extLst>
              <a:ext uri="{FF2B5EF4-FFF2-40B4-BE49-F238E27FC236}">
                <a16:creationId xmlns:a16="http://schemas.microsoft.com/office/drawing/2014/main" id="{F8B74544-34A2-4380-B978-FDE2FC6BF9C5}"/>
              </a:ext>
            </a:extLst>
          </p:cNvPr>
          <p:cNvSpPr txBox="1"/>
          <p:nvPr/>
        </p:nvSpPr>
        <p:spPr>
          <a:xfrm>
            <a:off x="1312118" y="2631232"/>
            <a:ext cx="16488202" cy="7368171"/>
          </a:xfrm>
          <a:prstGeom prst="rect">
            <a:avLst/>
          </a:prstGeom>
          <a:noFill/>
        </p:spPr>
        <p:txBody>
          <a:bodyPr wrap="square" rtlCol="0">
            <a:spAutoFit/>
          </a:bodyPr>
          <a:lstStyle/>
          <a:p>
            <a:pPr>
              <a:lnSpc>
                <a:spcPct val="120000"/>
              </a:lnSpc>
            </a:pPr>
            <a:endParaRPr lang="de-DE" sz="2800" b="1" dirty="0">
              <a:latin typeface="Montserrat" pitchFamily="2" charset="0"/>
            </a:endParaRPr>
          </a:p>
          <a:p>
            <a:pPr>
              <a:lnSpc>
                <a:spcPct val="120000"/>
              </a:lnSpc>
            </a:pPr>
            <a:r>
              <a:rPr lang="de-DE" sz="2800" b="1" dirty="0" err="1">
                <a:latin typeface="Montserrat" pitchFamily="2" charset="0"/>
              </a:rPr>
              <a:t>Actual</a:t>
            </a:r>
            <a:r>
              <a:rPr lang="de-DE" sz="2800" b="1" dirty="0">
                <a:latin typeface="Montserrat" pitchFamily="2" charset="0"/>
              </a:rPr>
              <a:t> </a:t>
            </a:r>
            <a:r>
              <a:rPr lang="de-DE" sz="2800" b="1" dirty="0" err="1">
                <a:latin typeface="Montserrat" pitchFamily="2" charset="0"/>
              </a:rPr>
              <a:t>costs</a:t>
            </a:r>
            <a:r>
              <a:rPr lang="de-DE" sz="2800" b="1" dirty="0">
                <a:latin typeface="Montserrat" pitchFamily="2" charset="0"/>
              </a:rPr>
              <a:t>:</a:t>
            </a:r>
          </a:p>
          <a:p>
            <a:pPr>
              <a:lnSpc>
                <a:spcPct val="120000"/>
              </a:lnSpc>
            </a:pPr>
            <a:endParaRPr lang="de-DE" sz="2800" b="1" dirty="0">
              <a:latin typeface="Montserrat" pitchFamily="2" charset="0"/>
            </a:endParaRPr>
          </a:p>
          <a:p>
            <a:pPr marL="457200" indent="-457200">
              <a:lnSpc>
                <a:spcPct val="120000"/>
              </a:lnSpc>
              <a:buFontTx/>
              <a:buChar char="-"/>
            </a:pPr>
            <a:r>
              <a:rPr lang="en-GB" sz="2800" dirty="0">
                <a:latin typeface="Montserrat" pitchFamily="2" charset="0"/>
              </a:rPr>
              <a:t>Claimed as they actually incurred</a:t>
            </a:r>
          </a:p>
          <a:p>
            <a:pPr>
              <a:lnSpc>
                <a:spcPct val="120000"/>
              </a:lnSpc>
            </a:pPr>
            <a:endParaRPr lang="en-GB" sz="2800" dirty="0">
              <a:latin typeface="Montserrat" pitchFamily="2" charset="0"/>
            </a:endParaRPr>
          </a:p>
          <a:p>
            <a:pPr marL="457200" indent="-457200">
              <a:lnSpc>
                <a:spcPct val="120000"/>
              </a:lnSpc>
              <a:buFontTx/>
              <a:buChar char="-"/>
            </a:pPr>
            <a:r>
              <a:rPr lang="en-GB" sz="2800" dirty="0">
                <a:latin typeface="Montserrat" pitchFamily="2" charset="0"/>
              </a:rPr>
              <a:t>Documentation needed e.g.:</a:t>
            </a:r>
          </a:p>
          <a:p>
            <a:pPr marL="914400" lvl="1" indent="-457200">
              <a:lnSpc>
                <a:spcPct val="120000"/>
              </a:lnSpc>
              <a:buFontTx/>
              <a:buChar char="-"/>
            </a:pPr>
            <a:r>
              <a:rPr lang="en-GB" sz="2800" dirty="0">
                <a:latin typeface="Montserrat" pitchFamily="2" charset="0"/>
              </a:rPr>
              <a:t>invoices for travel costs, </a:t>
            </a:r>
          </a:p>
          <a:p>
            <a:pPr marL="914400" lvl="1" indent="-457200">
              <a:lnSpc>
                <a:spcPct val="120000"/>
              </a:lnSpc>
              <a:buFontTx/>
              <a:buChar char="-"/>
            </a:pPr>
            <a:r>
              <a:rPr lang="en-GB" sz="2800" dirty="0">
                <a:latin typeface="Montserrat" pitchFamily="2" charset="0"/>
              </a:rPr>
              <a:t>salary slips and time sheets for personnel costs</a:t>
            </a:r>
          </a:p>
          <a:p>
            <a:pPr marL="457200" indent="-457200">
              <a:lnSpc>
                <a:spcPct val="120000"/>
              </a:lnSpc>
              <a:buFontTx/>
              <a:buChar char="-"/>
            </a:pPr>
            <a:endParaRPr lang="de-DE" sz="2800" dirty="0">
              <a:latin typeface="Montserrat" pitchFamily="2" charset="0"/>
            </a:endParaRPr>
          </a:p>
          <a:p>
            <a:pPr>
              <a:lnSpc>
                <a:spcPct val="120000"/>
              </a:lnSpc>
            </a:pPr>
            <a:endParaRPr lang="de-DE" sz="2800" dirty="0">
              <a:latin typeface="Montserrat" pitchFamily="2" charset="0"/>
            </a:endParaRPr>
          </a:p>
          <a:p>
            <a:pPr>
              <a:lnSpc>
                <a:spcPct val="120000"/>
              </a:lnSpc>
            </a:pPr>
            <a:endParaRPr lang="de-DE" sz="2800" dirty="0">
              <a:latin typeface="Montserrat" pitchFamily="2" charset="0"/>
            </a:endParaRPr>
          </a:p>
          <a:p>
            <a:pPr marL="457200" indent="-457200">
              <a:lnSpc>
                <a:spcPct val="120000"/>
              </a:lnSpc>
              <a:buFontTx/>
              <a:buChar char="-"/>
            </a:pPr>
            <a:endParaRPr lang="de-DE" sz="2800" dirty="0">
              <a:latin typeface="Montserrat" pitchFamily="2" charset="0"/>
            </a:endParaRPr>
          </a:p>
          <a:p>
            <a:pPr marL="457200" indent="-457200">
              <a:lnSpc>
                <a:spcPct val="120000"/>
              </a:lnSpc>
              <a:buFontTx/>
              <a:buChar char="-"/>
            </a:pPr>
            <a:endParaRPr lang="de-DE" sz="2800" dirty="0">
              <a:latin typeface="Montserrat" pitchFamily="2" charset="0"/>
            </a:endParaRPr>
          </a:p>
          <a:p>
            <a:endParaRPr lang="de-DE" dirty="0"/>
          </a:p>
          <a:p>
            <a:pPr marL="285750" indent="-285750">
              <a:buFontTx/>
              <a:buChar char="-"/>
            </a:pPr>
            <a:endParaRPr lang="de-DE" dirty="0"/>
          </a:p>
        </p:txBody>
      </p:sp>
    </p:spTree>
    <p:extLst>
      <p:ext uri="{BB962C8B-B14F-4D97-AF65-F5344CB8AC3E}">
        <p14:creationId xmlns:p14="http://schemas.microsoft.com/office/powerpoint/2010/main" val="930018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820800" y="82896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dirty="0">
                <a:solidFill>
                  <a:schemeClr val="accent1"/>
                </a:solidFill>
                <a:latin typeface="Montserrat Light"/>
                <a:ea typeface="Montserrat Light"/>
              </a:rPr>
              <a:t>2. </a:t>
            </a:r>
            <a:r>
              <a:rPr lang="es" sz="5600" spc="-1" dirty="0">
                <a:solidFill>
                  <a:schemeClr val="accent1"/>
                </a:solidFill>
                <a:latin typeface="Montserrat Light"/>
                <a:ea typeface="Montserrat Light"/>
              </a:rPr>
              <a:t>Budget details</a:t>
            </a:r>
            <a:endParaRPr lang="de-DE" sz="5600" b="0" strike="noStrike" spc="-1" dirty="0">
              <a:solidFill>
                <a:srgbClr val="000000"/>
              </a:solidFill>
              <a:latin typeface="Arial"/>
            </a:endParaRPr>
          </a:p>
        </p:txBody>
      </p:sp>
      <p:sp>
        <p:nvSpPr>
          <p:cNvPr id="8" name="Textfeld 7">
            <a:extLst>
              <a:ext uri="{FF2B5EF4-FFF2-40B4-BE49-F238E27FC236}">
                <a16:creationId xmlns:a16="http://schemas.microsoft.com/office/drawing/2014/main" id="{F8B74544-34A2-4380-B978-FDE2FC6BF9C5}"/>
              </a:ext>
            </a:extLst>
          </p:cNvPr>
          <p:cNvSpPr txBox="1"/>
          <p:nvPr/>
        </p:nvSpPr>
        <p:spPr>
          <a:xfrm>
            <a:off x="1450215" y="2192425"/>
            <a:ext cx="16488202" cy="4782848"/>
          </a:xfrm>
          <a:prstGeom prst="rect">
            <a:avLst/>
          </a:prstGeom>
          <a:noFill/>
        </p:spPr>
        <p:txBody>
          <a:bodyPr wrap="square" rtlCol="0">
            <a:spAutoFit/>
          </a:bodyPr>
          <a:lstStyle/>
          <a:p>
            <a:pPr>
              <a:lnSpc>
                <a:spcPct val="120000"/>
              </a:lnSpc>
            </a:pPr>
            <a:endParaRPr lang="de-DE" sz="2800" b="1" dirty="0">
              <a:latin typeface="Montserrat" pitchFamily="2" charset="0"/>
            </a:endParaRPr>
          </a:p>
          <a:p>
            <a:pPr>
              <a:lnSpc>
                <a:spcPct val="120000"/>
              </a:lnSpc>
            </a:pPr>
            <a:r>
              <a:rPr lang="de-DE" sz="2800" b="1" dirty="0" err="1">
                <a:latin typeface="Montserrat" pitchFamily="2" charset="0"/>
              </a:rPr>
              <a:t>Actual</a:t>
            </a:r>
            <a:r>
              <a:rPr lang="de-DE" sz="2800" b="1" dirty="0">
                <a:latin typeface="Montserrat" pitchFamily="2" charset="0"/>
              </a:rPr>
              <a:t> </a:t>
            </a:r>
            <a:r>
              <a:rPr lang="de-DE" sz="2800" b="1" dirty="0" err="1">
                <a:latin typeface="Montserrat" pitchFamily="2" charset="0"/>
              </a:rPr>
              <a:t>costs</a:t>
            </a:r>
            <a:r>
              <a:rPr lang="de-DE" sz="2800" b="1" dirty="0">
                <a:latin typeface="Montserrat" pitchFamily="2" charset="0"/>
              </a:rPr>
              <a:t>:</a:t>
            </a:r>
          </a:p>
          <a:p>
            <a:pPr>
              <a:lnSpc>
                <a:spcPct val="120000"/>
              </a:lnSpc>
            </a:pPr>
            <a:endParaRPr lang="de-DE" sz="2800" b="1" dirty="0">
              <a:latin typeface="Montserrat" pitchFamily="2" charset="0"/>
            </a:endParaRPr>
          </a:p>
          <a:p>
            <a:pPr>
              <a:lnSpc>
                <a:spcPct val="120000"/>
              </a:lnSpc>
            </a:pPr>
            <a:endParaRPr lang="de-DE" sz="2800" dirty="0">
              <a:latin typeface="Montserrat" pitchFamily="2" charset="0"/>
            </a:endParaRPr>
          </a:p>
          <a:p>
            <a:pPr>
              <a:lnSpc>
                <a:spcPct val="120000"/>
              </a:lnSpc>
            </a:pPr>
            <a:endParaRPr lang="de-DE" sz="2800" dirty="0">
              <a:latin typeface="Montserrat" pitchFamily="2" charset="0"/>
            </a:endParaRPr>
          </a:p>
          <a:p>
            <a:pPr>
              <a:lnSpc>
                <a:spcPct val="120000"/>
              </a:lnSpc>
            </a:pPr>
            <a:endParaRPr lang="de-DE" sz="2800" dirty="0">
              <a:latin typeface="Montserrat" pitchFamily="2" charset="0"/>
            </a:endParaRPr>
          </a:p>
          <a:p>
            <a:pPr marL="457200" indent="-457200">
              <a:lnSpc>
                <a:spcPct val="120000"/>
              </a:lnSpc>
              <a:buFontTx/>
              <a:buChar char="-"/>
            </a:pPr>
            <a:endParaRPr lang="de-DE" sz="2800" dirty="0">
              <a:latin typeface="Montserrat" pitchFamily="2" charset="0"/>
            </a:endParaRPr>
          </a:p>
          <a:p>
            <a:pPr marL="457200" indent="-457200">
              <a:lnSpc>
                <a:spcPct val="120000"/>
              </a:lnSpc>
              <a:buFontTx/>
              <a:buChar char="-"/>
            </a:pPr>
            <a:endParaRPr lang="de-DE" sz="2800" dirty="0">
              <a:latin typeface="Montserrat" pitchFamily="2" charset="0"/>
            </a:endParaRPr>
          </a:p>
          <a:p>
            <a:endParaRPr lang="de-DE" dirty="0"/>
          </a:p>
          <a:p>
            <a:pPr marL="285750" indent="-285750">
              <a:buFontTx/>
              <a:buChar char="-"/>
            </a:pPr>
            <a:endParaRPr lang="de-DE" dirty="0"/>
          </a:p>
        </p:txBody>
      </p:sp>
      <p:sp>
        <p:nvSpPr>
          <p:cNvPr id="5" name="Rectangle 2">
            <a:extLst>
              <a:ext uri="{FF2B5EF4-FFF2-40B4-BE49-F238E27FC236}">
                <a16:creationId xmlns:a16="http://schemas.microsoft.com/office/drawing/2014/main" id="{68AD5A0A-4F5F-4947-B72E-06956DF45224}"/>
              </a:ext>
            </a:extLst>
          </p:cNvPr>
          <p:cNvSpPr txBox="1">
            <a:spLocks noChangeArrowheads="1"/>
          </p:cNvSpPr>
          <p:nvPr/>
        </p:nvSpPr>
        <p:spPr>
          <a:xfrm>
            <a:off x="928703" y="4414406"/>
            <a:ext cx="7924801" cy="5473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5">
                    <a:lumMod val="75000"/>
                  </a:schemeClr>
                </a:solidFill>
                <a:latin typeface="+mj-lt"/>
                <a:ea typeface="+mj-ea"/>
                <a:cs typeface="+mj-cs"/>
              </a:defRPr>
            </a:lvl1pPr>
          </a:lstStyle>
          <a:p>
            <a:pPr algn="ctr"/>
            <a:r>
              <a:rPr lang="fr-BE" sz="3200" dirty="0">
                <a:solidFill>
                  <a:schemeClr val="tx1"/>
                </a:solidFill>
                <a:latin typeface="Montserrat" pitchFamily="2" charset="0"/>
              </a:rPr>
              <a:t>Eligible </a:t>
            </a:r>
            <a:r>
              <a:rPr lang="fr-BE" sz="3200" dirty="0" err="1">
                <a:solidFill>
                  <a:schemeClr val="tx1"/>
                </a:solidFill>
                <a:latin typeface="Montserrat" pitchFamily="2" charset="0"/>
              </a:rPr>
              <a:t>costs</a:t>
            </a:r>
            <a:r>
              <a:rPr lang="fr-BE" sz="3200" dirty="0">
                <a:solidFill>
                  <a:schemeClr val="tx1"/>
                </a:solidFill>
                <a:latin typeface="Montserrat" pitchFamily="2" charset="0"/>
              </a:rPr>
              <a:t> (Article 6) </a:t>
            </a:r>
            <a:br>
              <a:rPr lang="en-GB" sz="3200" dirty="0">
                <a:solidFill>
                  <a:schemeClr val="tx1"/>
                </a:solidFill>
                <a:latin typeface="Montserrat" pitchFamily="2" charset="0"/>
              </a:rPr>
            </a:br>
            <a:endParaRPr lang="en-GB" altLang="en-US" sz="3200" dirty="0">
              <a:latin typeface="Montserrat" pitchFamily="2" charset="0"/>
            </a:endParaRPr>
          </a:p>
        </p:txBody>
      </p:sp>
      <p:sp>
        <p:nvSpPr>
          <p:cNvPr id="6" name="TextBox 3">
            <a:extLst>
              <a:ext uri="{FF2B5EF4-FFF2-40B4-BE49-F238E27FC236}">
                <a16:creationId xmlns:a16="http://schemas.microsoft.com/office/drawing/2014/main" id="{BF8BE104-66D7-46B6-A4B4-B284CA2972FD}"/>
              </a:ext>
            </a:extLst>
          </p:cNvPr>
          <p:cNvSpPr txBox="1"/>
          <p:nvPr/>
        </p:nvSpPr>
        <p:spPr>
          <a:xfrm>
            <a:off x="2100098" y="4831934"/>
            <a:ext cx="6345724" cy="472382"/>
          </a:xfrm>
          <a:prstGeom prst="rect">
            <a:avLst/>
          </a:prstGeom>
          <a:solidFill>
            <a:schemeClr val="bg2"/>
          </a:solidFill>
          <a:ln w="9525" cap="flat" cmpd="sng" algn="ctr">
            <a:solidFill>
              <a:schemeClr val="accent5">
                <a:lumMod val="40000"/>
                <a:lumOff val="60000"/>
              </a:schemeClr>
            </a:solidFill>
            <a:prstDash val="solid"/>
          </a:ln>
          <a:effectLst/>
        </p:spPr>
        <p:txBody>
          <a:bodyPr wrap="square" lIns="91376" tIns="45688" rIns="91376" bIns="45688" rtlCol="0">
            <a:spAutoFit/>
          </a:bodyPr>
          <a:lstStyle/>
          <a:p>
            <a:pPr marL="350590" defTabSz="913755" fontAlgn="auto">
              <a:spcBef>
                <a:spcPts val="0"/>
              </a:spcBef>
              <a:spcAft>
                <a:spcPts val="0"/>
              </a:spcAft>
              <a:buClr>
                <a:srgbClr val="0F5494"/>
              </a:buClr>
              <a:defRPr/>
            </a:pPr>
            <a:r>
              <a:rPr lang="en-GB" sz="2400" kern="0" dirty="0">
                <a:latin typeface="Montserrat" pitchFamily="2" charset="0"/>
              </a:rPr>
              <a:t>Actually incurred by beneficiary </a:t>
            </a:r>
          </a:p>
        </p:txBody>
      </p:sp>
      <p:sp>
        <p:nvSpPr>
          <p:cNvPr id="7" name="TextBox 4">
            <a:extLst>
              <a:ext uri="{FF2B5EF4-FFF2-40B4-BE49-F238E27FC236}">
                <a16:creationId xmlns:a16="http://schemas.microsoft.com/office/drawing/2014/main" id="{50CD84A2-D89C-49A6-90B1-8AD68BA629AA}"/>
              </a:ext>
            </a:extLst>
          </p:cNvPr>
          <p:cNvSpPr txBox="1"/>
          <p:nvPr/>
        </p:nvSpPr>
        <p:spPr>
          <a:xfrm>
            <a:off x="2115278" y="5407998"/>
            <a:ext cx="6330544" cy="472382"/>
          </a:xfrm>
          <a:prstGeom prst="rect">
            <a:avLst/>
          </a:prstGeom>
          <a:solidFill>
            <a:schemeClr val="bg2"/>
          </a:solidFill>
          <a:ln w="9525" cap="flat" cmpd="sng" algn="ctr">
            <a:solidFill>
              <a:schemeClr val="accent5">
                <a:lumMod val="40000"/>
                <a:lumOff val="60000"/>
              </a:schemeClr>
            </a:solidFill>
            <a:prstDash val="solid"/>
          </a:ln>
          <a:effectLst/>
        </p:spPr>
        <p:txBody>
          <a:bodyPr wrap="square" lIns="91376" tIns="45688" rIns="91376" bIns="45688" rtlCol="0">
            <a:spAutoFit/>
          </a:bodyPr>
          <a:lstStyle/>
          <a:p>
            <a:pPr marL="350590" defTabSz="913755" fontAlgn="auto">
              <a:spcBef>
                <a:spcPts val="0"/>
              </a:spcBef>
              <a:spcAft>
                <a:spcPts val="0"/>
              </a:spcAft>
              <a:buClr>
                <a:srgbClr val="0F5494"/>
              </a:buClr>
              <a:defRPr/>
            </a:pPr>
            <a:r>
              <a:rPr lang="en-GB" sz="2400" kern="0" dirty="0">
                <a:latin typeface="Montserrat" pitchFamily="2" charset="0"/>
              </a:rPr>
              <a:t>Incurred over Action's duration</a:t>
            </a:r>
          </a:p>
        </p:txBody>
      </p:sp>
      <p:sp>
        <p:nvSpPr>
          <p:cNvPr id="9" name="TextBox 5">
            <a:extLst>
              <a:ext uri="{FF2B5EF4-FFF2-40B4-BE49-F238E27FC236}">
                <a16:creationId xmlns:a16="http://schemas.microsoft.com/office/drawing/2014/main" id="{1FE4A9D5-FE8C-4DE2-986A-91FC19494D5B}"/>
              </a:ext>
            </a:extLst>
          </p:cNvPr>
          <p:cNvSpPr txBox="1"/>
          <p:nvPr/>
        </p:nvSpPr>
        <p:spPr>
          <a:xfrm>
            <a:off x="2115278" y="6056071"/>
            <a:ext cx="6330544" cy="472382"/>
          </a:xfrm>
          <a:prstGeom prst="rect">
            <a:avLst/>
          </a:prstGeom>
          <a:solidFill>
            <a:schemeClr val="bg2"/>
          </a:solidFill>
          <a:ln w="9525" cap="flat" cmpd="sng" algn="ctr">
            <a:solidFill>
              <a:schemeClr val="accent5">
                <a:lumMod val="40000"/>
                <a:lumOff val="60000"/>
              </a:schemeClr>
            </a:solidFill>
            <a:prstDash val="solid"/>
          </a:ln>
          <a:effectLst/>
        </p:spPr>
        <p:txBody>
          <a:bodyPr wrap="square" lIns="91376" tIns="45688" rIns="91376" bIns="45688" rtlCol="0">
            <a:spAutoFit/>
          </a:bodyPr>
          <a:lstStyle/>
          <a:p>
            <a:pPr marL="350590" defTabSz="913755" fontAlgn="auto">
              <a:spcBef>
                <a:spcPts val="0"/>
              </a:spcBef>
              <a:spcAft>
                <a:spcPts val="0"/>
              </a:spcAft>
              <a:buClr>
                <a:srgbClr val="0F5494"/>
              </a:buClr>
              <a:defRPr/>
            </a:pPr>
            <a:r>
              <a:rPr lang="en-GB" sz="2400" kern="0" dirty="0">
                <a:latin typeface="Montserrat" pitchFamily="2" charset="0"/>
              </a:rPr>
              <a:t>Estimated in budget - Annex 2</a:t>
            </a:r>
          </a:p>
        </p:txBody>
      </p:sp>
      <p:sp>
        <p:nvSpPr>
          <p:cNvPr id="10" name="TextBox 6">
            <a:extLst>
              <a:ext uri="{FF2B5EF4-FFF2-40B4-BE49-F238E27FC236}">
                <a16:creationId xmlns:a16="http://schemas.microsoft.com/office/drawing/2014/main" id="{EF749AE1-9576-419E-9289-0CD8ADFFFA30}"/>
              </a:ext>
            </a:extLst>
          </p:cNvPr>
          <p:cNvSpPr txBox="1"/>
          <p:nvPr/>
        </p:nvSpPr>
        <p:spPr>
          <a:xfrm>
            <a:off x="2100098" y="6704142"/>
            <a:ext cx="6345724" cy="472382"/>
          </a:xfrm>
          <a:prstGeom prst="rect">
            <a:avLst/>
          </a:prstGeom>
          <a:solidFill>
            <a:schemeClr val="bg2"/>
          </a:solidFill>
          <a:ln w="9525" cap="flat" cmpd="sng" algn="ctr">
            <a:solidFill>
              <a:schemeClr val="accent5">
                <a:lumMod val="40000"/>
                <a:lumOff val="60000"/>
              </a:schemeClr>
            </a:solidFill>
            <a:prstDash val="solid"/>
          </a:ln>
          <a:effectLst/>
        </p:spPr>
        <p:txBody>
          <a:bodyPr wrap="square" lIns="91376" tIns="45688" rIns="91376" bIns="45688" rtlCol="0">
            <a:spAutoFit/>
          </a:bodyPr>
          <a:lstStyle/>
          <a:p>
            <a:pPr marL="350590" defTabSz="913755" fontAlgn="auto">
              <a:spcBef>
                <a:spcPts val="0"/>
              </a:spcBef>
              <a:spcAft>
                <a:spcPts val="0"/>
              </a:spcAft>
              <a:buClr>
                <a:srgbClr val="0F5494"/>
              </a:buClr>
              <a:defRPr/>
            </a:pPr>
            <a:r>
              <a:rPr lang="en-GB" sz="2400" kern="0" dirty="0">
                <a:latin typeface="Montserrat" pitchFamily="2" charset="0"/>
              </a:rPr>
              <a:t>Related to Action</a:t>
            </a:r>
          </a:p>
        </p:txBody>
      </p:sp>
      <p:sp>
        <p:nvSpPr>
          <p:cNvPr id="11" name="TextBox 7">
            <a:extLst>
              <a:ext uri="{FF2B5EF4-FFF2-40B4-BE49-F238E27FC236}">
                <a16:creationId xmlns:a16="http://schemas.microsoft.com/office/drawing/2014/main" id="{A8A13681-8ABA-4BAE-A41F-D071237EF2E8}"/>
              </a:ext>
            </a:extLst>
          </p:cNvPr>
          <p:cNvSpPr txBox="1"/>
          <p:nvPr/>
        </p:nvSpPr>
        <p:spPr>
          <a:xfrm>
            <a:off x="2100098" y="7352217"/>
            <a:ext cx="6345724" cy="472382"/>
          </a:xfrm>
          <a:prstGeom prst="rect">
            <a:avLst/>
          </a:prstGeom>
          <a:solidFill>
            <a:schemeClr val="bg2"/>
          </a:solidFill>
          <a:ln w="9525" cap="flat" cmpd="sng" algn="ctr">
            <a:solidFill>
              <a:schemeClr val="accent5">
                <a:lumMod val="40000"/>
                <a:lumOff val="60000"/>
              </a:schemeClr>
            </a:solidFill>
            <a:prstDash val="solid"/>
          </a:ln>
          <a:effectLst/>
        </p:spPr>
        <p:txBody>
          <a:bodyPr wrap="square" lIns="91376" tIns="45688" rIns="91376" bIns="45688" rtlCol="0">
            <a:spAutoFit/>
          </a:bodyPr>
          <a:lstStyle/>
          <a:p>
            <a:pPr marL="350590" defTabSz="913755" fontAlgn="auto">
              <a:spcBef>
                <a:spcPts val="0"/>
              </a:spcBef>
              <a:spcAft>
                <a:spcPts val="0"/>
              </a:spcAft>
              <a:buClr>
                <a:srgbClr val="0F5494"/>
              </a:buClr>
              <a:defRPr/>
            </a:pPr>
            <a:r>
              <a:rPr lang="en-GB" sz="2400" kern="0" dirty="0">
                <a:latin typeface="Montserrat" pitchFamily="2" charset="0"/>
              </a:rPr>
              <a:t>Identifiable and verifiable</a:t>
            </a:r>
          </a:p>
        </p:txBody>
      </p:sp>
      <p:sp>
        <p:nvSpPr>
          <p:cNvPr id="12" name="TextBox 8">
            <a:extLst>
              <a:ext uri="{FF2B5EF4-FFF2-40B4-BE49-F238E27FC236}">
                <a16:creationId xmlns:a16="http://schemas.microsoft.com/office/drawing/2014/main" id="{E3A3159C-6009-4828-AE8F-E0C49E3F1D49}"/>
              </a:ext>
            </a:extLst>
          </p:cNvPr>
          <p:cNvSpPr txBox="1"/>
          <p:nvPr/>
        </p:nvSpPr>
        <p:spPr>
          <a:xfrm>
            <a:off x="2120586" y="7990997"/>
            <a:ext cx="6325236" cy="849235"/>
          </a:xfrm>
          <a:prstGeom prst="rect">
            <a:avLst/>
          </a:prstGeom>
          <a:solidFill>
            <a:schemeClr val="bg2"/>
          </a:solidFill>
          <a:ln w="9525" cap="flat" cmpd="sng" algn="ctr">
            <a:solidFill>
              <a:schemeClr val="accent5">
                <a:lumMod val="40000"/>
                <a:lumOff val="60000"/>
              </a:schemeClr>
            </a:solidFill>
            <a:prstDash val="solid"/>
          </a:ln>
          <a:effectLst/>
        </p:spPr>
        <p:txBody>
          <a:bodyPr wrap="square" lIns="91376" tIns="45688" rIns="91376" bIns="45688" rtlCol="0">
            <a:spAutoFit/>
          </a:bodyPr>
          <a:lstStyle/>
          <a:p>
            <a:pPr marL="350590" defTabSz="913755" fontAlgn="auto">
              <a:spcBef>
                <a:spcPts val="0"/>
              </a:spcBef>
              <a:spcAft>
                <a:spcPts val="0"/>
              </a:spcAft>
              <a:buClr>
                <a:srgbClr val="0F5494"/>
              </a:buClr>
              <a:defRPr/>
            </a:pPr>
            <a:r>
              <a:rPr lang="en-GB" sz="2400" kern="0" dirty="0">
                <a:latin typeface="Montserrat" pitchFamily="2" charset="0"/>
              </a:rPr>
              <a:t>In compliance with national laws on taxes, labour and social security</a:t>
            </a:r>
          </a:p>
        </p:txBody>
      </p:sp>
      <p:sp>
        <p:nvSpPr>
          <p:cNvPr id="13" name="TextBox 9">
            <a:extLst>
              <a:ext uri="{FF2B5EF4-FFF2-40B4-BE49-F238E27FC236}">
                <a16:creationId xmlns:a16="http://schemas.microsoft.com/office/drawing/2014/main" id="{F2E4BBCB-0D18-41CE-9DB1-933B0CF13D23}"/>
              </a:ext>
            </a:extLst>
          </p:cNvPr>
          <p:cNvSpPr txBox="1"/>
          <p:nvPr/>
        </p:nvSpPr>
        <p:spPr>
          <a:xfrm>
            <a:off x="2142050" y="8936390"/>
            <a:ext cx="6303772" cy="472382"/>
          </a:xfrm>
          <a:prstGeom prst="rect">
            <a:avLst/>
          </a:prstGeom>
          <a:solidFill>
            <a:schemeClr val="bg2"/>
          </a:solidFill>
          <a:ln w="9525" cap="flat" cmpd="sng" algn="ctr">
            <a:solidFill>
              <a:schemeClr val="accent5">
                <a:lumMod val="40000"/>
                <a:lumOff val="60000"/>
              </a:schemeClr>
            </a:solidFill>
            <a:prstDash val="solid"/>
          </a:ln>
          <a:effectLst/>
        </p:spPr>
        <p:txBody>
          <a:bodyPr wrap="square" lIns="91376" tIns="45688" rIns="91376" bIns="45688" rtlCol="0">
            <a:spAutoFit/>
          </a:bodyPr>
          <a:lstStyle/>
          <a:p>
            <a:pPr defTabSz="913755" fontAlgn="auto">
              <a:spcBef>
                <a:spcPts val="0"/>
              </a:spcBef>
              <a:spcAft>
                <a:spcPts val="0"/>
              </a:spcAft>
              <a:defRPr/>
            </a:pPr>
            <a:r>
              <a:rPr lang="en-GB" sz="2400" kern="0" dirty="0">
                <a:latin typeface="Montserrat" pitchFamily="2" charset="0"/>
              </a:rPr>
              <a:t>   Reasonable, financially sound</a:t>
            </a:r>
          </a:p>
        </p:txBody>
      </p:sp>
      <p:sp>
        <p:nvSpPr>
          <p:cNvPr id="14" name="Rechteck 13">
            <a:extLst>
              <a:ext uri="{FF2B5EF4-FFF2-40B4-BE49-F238E27FC236}">
                <a16:creationId xmlns:a16="http://schemas.microsoft.com/office/drawing/2014/main" id="{6EA3CDAF-DF61-4B95-9F60-A43951C7A33A}"/>
              </a:ext>
            </a:extLst>
          </p:cNvPr>
          <p:cNvSpPr/>
          <p:nvPr/>
        </p:nvSpPr>
        <p:spPr>
          <a:xfrm>
            <a:off x="9136702" y="3642971"/>
            <a:ext cx="3931920" cy="84045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400" dirty="0">
                <a:latin typeface="Montserrat" pitchFamily="2" charset="0"/>
              </a:rPr>
              <a:t>e.g. Mr. X </a:t>
            </a:r>
            <a:r>
              <a:rPr lang="de-DE" sz="2400" dirty="0" err="1">
                <a:latin typeface="Montserrat" pitchFamily="2" charset="0"/>
              </a:rPr>
              <a:t>actually</a:t>
            </a:r>
            <a:r>
              <a:rPr lang="de-DE" sz="2400" dirty="0">
                <a:latin typeface="Montserrat" pitchFamily="2" charset="0"/>
              </a:rPr>
              <a:t> </a:t>
            </a:r>
            <a:r>
              <a:rPr lang="de-DE" sz="2400" dirty="0" err="1">
                <a:latin typeface="Montserrat" pitchFamily="2" charset="0"/>
              </a:rPr>
              <a:t>travelled</a:t>
            </a:r>
            <a:r>
              <a:rPr lang="de-DE" sz="2400" dirty="0">
                <a:latin typeface="Montserrat" pitchFamily="2" charset="0"/>
              </a:rPr>
              <a:t> </a:t>
            </a:r>
            <a:r>
              <a:rPr lang="de-DE" sz="2400" dirty="0" err="1">
                <a:latin typeface="Montserrat" pitchFamily="2" charset="0"/>
              </a:rPr>
              <a:t>to</a:t>
            </a:r>
            <a:r>
              <a:rPr lang="de-DE" sz="2400" dirty="0">
                <a:latin typeface="Montserrat" pitchFamily="2" charset="0"/>
              </a:rPr>
              <a:t> </a:t>
            </a:r>
            <a:r>
              <a:rPr lang="de-DE" sz="2400" dirty="0" err="1">
                <a:latin typeface="Montserrat" pitchFamily="2" charset="0"/>
              </a:rPr>
              <a:t>meeting</a:t>
            </a:r>
            <a:r>
              <a:rPr lang="de-DE" sz="2400" dirty="0">
                <a:latin typeface="Montserrat" pitchFamily="2" charset="0"/>
              </a:rPr>
              <a:t> Y</a:t>
            </a:r>
          </a:p>
        </p:txBody>
      </p:sp>
      <p:sp>
        <p:nvSpPr>
          <p:cNvPr id="15" name="Rechteck 14">
            <a:extLst>
              <a:ext uri="{FF2B5EF4-FFF2-40B4-BE49-F238E27FC236}">
                <a16:creationId xmlns:a16="http://schemas.microsoft.com/office/drawing/2014/main" id="{8BE88CBD-9A3A-4DF4-AA96-002A5CC41BF2}"/>
              </a:ext>
            </a:extLst>
          </p:cNvPr>
          <p:cNvSpPr/>
          <p:nvPr/>
        </p:nvSpPr>
        <p:spPr>
          <a:xfrm>
            <a:off x="9514294" y="4636762"/>
            <a:ext cx="3931920" cy="50673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400" dirty="0">
                <a:latin typeface="Montserrat" pitchFamily="2" charset="0"/>
              </a:rPr>
              <a:t>01.03.2024 – 28.02.2029 </a:t>
            </a:r>
          </a:p>
        </p:txBody>
      </p:sp>
      <p:sp>
        <p:nvSpPr>
          <p:cNvPr id="16" name="Rechteck 15">
            <a:extLst>
              <a:ext uri="{FF2B5EF4-FFF2-40B4-BE49-F238E27FC236}">
                <a16:creationId xmlns:a16="http://schemas.microsoft.com/office/drawing/2014/main" id="{3273FE3E-7D2A-420D-8D8D-C0F737587029}"/>
              </a:ext>
            </a:extLst>
          </p:cNvPr>
          <p:cNvSpPr/>
          <p:nvPr/>
        </p:nvSpPr>
        <p:spPr>
          <a:xfrm>
            <a:off x="8666392" y="5323652"/>
            <a:ext cx="6330544" cy="51125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400" dirty="0">
                <a:latin typeface="Montserrat" pitchFamily="2" charset="0"/>
              </a:rPr>
              <a:t>See Grant Agreement </a:t>
            </a:r>
            <a:r>
              <a:rPr lang="de-DE" sz="2400" dirty="0" err="1">
                <a:latin typeface="Montserrat" pitchFamily="2" charset="0"/>
              </a:rPr>
              <a:t>budget</a:t>
            </a:r>
            <a:r>
              <a:rPr lang="de-DE" sz="2400" dirty="0">
                <a:latin typeface="Montserrat" pitchFamily="2" charset="0"/>
              </a:rPr>
              <a:t> </a:t>
            </a:r>
            <a:r>
              <a:rPr lang="de-DE" sz="2400" dirty="0" err="1">
                <a:latin typeface="Montserrat" pitchFamily="2" charset="0"/>
              </a:rPr>
              <a:t>tables</a:t>
            </a:r>
            <a:endParaRPr lang="de-DE" sz="2400" dirty="0">
              <a:latin typeface="Montserrat" pitchFamily="2" charset="0"/>
            </a:endParaRPr>
          </a:p>
        </p:txBody>
      </p:sp>
      <p:sp>
        <p:nvSpPr>
          <p:cNvPr id="17" name="Rechteck 16">
            <a:extLst>
              <a:ext uri="{FF2B5EF4-FFF2-40B4-BE49-F238E27FC236}">
                <a16:creationId xmlns:a16="http://schemas.microsoft.com/office/drawing/2014/main" id="{E7E4ED70-03CA-47D6-9319-AF43FF8EF85B}"/>
              </a:ext>
            </a:extLst>
          </p:cNvPr>
          <p:cNvSpPr/>
          <p:nvPr/>
        </p:nvSpPr>
        <p:spPr>
          <a:xfrm>
            <a:off x="9514293" y="5956015"/>
            <a:ext cx="4750345" cy="84045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400" dirty="0" err="1">
                <a:latin typeface="Montserrat" pitchFamily="2" charset="0"/>
              </a:rPr>
              <a:t>Really</a:t>
            </a:r>
            <a:r>
              <a:rPr lang="de-DE" sz="2400" dirty="0">
                <a:latin typeface="Montserrat" pitchFamily="2" charset="0"/>
              </a:rPr>
              <a:t> relevant and </a:t>
            </a:r>
            <a:r>
              <a:rPr lang="de-DE" sz="2400" dirty="0" err="1">
                <a:latin typeface="Montserrat" pitchFamily="2" charset="0"/>
              </a:rPr>
              <a:t>linked</a:t>
            </a:r>
            <a:r>
              <a:rPr lang="de-DE" sz="2400" dirty="0">
                <a:latin typeface="Montserrat" pitchFamily="2" charset="0"/>
              </a:rPr>
              <a:t> </a:t>
            </a:r>
            <a:r>
              <a:rPr lang="de-DE" sz="2400" dirty="0" err="1">
                <a:latin typeface="Montserrat" pitchFamily="2" charset="0"/>
              </a:rPr>
              <a:t>to</a:t>
            </a:r>
            <a:r>
              <a:rPr lang="de-DE" sz="2400" dirty="0">
                <a:latin typeface="Montserrat" pitchFamily="2" charset="0"/>
              </a:rPr>
              <a:t> POLARIN</a:t>
            </a:r>
          </a:p>
        </p:txBody>
      </p:sp>
      <p:sp>
        <p:nvSpPr>
          <p:cNvPr id="18" name="Rechteck 17">
            <a:extLst>
              <a:ext uri="{FF2B5EF4-FFF2-40B4-BE49-F238E27FC236}">
                <a16:creationId xmlns:a16="http://schemas.microsoft.com/office/drawing/2014/main" id="{270F9B63-38E7-4994-91CC-D16450715908}"/>
              </a:ext>
            </a:extLst>
          </p:cNvPr>
          <p:cNvSpPr/>
          <p:nvPr/>
        </p:nvSpPr>
        <p:spPr>
          <a:xfrm>
            <a:off x="9514294" y="6914564"/>
            <a:ext cx="4750345" cy="84045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400" dirty="0">
                <a:latin typeface="Montserrat" pitchFamily="2" charset="0"/>
              </a:rPr>
              <a:t>Keep time </a:t>
            </a:r>
            <a:r>
              <a:rPr lang="de-DE" sz="2400" dirty="0" err="1">
                <a:latin typeface="Montserrat" pitchFamily="2" charset="0"/>
              </a:rPr>
              <a:t>sheets</a:t>
            </a:r>
            <a:r>
              <a:rPr lang="de-DE" sz="2400" dirty="0">
                <a:latin typeface="Montserrat" pitchFamily="2" charset="0"/>
              </a:rPr>
              <a:t>, </a:t>
            </a:r>
            <a:r>
              <a:rPr lang="de-DE" sz="2400" dirty="0" err="1">
                <a:latin typeface="Montserrat" pitchFamily="2" charset="0"/>
              </a:rPr>
              <a:t>invoices</a:t>
            </a:r>
            <a:r>
              <a:rPr lang="de-DE" sz="2400" dirty="0">
                <a:latin typeface="Montserrat" pitchFamily="2" charset="0"/>
              </a:rPr>
              <a:t> </a:t>
            </a:r>
            <a:r>
              <a:rPr lang="de-DE" sz="2400" dirty="0" err="1">
                <a:latin typeface="Montserrat" pitchFamily="2" charset="0"/>
              </a:rPr>
              <a:t>etc</a:t>
            </a:r>
            <a:r>
              <a:rPr lang="de-DE" sz="2400" dirty="0">
                <a:latin typeface="Montserrat" pitchFamily="2" charset="0"/>
              </a:rPr>
              <a:t> in </a:t>
            </a:r>
            <a:r>
              <a:rPr lang="de-DE" sz="2400" dirty="0" err="1">
                <a:latin typeface="Montserrat" pitchFamily="2" charset="0"/>
              </a:rPr>
              <a:t>your</a:t>
            </a:r>
            <a:r>
              <a:rPr lang="de-DE" sz="2400" dirty="0">
                <a:latin typeface="Montserrat" pitchFamily="2" charset="0"/>
              </a:rPr>
              <a:t> </a:t>
            </a:r>
            <a:r>
              <a:rPr lang="de-DE" sz="2400" dirty="0" err="1">
                <a:latin typeface="Montserrat" pitchFamily="2" charset="0"/>
              </a:rPr>
              <a:t>records</a:t>
            </a:r>
            <a:endParaRPr lang="de-DE" sz="2400" dirty="0">
              <a:latin typeface="Montserrat" pitchFamily="2" charset="0"/>
            </a:endParaRPr>
          </a:p>
        </p:txBody>
      </p:sp>
      <p:sp>
        <p:nvSpPr>
          <p:cNvPr id="19" name="Rechteck 18">
            <a:extLst>
              <a:ext uri="{FF2B5EF4-FFF2-40B4-BE49-F238E27FC236}">
                <a16:creationId xmlns:a16="http://schemas.microsoft.com/office/drawing/2014/main" id="{BA8D5A67-0076-443C-96AA-93302E0B0223}"/>
              </a:ext>
            </a:extLst>
          </p:cNvPr>
          <p:cNvSpPr/>
          <p:nvPr/>
        </p:nvSpPr>
        <p:spPr>
          <a:xfrm>
            <a:off x="9514294" y="7929292"/>
            <a:ext cx="3931920" cy="84045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400" dirty="0">
                <a:latin typeface="Montserrat" pitchFamily="2" charset="0"/>
              </a:rPr>
              <a:t>Follow </a:t>
            </a:r>
            <a:r>
              <a:rPr lang="de-DE" sz="2400" dirty="0" err="1">
                <a:latin typeface="Montserrat" pitchFamily="2" charset="0"/>
              </a:rPr>
              <a:t>your</a:t>
            </a:r>
            <a:r>
              <a:rPr lang="de-DE" sz="2400" dirty="0">
                <a:latin typeface="Montserrat" pitchFamily="2" charset="0"/>
              </a:rPr>
              <a:t> </a:t>
            </a:r>
            <a:r>
              <a:rPr lang="de-DE" sz="2400" dirty="0" err="1">
                <a:latin typeface="Montserrat" pitchFamily="2" charset="0"/>
              </a:rPr>
              <a:t>usual</a:t>
            </a:r>
            <a:r>
              <a:rPr lang="de-DE" sz="2400" dirty="0">
                <a:latin typeface="Montserrat" pitchFamily="2" charset="0"/>
              </a:rPr>
              <a:t> </a:t>
            </a:r>
            <a:r>
              <a:rPr lang="de-DE" sz="2400" dirty="0" err="1">
                <a:latin typeface="Montserrat" pitchFamily="2" charset="0"/>
              </a:rPr>
              <a:t>accounting</a:t>
            </a:r>
            <a:r>
              <a:rPr lang="de-DE" sz="2400" dirty="0">
                <a:latin typeface="Montserrat" pitchFamily="2" charset="0"/>
              </a:rPr>
              <a:t> </a:t>
            </a:r>
            <a:r>
              <a:rPr lang="de-DE" sz="2400" dirty="0" err="1">
                <a:latin typeface="Montserrat" pitchFamily="2" charset="0"/>
              </a:rPr>
              <a:t>practice</a:t>
            </a:r>
            <a:r>
              <a:rPr lang="de-DE" sz="2400" dirty="0">
                <a:latin typeface="Montserrat" pitchFamily="2" charset="0"/>
              </a:rPr>
              <a:t> </a:t>
            </a:r>
          </a:p>
        </p:txBody>
      </p:sp>
      <p:sp>
        <p:nvSpPr>
          <p:cNvPr id="20" name="Rechteck 19">
            <a:extLst>
              <a:ext uri="{FF2B5EF4-FFF2-40B4-BE49-F238E27FC236}">
                <a16:creationId xmlns:a16="http://schemas.microsoft.com/office/drawing/2014/main" id="{B9DCC2F1-7B5A-4A10-A8FB-E85DB7337818}"/>
              </a:ext>
            </a:extLst>
          </p:cNvPr>
          <p:cNvSpPr/>
          <p:nvPr/>
        </p:nvSpPr>
        <p:spPr>
          <a:xfrm>
            <a:off x="9514294" y="8864037"/>
            <a:ext cx="3931920" cy="84045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dirty="0">
                <a:latin typeface="Montserrat" pitchFamily="2" charset="0"/>
              </a:rPr>
              <a:t>No reckless or excessive expenses</a:t>
            </a:r>
          </a:p>
        </p:txBody>
      </p:sp>
      <p:cxnSp>
        <p:nvCxnSpPr>
          <p:cNvPr id="21" name="Gerade Verbindung mit Pfeil 20">
            <a:extLst>
              <a:ext uri="{FF2B5EF4-FFF2-40B4-BE49-F238E27FC236}">
                <a16:creationId xmlns:a16="http://schemas.microsoft.com/office/drawing/2014/main" id="{760DFBA4-CD2B-4D01-BDF5-7F156379A6BC}"/>
              </a:ext>
            </a:extLst>
          </p:cNvPr>
          <p:cNvCxnSpPr>
            <a:endCxn id="14" idx="1"/>
          </p:cNvCxnSpPr>
          <p:nvPr/>
        </p:nvCxnSpPr>
        <p:spPr>
          <a:xfrm flipV="1">
            <a:off x="7502212" y="4063197"/>
            <a:ext cx="1634490" cy="959196"/>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Gerade Verbindung mit Pfeil 21">
            <a:extLst>
              <a:ext uri="{FF2B5EF4-FFF2-40B4-BE49-F238E27FC236}">
                <a16:creationId xmlns:a16="http://schemas.microsoft.com/office/drawing/2014/main" id="{790ACE54-50D5-41EC-B5EA-0E3350CDC957}"/>
              </a:ext>
            </a:extLst>
          </p:cNvPr>
          <p:cNvCxnSpPr>
            <a:endCxn id="15" idx="1"/>
          </p:cNvCxnSpPr>
          <p:nvPr/>
        </p:nvCxnSpPr>
        <p:spPr>
          <a:xfrm flipV="1">
            <a:off x="7438430" y="4890131"/>
            <a:ext cx="2075864" cy="778258"/>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Gerade Verbindung mit Pfeil 22">
            <a:extLst>
              <a:ext uri="{FF2B5EF4-FFF2-40B4-BE49-F238E27FC236}">
                <a16:creationId xmlns:a16="http://schemas.microsoft.com/office/drawing/2014/main" id="{36EF3361-C19C-4C18-B2F3-067518D1D0A9}"/>
              </a:ext>
            </a:extLst>
          </p:cNvPr>
          <p:cNvCxnSpPr>
            <a:cxnSpLocks/>
            <a:endCxn id="16" idx="1"/>
          </p:cNvCxnSpPr>
          <p:nvPr/>
        </p:nvCxnSpPr>
        <p:spPr>
          <a:xfrm flipV="1">
            <a:off x="7407890" y="5579280"/>
            <a:ext cx="1258502" cy="770896"/>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Gerade Verbindung mit Pfeil 23">
            <a:extLst>
              <a:ext uri="{FF2B5EF4-FFF2-40B4-BE49-F238E27FC236}">
                <a16:creationId xmlns:a16="http://schemas.microsoft.com/office/drawing/2014/main" id="{2AE1BFAC-9B53-45B4-A20A-E656CE5302DD}"/>
              </a:ext>
            </a:extLst>
          </p:cNvPr>
          <p:cNvCxnSpPr>
            <a:cxnSpLocks/>
            <a:endCxn id="17" idx="1"/>
          </p:cNvCxnSpPr>
          <p:nvPr/>
        </p:nvCxnSpPr>
        <p:spPr>
          <a:xfrm flipV="1">
            <a:off x="5320360" y="6376241"/>
            <a:ext cx="4193933" cy="599032"/>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Gerade Verbindung mit Pfeil 24">
            <a:extLst>
              <a:ext uri="{FF2B5EF4-FFF2-40B4-BE49-F238E27FC236}">
                <a16:creationId xmlns:a16="http://schemas.microsoft.com/office/drawing/2014/main" id="{393A65D8-63CB-4519-BB71-071D9199C73C}"/>
              </a:ext>
            </a:extLst>
          </p:cNvPr>
          <p:cNvCxnSpPr>
            <a:cxnSpLocks/>
            <a:endCxn id="18" idx="1"/>
          </p:cNvCxnSpPr>
          <p:nvPr/>
        </p:nvCxnSpPr>
        <p:spPr>
          <a:xfrm flipV="1">
            <a:off x="6569425" y="7334790"/>
            <a:ext cx="2944869" cy="295460"/>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DCA590E7-8C32-4635-866B-E2481E107D90}"/>
              </a:ext>
            </a:extLst>
          </p:cNvPr>
          <p:cNvCxnSpPr>
            <a:endCxn id="19" idx="1"/>
          </p:cNvCxnSpPr>
          <p:nvPr/>
        </p:nvCxnSpPr>
        <p:spPr>
          <a:xfrm flipV="1">
            <a:off x="8041859" y="8349518"/>
            <a:ext cx="1472435" cy="156836"/>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8F861BBA-468B-4923-B160-63E357F35A1C}"/>
              </a:ext>
            </a:extLst>
          </p:cNvPr>
          <p:cNvCxnSpPr>
            <a:endCxn id="20" idx="1"/>
          </p:cNvCxnSpPr>
          <p:nvPr/>
        </p:nvCxnSpPr>
        <p:spPr>
          <a:xfrm>
            <a:off x="7193957" y="9225623"/>
            <a:ext cx="2320337" cy="58640"/>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45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dirty="0">
                <a:solidFill>
                  <a:schemeClr val="accent1"/>
                </a:solidFill>
                <a:latin typeface="Montserrat Light"/>
                <a:ea typeface="Montserrat Light"/>
              </a:rPr>
              <a:t>2. </a:t>
            </a:r>
            <a:r>
              <a:rPr lang="es" sz="5600" spc="-1" dirty="0">
                <a:solidFill>
                  <a:schemeClr val="accent1"/>
                </a:solidFill>
                <a:latin typeface="Montserrat Light"/>
                <a:ea typeface="Montserrat Light"/>
              </a:rPr>
              <a:t>Budget details</a:t>
            </a:r>
            <a:endParaRPr lang="de-DE" sz="5600" b="0" strike="noStrike" spc="-1" dirty="0">
              <a:solidFill>
                <a:srgbClr val="000000"/>
              </a:solidFill>
              <a:latin typeface="Arial"/>
            </a:endParaRPr>
          </a:p>
        </p:txBody>
      </p:sp>
      <p:sp>
        <p:nvSpPr>
          <p:cNvPr id="4" name="Titel 1">
            <a:extLst>
              <a:ext uri="{FF2B5EF4-FFF2-40B4-BE49-F238E27FC236}">
                <a16:creationId xmlns:a16="http://schemas.microsoft.com/office/drawing/2014/main" id="{987C7248-7757-4E3A-AA00-EA0B0EB00F11}"/>
              </a:ext>
            </a:extLst>
          </p:cNvPr>
          <p:cNvSpPr txBox="1">
            <a:spLocks/>
          </p:cNvSpPr>
          <p:nvPr/>
        </p:nvSpPr>
        <p:spPr>
          <a:xfrm>
            <a:off x="1469892" y="1826806"/>
            <a:ext cx="10515600" cy="1325563"/>
          </a:xfrm>
          <a:prstGeom prst="rect">
            <a:avLst/>
          </a:prstGeom>
          <a:noFill/>
          <a:ln w="0">
            <a:noFill/>
          </a:ln>
        </p:spPr>
        <p:txBody>
          <a:bodyPr lIns="0" tIns="0" rIns="0" bIns="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solidFill>
                  <a:srgbClr val="1062A9"/>
                </a:solidFill>
                <a:latin typeface="Montserrat" pitchFamily="2" charset="0"/>
              </a:rPr>
              <a:t>Keep </a:t>
            </a:r>
            <a:r>
              <a:rPr lang="de-DE" sz="4000" b="1" dirty="0" err="1">
                <a:solidFill>
                  <a:srgbClr val="1062A9"/>
                </a:solidFill>
                <a:latin typeface="Montserrat" pitchFamily="2" charset="0"/>
              </a:rPr>
              <a:t>records</a:t>
            </a:r>
            <a:r>
              <a:rPr lang="de-DE" sz="4000" b="1" dirty="0">
                <a:solidFill>
                  <a:srgbClr val="1062A9"/>
                </a:solidFill>
                <a:latin typeface="Montserrat" pitchFamily="2" charset="0"/>
              </a:rPr>
              <a:t>!</a:t>
            </a:r>
          </a:p>
        </p:txBody>
      </p:sp>
      <p:graphicFrame>
        <p:nvGraphicFramePr>
          <p:cNvPr id="5" name="Tabelle 4">
            <a:extLst>
              <a:ext uri="{FF2B5EF4-FFF2-40B4-BE49-F238E27FC236}">
                <a16:creationId xmlns:a16="http://schemas.microsoft.com/office/drawing/2014/main" id="{88C444CD-FE99-4DE1-B5EA-DF8CF15B6E27}"/>
              </a:ext>
            </a:extLst>
          </p:cNvPr>
          <p:cNvGraphicFramePr>
            <a:graphicFrameLocks noGrp="1"/>
          </p:cNvGraphicFramePr>
          <p:nvPr>
            <p:extLst>
              <p:ext uri="{D42A27DB-BD31-4B8C-83A1-F6EECF244321}">
                <p14:modId xmlns:p14="http://schemas.microsoft.com/office/powerpoint/2010/main" val="3774195875"/>
              </p:ext>
            </p:extLst>
          </p:nvPr>
        </p:nvGraphicFramePr>
        <p:xfrm>
          <a:off x="0" y="3078481"/>
          <a:ext cx="18288000" cy="8166068"/>
        </p:xfrm>
        <a:graphic>
          <a:graphicData uri="http://schemas.openxmlformats.org/drawingml/2006/table">
            <a:tbl>
              <a:tblPr firstRow="1" bandRow="1">
                <a:tableStyleId>{F5AB1C69-6EDB-4FF4-983F-18BD219EF322}</a:tableStyleId>
              </a:tblPr>
              <a:tblGrid>
                <a:gridCol w="6217389">
                  <a:extLst>
                    <a:ext uri="{9D8B030D-6E8A-4147-A177-3AD203B41FA5}">
                      <a16:colId xmlns:a16="http://schemas.microsoft.com/office/drawing/2014/main" val="1921838899"/>
                    </a:ext>
                  </a:extLst>
                </a:gridCol>
                <a:gridCol w="12070611">
                  <a:extLst>
                    <a:ext uri="{9D8B030D-6E8A-4147-A177-3AD203B41FA5}">
                      <a16:colId xmlns:a16="http://schemas.microsoft.com/office/drawing/2014/main" val="3291955509"/>
                    </a:ext>
                  </a:extLst>
                </a:gridCol>
              </a:tblGrid>
              <a:tr h="1610431">
                <a:tc>
                  <a:txBody>
                    <a:bodyPr/>
                    <a:lstStyle/>
                    <a:p>
                      <a:pPr marL="360000" marR="0" lvl="0" indent="0" algn="l" defTabSz="914400" rtl="0" eaLnBrk="1" fontAlgn="auto" latinLnBrk="0" hangingPunct="1">
                        <a:lnSpc>
                          <a:spcPct val="120000"/>
                        </a:lnSpc>
                        <a:spcBef>
                          <a:spcPts val="0"/>
                        </a:spcBef>
                        <a:spcAft>
                          <a:spcPts val="0"/>
                        </a:spcAft>
                        <a:buClrTx/>
                        <a:buSzTx/>
                        <a:buFontTx/>
                        <a:buNone/>
                        <a:tabLst/>
                        <a:defRPr/>
                      </a:pPr>
                      <a:r>
                        <a:rPr lang="en-GB" sz="3200" dirty="0">
                          <a:solidFill>
                            <a:schemeClr val="tx1"/>
                          </a:solidFill>
                          <a:latin typeface="Montserrat" pitchFamily="2" charset="0"/>
                        </a:rPr>
                        <a:t>Costs categories</a:t>
                      </a:r>
                    </a:p>
                    <a:p>
                      <a:pPr marL="360000" marR="0" lvl="0" indent="0" algn="l" defTabSz="914400" rtl="0" eaLnBrk="1" fontAlgn="auto" latinLnBrk="0" hangingPunct="1">
                        <a:lnSpc>
                          <a:spcPct val="120000"/>
                        </a:lnSpc>
                        <a:spcBef>
                          <a:spcPts val="0"/>
                        </a:spcBef>
                        <a:spcAft>
                          <a:spcPts val="0"/>
                        </a:spcAft>
                        <a:buClrTx/>
                        <a:buSzTx/>
                        <a:buFontTx/>
                        <a:buNone/>
                        <a:tabLst/>
                        <a:defRPr/>
                      </a:pPr>
                      <a:r>
                        <a:rPr lang="en-GB" sz="3200" dirty="0">
                          <a:solidFill>
                            <a:schemeClr val="tx1"/>
                          </a:solidFill>
                          <a:latin typeface="Montserrat" pitchFamily="2" charset="0"/>
                        </a:rPr>
                        <a:t>(Actual costs)</a:t>
                      </a:r>
                      <a:endParaRPr lang="de-DE" sz="3200" dirty="0">
                        <a:solidFill>
                          <a:schemeClr val="tx1"/>
                        </a:solidFill>
                        <a:latin typeface="Montserrat" pitchFamily="2" charset="0"/>
                      </a:endParaRPr>
                    </a:p>
                  </a:txBody>
                  <a:tcPr/>
                </a:tc>
                <a:tc>
                  <a:txBody>
                    <a:bodyPr/>
                    <a:lstStyle/>
                    <a:p>
                      <a:pPr marL="360000">
                        <a:lnSpc>
                          <a:spcPct val="120000"/>
                        </a:lnSpc>
                      </a:pPr>
                      <a:r>
                        <a:rPr lang="de-DE" sz="3200" dirty="0">
                          <a:solidFill>
                            <a:schemeClr val="tx1"/>
                          </a:solidFill>
                          <a:latin typeface="Montserrat" pitchFamily="2" charset="0"/>
                        </a:rPr>
                        <a:t>Records </a:t>
                      </a:r>
                      <a:r>
                        <a:rPr lang="de-DE" sz="3200" dirty="0" err="1">
                          <a:solidFill>
                            <a:schemeClr val="tx1"/>
                          </a:solidFill>
                          <a:latin typeface="Montserrat" pitchFamily="2" charset="0"/>
                        </a:rPr>
                        <a:t>needed</a:t>
                      </a:r>
                      <a:endParaRPr lang="de-DE" sz="3200" dirty="0">
                        <a:solidFill>
                          <a:schemeClr val="tx1"/>
                        </a:solidFill>
                        <a:latin typeface="Montserrat" pitchFamily="2" charset="0"/>
                      </a:endParaRPr>
                    </a:p>
                  </a:txBody>
                  <a:tcPr/>
                </a:tc>
                <a:extLst>
                  <a:ext uri="{0D108BD9-81ED-4DB2-BD59-A6C34878D82A}">
                    <a16:rowId xmlns:a16="http://schemas.microsoft.com/office/drawing/2014/main" val="340840180"/>
                  </a:ext>
                </a:extLst>
              </a:tr>
              <a:tr h="3144028">
                <a:tc>
                  <a:txBody>
                    <a:bodyPr/>
                    <a:lstStyle/>
                    <a:p>
                      <a:pPr marL="360000">
                        <a:lnSpc>
                          <a:spcPct val="120000"/>
                        </a:lnSpc>
                      </a:pPr>
                      <a:r>
                        <a:rPr lang="de-DE" sz="3200" dirty="0" err="1">
                          <a:latin typeface="Montserrat" pitchFamily="2" charset="0"/>
                        </a:rPr>
                        <a:t>Personnel</a:t>
                      </a:r>
                      <a:r>
                        <a:rPr lang="de-DE" sz="3200" dirty="0">
                          <a:latin typeface="Montserrat" pitchFamily="2" charset="0"/>
                        </a:rPr>
                        <a:t> </a:t>
                      </a:r>
                      <a:r>
                        <a:rPr lang="de-DE" sz="3200" dirty="0" err="1">
                          <a:latin typeface="Montserrat" pitchFamily="2" charset="0"/>
                        </a:rPr>
                        <a:t>costs</a:t>
                      </a:r>
                      <a:endParaRPr lang="de-DE" sz="3200" dirty="0">
                        <a:latin typeface="Montserrat" pitchFamily="2" charset="0"/>
                      </a:endParaRPr>
                    </a:p>
                  </a:txBody>
                  <a:tcPr/>
                </a:tc>
                <a:tc>
                  <a:txBody>
                    <a:bodyPr/>
                    <a:lstStyle/>
                    <a:p>
                      <a:pPr marL="360000">
                        <a:lnSpc>
                          <a:spcPct val="120000"/>
                        </a:lnSpc>
                      </a:pPr>
                      <a:r>
                        <a:rPr lang="de-DE" sz="3200" b="1" dirty="0">
                          <a:latin typeface="Montserrat" pitchFamily="2" charset="0"/>
                        </a:rPr>
                        <a:t>Time </a:t>
                      </a:r>
                      <a:r>
                        <a:rPr lang="de-DE" sz="3200" b="1" dirty="0" err="1">
                          <a:latin typeface="Montserrat" pitchFamily="2" charset="0"/>
                        </a:rPr>
                        <a:t>sheets</a:t>
                      </a:r>
                      <a:r>
                        <a:rPr lang="de-DE" sz="3200" b="1" dirty="0">
                          <a:latin typeface="Montserrat" pitchFamily="2" charset="0"/>
                        </a:rPr>
                        <a:t> </a:t>
                      </a:r>
                      <a:r>
                        <a:rPr lang="de-DE" sz="3200" dirty="0" err="1">
                          <a:latin typeface="Montserrat" pitchFamily="2" charset="0"/>
                        </a:rPr>
                        <a:t>signed</a:t>
                      </a:r>
                      <a:r>
                        <a:rPr lang="de-DE" sz="3200" dirty="0">
                          <a:latin typeface="Montserrat" pitchFamily="2" charset="0"/>
                        </a:rPr>
                        <a:t> </a:t>
                      </a:r>
                      <a:r>
                        <a:rPr lang="de-DE" sz="3200" dirty="0" err="1">
                          <a:latin typeface="Montserrat" pitchFamily="2" charset="0"/>
                        </a:rPr>
                        <a:t>by</a:t>
                      </a:r>
                      <a:r>
                        <a:rPr lang="de-DE" sz="3200" dirty="0">
                          <a:latin typeface="Montserrat" pitchFamily="2" charset="0"/>
                        </a:rPr>
                        <a:t> </a:t>
                      </a:r>
                      <a:r>
                        <a:rPr lang="de-DE" sz="3200" dirty="0" err="1">
                          <a:latin typeface="Montserrat" pitchFamily="2" charset="0"/>
                        </a:rPr>
                        <a:t>the</a:t>
                      </a:r>
                      <a:r>
                        <a:rPr lang="de-DE" sz="3200" dirty="0">
                          <a:latin typeface="Montserrat" pitchFamily="2" charset="0"/>
                        </a:rPr>
                        <a:t> </a:t>
                      </a:r>
                      <a:r>
                        <a:rPr lang="de-DE" sz="3200" dirty="0" err="1">
                          <a:latin typeface="Montserrat" pitchFamily="2" charset="0"/>
                        </a:rPr>
                        <a:t>person</a:t>
                      </a:r>
                      <a:r>
                        <a:rPr lang="de-DE" sz="3200" dirty="0">
                          <a:latin typeface="Montserrat" pitchFamily="2" charset="0"/>
                        </a:rPr>
                        <a:t> </a:t>
                      </a:r>
                      <a:r>
                        <a:rPr lang="de-DE" sz="3200" dirty="0" err="1">
                          <a:latin typeface="Montserrat" pitchFamily="2" charset="0"/>
                        </a:rPr>
                        <a:t>working</a:t>
                      </a:r>
                      <a:r>
                        <a:rPr lang="de-DE" sz="3200" dirty="0">
                          <a:latin typeface="Montserrat" pitchFamily="2" charset="0"/>
                        </a:rPr>
                        <a:t> </a:t>
                      </a:r>
                    </a:p>
                    <a:p>
                      <a:pPr marL="360000">
                        <a:lnSpc>
                          <a:spcPct val="120000"/>
                        </a:lnSpc>
                      </a:pPr>
                      <a:r>
                        <a:rPr lang="de-DE" sz="3200" dirty="0">
                          <a:latin typeface="Montserrat" pitchFamily="2" charset="0"/>
                        </a:rPr>
                        <a:t>on </a:t>
                      </a:r>
                      <a:r>
                        <a:rPr lang="de-DE" sz="3200" dirty="0" err="1">
                          <a:latin typeface="Montserrat" pitchFamily="2" charset="0"/>
                        </a:rPr>
                        <a:t>the</a:t>
                      </a:r>
                      <a:r>
                        <a:rPr lang="de-DE" sz="3200" dirty="0">
                          <a:latin typeface="Montserrat" pitchFamily="2" charset="0"/>
                        </a:rPr>
                        <a:t> </a:t>
                      </a:r>
                      <a:r>
                        <a:rPr lang="de-DE" sz="3200" dirty="0" err="1">
                          <a:latin typeface="Montserrat" pitchFamily="2" charset="0"/>
                        </a:rPr>
                        <a:t>action</a:t>
                      </a:r>
                      <a:endParaRPr lang="de-DE" sz="3200" dirty="0">
                        <a:latin typeface="Montserrat" pitchFamily="2" charset="0"/>
                      </a:endParaRPr>
                    </a:p>
                    <a:p>
                      <a:pPr marL="360000">
                        <a:lnSpc>
                          <a:spcPct val="120000"/>
                        </a:lnSpc>
                      </a:pPr>
                      <a:r>
                        <a:rPr lang="de-DE" sz="3200" dirty="0">
                          <a:latin typeface="Montserrat" pitchFamily="2" charset="0"/>
                        </a:rPr>
                        <a:t>Proof</a:t>
                      </a:r>
                      <a:r>
                        <a:rPr lang="de-DE" sz="3200" baseline="0" dirty="0">
                          <a:latin typeface="Montserrat" pitchFamily="2" charset="0"/>
                        </a:rPr>
                        <a:t> </a:t>
                      </a:r>
                      <a:r>
                        <a:rPr lang="de-DE" sz="3200" baseline="0" dirty="0" err="1">
                          <a:latin typeface="Montserrat" pitchFamily="2" charset="0"/>
                        </a:rPr>
                        <a:t>that</a:t>
                      </a:r>
                      <a:r>
                        <a:rPr lang="de-DE" sz="3200" baseline="0" dirty="0">
                          <a:latin typeface="Montserrat" pitchFamily="2" charset="0"/>
                        </a:rPr>
                        <a:t> </a:t>
                      </a:r>
                      <a:r>
                        <a:rPr lang="de-DE" sz="3200" baseline="0" dirty="0" err="1">
                          <a:latin typeface="Montserrat" pitchFamily="2" charset="0"/>
                        </a:rPr>
                        <a:t>the</a:t>
                      </a:r>
                      <a:r>
                        <a:rPr lang="de-DE" sz="3200" baseline="0" dirty="0">
                          <a:latin typeface="Montserrat" pitchFamily="2" charset="0"/>
                        </a:rPr>
                        <a:t> </a:t>
                      </a:r>
                      <a:r>
                        <a:rPr lang="de-DE" sz="3200" baseline="0" dirty="0" err="1">
                          <a:latin typeface="Montserrat" pitchFamily="2" charset="0"/>
                        </a:rPr>
                        <a:t>person</a:t>
                      </a:r>
                      <a:r>
                        <a:rPr lang="de-DE" sz="3200" baseline="0" dirty="0">
                          <a:latin typeface="Montserrat" pitchFamily="2" charset="0"/>
                        </a:rPr>
                        <a:t> </a:t>
                      </a:r>
                      <a:r>
                        <a:rPr lang="de-DE" sz="3200" baseline="0" dirty="0" err="1">
                          <a:latin typeface="Montserrat" pitchFamily="2" charset="0"/>
                        </a:rPr>
                        <a:t>worked</a:t>
                      </a:r>
                      <a:r>
                        <a:rPr lang="de-DE" sz="3200" baseline="0" dirty="0">
                          <a:latin typeface="Montserrat" pitchFamily="2" charset="0"/>
                        </a:rPr>
                        <a:t> </a:t>
                      </a:r>
                      <a:r>
                        <a:rPr lang="de-DE" sz="3200" baseline="0" dirty="0" err="1">
                          <a:latin typeface="Montserrat" pitchFamily="2" charset="0"/>
                        </a:rPr>
                        <a:t>for</a:t>
                      </a:r>
                      <a:r>
                        <a:rPr lang="de-DE" sz="3200" baseline="0" dirty="0">
                          <a:latin typeface="Montserrat" pitchFamily="2" charset="0"/>
                        </a:rPr>
                        <a:t> </a:t>
                      </a:r>
                      <a:r>
                        <a:rPr lang="de-DE" sz="3200" baseline="0" dirty="0" err="1">
                          <a:latin typeface="Montserrat" pitchFamily="2" charset="0"/>
                        </a:rPr>
                        <a:t>the</a:t>
                      </a:r>
                      <a:r>
                        <a:rPr lang="de-DE" sz="3200" baseline="0" dirty="0">
                          <a:latin typeface="Montserrat" pitchFamily="2" charset="0"/>
                        </a:rPr>
                        <a:t> </a:t>
                      </a:r>
                      <a:r>
                        <a:rPr lang="de-DE" sz="3200" baseline="0" dirty="0" err="1">
                          <a:latin typeface="Montserrat" pitchFamily="2" charset="0"/>
                        </a:rPr>
                        <a:t>organisation</a:t>
                      </a:r>
                      <a:r>
                        <a:rPr lang="de-DE" sz="3200" baseline="0" dirty="0">
                          <a:latin typeface="Montserrat" pitchFamily="2" charset="0"/>
                        </a:rPr>
                        <a:t> </a:t>
                      </a:r>
                      <a:r>
                        <a:rPr lang="de-DE" sz="3200" baseline="0" dirty="0" err="1">
                          <a:latin typeface="Montserrat" pitchFamily="2" charset="0"/>
                        </a:rPr>
                        <a:t>and</a:t>
                      </a:r>
                      <a:r>
                        <a:rPr lang="de-DE" sz="3200" baseline="0" dirty="0">
                          <a:latin typeface="Montserrat" pitchFamily="2" charset="0"/>
                        </a:rPr>
                        <a:t> was </a:t>
                      </a:r>
                      <a:r>
                        <a:rPr lang="de-DE" sz="3200" baseline="0" dirty="0" err="1">
                          <a:latin typeface="Montserrat" pitchFamily="2" charset="0"/>
                        </a:rPr>
                        <a:t>actually</a:t>
                      </a:r>
                      <a:r>
                        <a:rPr lang="de-DE" sz="3200" baseline="0" dirty="0">
                          <a:latin typeface="Montserrat" pitchFamily="2" charset="0"/>
                        </a:rPr>
                        <a:t> </a:t>
                      </a:r>
                      <a:r>
                        <a:rPr lang="de-DE" sz="3200" baseline="0" dirty="0" err="1">
                          <a:latin typeface="Montserrat" pitchFamily="2" charset="0"/>
                        </a:rPr>
                        <a:t>paid</a:t>
                      </a:r>
                      <a:r>
                        <a:rPr lang="de-DE" sz="3200" baseline="0" dirty="0">
                          <a:latin typeface="Montserrat" pitchFamily="2" charset="0"/>
                        </a:rPr>
                        <a:t> (</a:t>
                      </a:r>
                      <a:r>
                        <a:rPr lang="de-DE" sz="3200" baseline="0" dirty="0" err="1">
                          <a:latin typeface="Montserrat" pitchFamily="2" charset="0"/>
                        </a:rPr>
                        <a:t>payment</a:t>
                      </a:r>
                      <a:r>
                        <a:rPr lang="de-DE" sz="3200" baseline="0" dirty="0">
                          <a:latin typeface="Montserrat" pitchFamily="2" charset="0"/>
                        </a:rPr>
                        <a:t> </a:t>
                      </a:r>
                      <a:r>
                        <a:rPr lang="de-DE" sz="3200" baseline="0" dirty="0" err="1">
                          <a:latin typeface="Montserrat" pitchFamily="2" charset="0"/>
                        </a:rPr>
                        <a:t>slips</a:t>
                      </a:r>
                      <a:r>
                        <a:rPr lang="de-DE" sz="3200" baseline="0" dirty="0">
                          <a:latin typeface="Montserrat" pitchFamily="2" charset="0"/>
                        </a:rPr>
                        <a:t>, </a:t>
                      </a:r>
                      <a:r>
                        <a:rPr lang="de-DE" sz="3200" baseline="0" dirty="0" err="1">
                          <a:latin typeface="Montserrat" pitchFamily="2" charset="0"/>
                        </a:rPr>
                        <a:t>working</a:t>
                      </a:r>
                      <a:r>
                        <a:rPr lang="de-DE" sz="3200" baseline="0" dirty="0">
                          <a:latin typeface="Montserrat" pitchFamily="2" charset="0"/>
                        </a:rPr>
                        <a:t> </a:t>
                      </a:r>
                      <a:r>
                        <a:rPr lang="de-DE" sz="3200" baseline="0" dirty="0" err="1">
                          <a:latin typeface="Montserrat" pitchFamily="2" charset="0"/>
                        </a:rPr>
                        <a:t>contract</a:t>
                      </a:r>
                      <a:r>
                        <a:rPr lang="de-DE" sz="3200" baseline="0" dirty="0">
                          <a:latin typeface="Montserrat" pitchFamily="2" charset="0"/>
                        </a:rPr>
                        <a:t> </a:t>
                      </a:r>
                      <a:r>
                        <a:rPr lang="de-DE" sz="3200" baseline="0" dirty="0" err="1">
                          <a:latin typeface="Montserrat" pitchFamily="2" charset="0"/>
                        </a:rPr>
                        <a:t>or</a:t>
                      </a:r>
                      <a:r>
                        <a:rPr lang="de-DE" sz="3200" baseline="0" dirty="0">
                          <a:latin typeface="Montserrat" pitchFamily="2" charset="0"/>
                        </a:rPr>
                        <a:t> </a:t>
                      </a:r>
                      <a:r>
                        <a:rPr lang="de-DE" sz="3200" baseline="0" dirty="0" err="1">
                          <a:latin typeface="Montserrat" pitchFamily="2" charset="0"/>
                        </a:rPr>
                        <a:t>similar</a:t>
                      </a:r>
                      <a:r>
                        <a:rPr lang="de-DE" sz="3200" baseline="0" dirty="0">
                          <a:latin typeface="Montserrat" pitchFamily="2" charset="0"/>
                        </a:rPr>
                        <a:t>)</a:t>
                      </a:r>
                      <a:endParaRPr lang="de-DE" sz="3200" dirty="0">
                        <a:latin typeface="Montserrat" pitchFamily="2" charset="0"/>
                      </a:endParaRPr>
                    </a:p>
                  </a:txBody>
                  <a:tcPr/>
                </a:tc>
                <a:extLst>
                  <a:ext uri="{0D108BD9-81ED-4DB2-BD59-A6C34878D82A}">
                    <a16:rowId xmlns:a16="http://schemas.microsoft.com/office/drawing/2014/main" val="1328870371"/>
                  </a:ext>
                </a:extLst>
              </a:tr>
              <a:tr h="1610431">
                <a:tc>
                  <a:txBody>
                    <a:bodyPr/>
                    <a:lstStyle/>
                    <a:p>
                      <a:pPr marL="360000">
                        <a:lnSpc>
                          <a:spcPct val="120000"/>
                        </a:lnSpc>
                      </a:pPr>
                      <a:r>
                        <a:rPr lang="de-DE" sz="3200" dirty="0">
                          <a:latin typeface="Montserrat" pitchFamily="2" charset="0"/>
                        </a:rPr>
                        <a:t>Travel </a:t>
                      </a:r>
                      <a:r>
                        <a:rPr lang="de-DE" sz="3200" dirty="0" err="1">
                          <a:latin typeface="Montserrat" pitchFamily="2" charset="0"/>
                        </a:rPr>
                        <a:t>costs</a:t>
                      </a:r>
                      <a:r>
                        <a:rPr lang="de-DE" sz="3200" dirty="0">
                          <a:latin typeface="Montserrat" pitchFamily="2" charset="0"/>
                        </a:rPr>
                        <a:t> </a:t>
                      </a:r>
                      <a:r>
                        <a:rPr lang="de-DE" sz="3200" dirty="0" err="1">
                          <a:latin typeface="Montserrat" pitchFamily="2" charset="0"/>
                        </a:rPr>
                        <a:t>and</a:t>
                      </a:r>
                      <a:r>
                        <a:rPr lang="de-DE" sz="3200" dirty="0">
                          <a:latin typeface="Montserrat" pitchFamily="2" charset="0"/>
                        </a:rPr>
                        <a:t> </a:t>
                      </a:r>
                      <a:r>
                        <a:rPr lang="de-DE" sz="3200" dirty="0" err="1">
                          <a:latin typeface="Montserrat" pitchFamily="2" charset="0"/>
                        </a:rPr>
                        <a:t>allowances</a:t>
                      </a:r>
                      <a:endParaRPr lang="de-DE" sz="3200" dirty="0">
                        <a:latin typeface="Montserrat" pitchFamily="2" charset="0"/>
                      </a:endParaRPr>
                    </a:p>
                  </a:txBody>
                  <a:tcPr/>
                </a:tc>
                <a:tc>
                  <a:txBody>
                    <a:bodyPr/>
                    <a:lstStyle/>
                    <a:p>
                      <a:pPr marL="360000">
                        <a:lnSpc>
                          <a:spcPct val="120000"/>
                        </a:lnSpc>
                      </a:pPr>
                      <a:r>
                        <a:rPr lang="de-DE" sz="3200" b="1" dirty="0" err="1">
                          <a:latin typeface="Montserrat" pitchFamily="2" charset="0"/>
                        </a:rPr>
                        <a:t>Invoices</a:t>
                      </a:r>
                      <a:r>
                        <a:rPr lang="de-DE" sz="3200" b="1" baseline="0" dirty="0">
                          <a:latin typeface="Montserrat" pitchFamily="2" charset="0"/>
                        </a:rPr>
                        <a:t> and </a:t>
                      </a:r>
                      <a:r>
                        <a:rPr lang="de-DE" sz="3200" b="1" baseline="0" dirty="0" err="1">
                          <a:latin typeface="Montserrat" pitchFamily="2" charset="0"/>
                        </a:rPr>
                        <a:t>receipts</a:t>
                      </a:r>
                      <a:r>
                        <a:rPr lang="de-DE" sz="3200" b="1" baseline="0" dirty="0">
                          <a:latin typeface="Montserrat" pitchFamily="2" charset="0"/>
                        </a:rPr>
                        <a:t> </a:t>
                      </a:r>
                      <a:r>
                        <a:rPr lang="de-DE" sz="3200" baseline="0" dirty="0">
                          <a:latin typeface="Montserrat" pitchFamily="2" charset="0"/>
                        </a:rPr>
                        <a:t>(</a:t>
                      </a:r>
                      <a:r>
                        <a:rPr lang="de-DE" sz="3200" baseline="0" dirty="0" err="1">
                          <a:latin typeface="Montserrat" pitchFamily="2" charset="0"/>
                        </a:rPr>
                        <a:t>including</a:t>
                      </a:r>
                      <a:r>
                        <a:rPr lang="de-DE" sz="3200" baseline="0" dirty="0">
                          <a:latin typeface="Montserrat" pitchFamily="2" charset="0"/>
                        </a:rPr>
                        <a:t> </a:t>
                      </a:r>
                      <a:r>
                        <a:rPr lang="de-DE" sz="3200" baseline="0" dirty="0" err="1">
                          <a:latin typeface="Montserrat" pitchFamily="2" charset="0"/>
                        </a:rPr>
                        <a:t>boarding</a:t>
                      </a:r>
                      <a:r>
                        <a:rPr lang="de-DE" sz="3200" baseline="0" dirty="0">
                          <a:latin typeface="Montserrat" pitchFamily="2" charset="0"/>
                        </a:rPr>
                        <a:t> </a:t>
                      </a:r>
                      <a:r>
                        <a:rPr lang="de-DE" sz="3200" baseline="0" dirty="0" err="1">
                          <a:latin typeface="Montserrat" pitchFamily="2" charset="0"/>
                        </a:rPr>
                        <a:t>passes</a:t>
                      </a:r>
                      <a:r>
                        <a:rPr lang="de-DE" sz="3200" baseline="0" dirty="0">
                          <a:latin typeface="Montserrat" pitchFamily="2" charset="0"/>
                        </a:rPr>
                        <a:t>, </a:t>
                      </a:r>
                      <a:r>
                        <a:rPr lang="de-DE" sz="3200" baseline="0" dirty="0" err="1">
                          <a:latin typeface="Montserrat" pitchFamily="2" charset="0"/>
                        </a:rPr>
                        <a:t>train</a:t>
                      </a:r>
                      <a:r>
                        <a:rPr lang="de-DE" sz="3200" baseline="0" dirty="0">
                          <a:latin typeface="Montserrat" pitchFamily="2" charset="0"/>
                        </a:rPr>
                        <a:t> </a:t>
                      </a:r>
                      <a:r>
                        <a:rPr lang="de-DE" sz="3200" baseline="0" dirty="0" err="1">
                          <a:latin typeface="Montserrat" pitchFamily="2" charset="0"/>
                        </a:rPr>
                        <a:t>tickets</a:t>
                      </a:r>
                      <a:r>
                        <a:rPr lang="de-DE" sz="3200" baseline="0" dirty="0">
                          <a:latin typeface="Montserrat" pitchFamily="2" charset="0"/>
                        </a:rPr>
                        <a:t>, etc.), </a:t>
                      </a:r>
                      <a:r>
                        <a:rPr lang="de-DE" sz="3200" baseline="0" dirty="0" err="1">
                          <a:latin typeface="Montserrat" pitchFamily="2" charset="0"/>
                        </a:rPr>
                        <a:t>meeting</a:t>
                      </a:r>
                      <a:r>
                        <a:rPr lang="de-DE" sz="3200" baseline="0" dirty="0">
                          <a:latin typeface="Montserrat" pitchFamily="2" charset="0"/>
                        </a:rPr>
                        <a:t> </a:t>
                      </a:r>
                      <a:r>
                        <a:rPr lang="de-DE" sz="3200" baseline="0" dirty="0" err="1">
                          <a:latin typeface="Montserrat" pitchFamily="2" charset="0"/>
                        </a:rPr>
                        <a:t>agenda</a:t>
                      </a:r>
                      <a:r>
                        <a:rPr lang="de-DE" sz="3200" baseline="0" dirty="0">
                          <a:latin typeface="Montserrat" pitchFamily="2" charset="0"/>
                        </a:rPr>
                        <a:t> and </a:t>
                      </a:r>
                      <a:r>
                        <a:rPr lang="de-DE" sz="3200" baseline="0" dirty="0" err="1">
                          <a:latin typeface="Montserrat" pitchFamily="2" charset="0"/>
                        </a:rPr>
                        <a:t>minutes</a:t>
                      </a:r>
                      <a:endParaRPr lang="de-DE" sz="3200" dirty="0">
                        <a:latin typeface="Montserrat" pitchFamily="2" charset="0"/>
                      </a:endParaRPr>
                    </a:p>
                  </a:txBody>
                  <a:tcPr/>
                </a:tc>
                <a:extLst>
                  <a:ext uri="{0D108BD9-81ED-4DB2-BD59-A6C34878D82A}">
                    <a16:rowId xmlns:a16="http://schemas.microsoft.com/office/drawing/2014/main" val="3138575487"/>
                  </a:ext>
                </a:extLst>
              </a:tr>
              <a:tr h="843631">
                <a:tc>
                  <a:txBody>
                    <a:bodyPr/>
                    <a:lstStyle/>
                    <a:p>
                      <a:pPr marL="360000">
                        <a:lnSpc>
                          <a:spcPct val="120000"/>
                        </a:lnSpc>
                      </a:pPr>
                      <a:r>
                        <a:rPr lang="de-DE" sz="3200" dirty="0">
                          <a:latin typeface="Montserrat" pitchFamily="2" charset="0"/>
                        </a:rPr>
                        <a:t>Other </a:t>
                      </a:r>
                      <a:r>
                        <a:rPr lang="de-DE" sz="3200" dirty="0" err="1">
                          <a:latin typeface="Montserrat" pitchFamily="2" charset="0"/>
                        </a:rPr>
                        <a:t>goods</a:t>
                      </a:r>
                      <a:r>
                        <a:rPr lang="de-DE" sz="3200" dirty="0">
                          <a:latin typeface="Montserrat" pitchFamily="2" charset="0"/>
                        </a:rPr>
                        <a:t> and </a:t>
                      </a:r>
                      <a:r>
                        <a:rPr lang="de-DE" sz="3200" dirty="0" err="1">
                          <a:latin typeface="Montserrat" pitchFamily="2" charset="0"/>
                        </a:rPr>
                        <a:t>services</a:t>
                      </a:r>
                      <a:endParaRPr lang="de-DE" sz="3200" dirty="0">
                        <a:latin typeface="Montserrat" pitchFamily="2" charset="0"/>
                      </a:endParaRPr>
                    </a:p>
                    <a:p>
                      <a:pPr marL="360000">
                        <a:lnSpc>
                          <a:spcPct val="120000"/>
                        </a:lnSpc>
                      </a:pPr>
                      <a:endParaRPr lang="de-DE" sz="3200" dirty="0">
                        <a:latin typeface="Montserrat" pitchFamily="2" charset="0"/>
                      </a:endParaRPr>
                    </a:p>
                    <a:p>
                      <a:pPr marL="360000">
                        <a:lnSpc>
                          <a:spcPct val="120000"/>
                        </a:lnSpc>
                      </a:pPr>
                      <a:endParaRPr lang="de-DE" sz="3200" dirty="0">
                        <a:latin typeface="Montserrat" pitchFamily="2" charset="0"/>
                      </a:endParaRPr>
                    </a:p>
                  </a:txBody>
                  <a:tcPr/>
                </a:tc>
                <a:tc>
                  <a:txBody>
                    <a:bodyPr/>
                    <a:lstStyle/>
                    <a:p>
                      <a:pPr marL="360000">
                        <a:lnSpc>
                          <a:spcPct val="120000"/>
                        </a:lnSpc>
                      </a:pPr>
                      <a:r>
                        <a:rPr lang="de-DE" sz="3200" b="1" dirty="0" err="1">
                          <a:latin typeface="Montserrat" pitchFamily="2" charset="0"/>
                        </a:rPr>
                        <a:t>Invoices</a:t>
                      </a:r>
                      <a:r>
                        <a:rPr lang="de-DE" sz="3200" baseline="0" dirty="0">
                          <a:latin typeface="Montserrat" pitchFamily="2" charset="0"/>
                        </a:rPr>
                        <a:t> - </a:t>
                      </a:r>
                      <a:r>
                        <a:rPr lang="en-US" sz="3200" baseline="0" dirty="0">
                          <a:latin typeface="Montserrat" pitchFamily="2" charset="0"/>
                        </a:rPr>
                        <a:t>Ensure best value for money/lowest price</a:t>
                      </a:r>
                      <a:endParaRPr lang="de-DE" sz="3200" dirty="0">
                        <a:latin typeface="Montserrat" pitchFamily="2" charset="0"/>
                      </a:endParaRPr>
                    </a:p>
                  </a:txBody>
                  <a:tcPr/>
                </a:tc>
                <a:extLst>
                  <a:ext uri="{0D108BD9-81ED-4DB2-BD59-A6C34878D82A}">
                    <a16:rowId xmlns:a16="http://schemas.microsoft.com/office/drawing/2014/main" val="3943051549"/>
                  </a:ext>
                </a:extLst>
              </a:tr>
            </a:tbl>
          </a:graphicData>
        </a:graphic>
      </p:graphicFrame>
    </p:spTree>
    <p:extLst>
      <p:ext uri="{BB962C8B-B14F-4D97-AF65-F5344CB8AC3E}">
        <p14:creationId xmlns:p14="http://schemas.microsoft.com/office/powerpoint/2010/main" val="1178897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820799" y="889920"/>
            <a:ext cx="13344651"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dirty="0">
                <a:solidFill>
                  <a:schemeClr val="accent1"/>
                </a:solidFill>
                <a:latin typeface="Montserrat Light"/>
                <a:ea typeface="Montserrat Light"/>
              </a:rPr>
              <a:t>2. </a:t>
            </a:r>
            <a:r>
              <a:rPr lang="es" sz="5600" spc="-1" dirty="0">
                <a:solidFill>
                  <a:schemeClr val="accent1"/>
                </a:solidFill>
                <a:latin typeface="Montserrat Light"/>
                <a:ea typeface="Montserrat Light"/>
              </a:rPr>
              <a:t>Budget details – personnel costs</a:t>
            </a:r>
            <a:endParaRPr lang="de-DE" sz="5600" b="0" strike="noStrike" spc="-1" dirty="0">
              <a:solidFill>
                <a:srgbClr val="000000"/>
              </a:solidFill>
              <a:latin typeface="Arial"/>
            </a:endParaRPr>
          </a:p>
        </p:txBody>
      </p:sp>
      <p:sp>
        <p:nvSpPr>
          <p:cNvPr id="8" name="Textfeld 7">
            <a:extLst>
              <a:ext uri="{FF2B5EF4-FFF2-40B4-BE49-F238E27FC236}">
                <a16:creationId xmlns:a16="http://schemas.microsoft.com/office/drawing/2014/main" id="{F8B74544-34A2-4380-B978-FDE2FC6BF9C5}"/>
              </a:ext>
            </a:extLst>
          </p:cNvPr>
          <p:cNvSpPr txBox="1"/>
          <p:nvPr/>
        </p:nvSpPr>
        <p:spPr>
          <a:xfrm>
            <a:off x="978998" y="2130269"/>
            <a:ext cx="16488202" cy="7318927"/>
          </a:xfrm>
          <a:prstGeom prst="rect">
            <a:avLst/>
          </a:prstGeom>
          <a:noFill/>
        </p:spPr>
        <p:txBody>
          <a:bodyPr wrap="square" rtlCol="0">
            <a:spAutoFit/>
          </a:bodyPr>
          <a:lstStyle/>
          <a:p>
            <a:pPr>
              <a:lnSpc>
                <a:spcPct val="120000"/>
              </a:lnSpc>
            </a:pPr>
            <a:r>
              <a:rPr lang="de-DE" sz="2800" b="1" dirty="0" err="1">
                <a:latin typeface="Montserrat" pitchFamily="2" charset="0"/>
              </a:rPr>
              <a:t>Actual</a:t>
            </a:r>
            <a:r>
              <a:rPr lang="de-DE" sz="2800" b="1" dirty="0">
                <a:latin typeface="Montserrat" pitchFamily="2" charset="0"/>
              </a:rPr>
              <a:t> </a:t>
            </a:r>
            <a:r>
              <a:rPr lang="de-DE" sz="2800" b="1" u="sng" dirty="0" err="1">
                <a:latin typeface="Montserrat" pitchFamily="2" charset="0"/>
              </a:rPr>
              <a:t>personnel</a:t>
            </a:r>
            <a:r>
              <a:rPr lang="de-DE" sz="2800" b="1" u="sng" dirty="0">
                <a:latin typeface="Montserrat" pitchFamily="2" charset="0"/>
              </a:rPr>
              <a:t> </a:t>
            </a:r>
            <a:r>
              <a:rPr lang="de-DE" sz="2800" b="1" dirty="0" err="1">
                <a:latin typeface="Montserrat" pitchFamily="2" charset="0"/>
              </a:rPr>
              <a:t>costs</a:t>
            </a:r>
            <a:r>
              <a:rPr lang="de-DE" sz="2800" b="1" dirty="0">
                <a:latin typeface="Montserrat" pitchFamily="2" charset="0"/>
              </a:rPr>
              <a:t> :</a:t>
            </a:r>
          </a:p>
          <a:p>
            <a:pPr>
              <a:lnSpc>
                <a:spcPct val="120000"/>
              </a:lnSpc>
            </a:pPr>
            <a:endParaRPr lang="en-GB" sz="2800" dirty="0">
              <a:latin typeface="Montserrat" pitchFamily="2" charset="0"/>
            </a:endParaRPr>
          </a:p>
          <a:p>
            <a:pPr marL="457200" indent="-457200">
              <a:lnSpc>
                <a:spcPct val="120000"/>
              </a:lnSpc>
              <a:buFont typeface="Arial" panose="020B0604020202020204" pitchFamily="34" charset="0"/>
              <a:buChar char="•"/>
            </a:pPr>
            <a:r>
              <a:rPr lang="en-GB" sz="2800" dirty="0">
                <a:latin typeface="Montserrat" pitchFamily="2" charset="0"/>
              </a:rPr>
              <a:t>You can claim only the days/hours really worked on POLARIN</a:t>
            </a:r>
          </a:p>
          <a:p>
            <a:pPr marL="457200" indent="-457200">
              <a:lnSpc>
                <a:spcPct val="120000"/>
              </a:lnSpc>
              <a:buFont typeface="Arial" panose="020B0604020202020204" pitchFamily="34" charset="0"/>
              <a:buChar char="•"/>
            </a:pPr>
            <a:endParaRPr lang="en-GB" sz="2800" dirty="0">
              <a:latin typeface="Montserrat" pitchFamily="2" charset="0"/>
            </a:endParaRPr>
          </a:p>
          <a:p>
            <a:pPr marL="457200" indent="-457200">
              <a:lnSpc>
                <a:spcPct val="120000"/>
              </a:lnSpc>
              <a:buFont typeface="Arial" panose="020B0604020202020204" pitchFamily="34" charset="0"/>
              <a:buChar char="•"/>
            </a:pPr>
            <a:r>
              <a:rPr lang="de-DE" sz="2800" b="1" dirty="0">
                <a:latin typeface="Montserrat" pitchFamily="2" charset="0"/>
              </a:rPr>
              <a:t>Keep </a:t>
            </a:r>
            <a:r>
              <a:rPr lang="de-DE" sz="2800" b="1" dirty="0" err="1">
                <a:latin typeface="Montserrat" pitchFamily="2" charset="0"/>
              </a:rPr>
              <a:t>documentation</a:t>
            </a:r>
            <a:r>
              <a:rPr lang="de-DE" sz="2800" b="1" dirty="0">
                <a:latin typeface="Montserrat" pitchFamily="2" charset="0"/>
              </a:rPr>
              <a:t> </a:t>
            </a:r>
            <a:r>
              <a:rPr lang="de-DE" sz="2800" b="1" dirty="0" err="1">
                <a:latin typeface="Montserrat" pitchFamily="2" charset="0"/>
              </a:rPr>
              <a:t>to</a:t>
            </a:r>
            <a:r>
              <a:rPr lang="de-DE" sz="2800" b="1" dirty="0">
                <a:latin typeface="Montserrat" pitchFamily="2" charset="0"/>
              </a:rPr>
              <a:t> </a:t>
            </a:r>
            <a:r>
              <a:rPr lang="de-DE" sz="2800" b="1" dirty="0" err="1">
                <a:latin typeface="Montserrat" pitchFamily="2" charset="0"/>
              </a:rPr>
              <a:t>record</a:t>
            </a:r>
            <a:r>
              <a:rPr lang="de-DE" sz="2800" b="1" dirty="0">
                <a:latin typeface="Montserrat" pitchFamily="2" charset="0"/>
              </a:rPr>
              <a:t> </a:t>
            </a:r>
            <a:r>
              <a:rPr lang="de-DE" sz="2800" b="1" dirty="0" err="1">
                <a:latin typeface="Montserrat" pitchFamily="2" charset="0"/>
              </a:rPr>
              <a:t>your</a:t>
            </a:r>
            <a:r>
              <a:rPr lang="de-DE" sz="2800" b="1" dirty="0">
                <a:latin typeface="Montserrat" pitchFamily="2" charset="0"/>
              </a:rPr>
              <a:t> </a:t>
            </a:r>
            <a:r>
              <a:rPr lang="de-DE" sz="2800" b="1" dirty="0" err="1">
                <a:latin typeface="Montserrat" pitchFamily="2" charset="0"/>
              </a:rPr>
              <a:t>hours</a:t>
            </a:r>
            <a:r>
              <a:rPr lang="de-DE" sz="2800" b="1" dirty="0">
                <a:latin typeface="Montserrat" pitchFamily="2" charset="0"/>
              </a:rPr>
              <a:t>/</a:t>
            </a:r>
            <a:r>
              <a:rPr lang="de-DE" sz="2800" b="1" dirty="0" err="1">
                <a:latin typeface="Montserrat" pitchFamily="2" charset="0"/>
              </a:rPr>
              <a:t>days</a:t>
            </a:r>
            <a:r>
              <a:rPr lang="de-DE" sz="2800" b="1" dirty="0">
                <a:latin typeface="Montserrat" pitchFamily="2" charset="0"/>
              </a:rPr>
              <a:t> on POLARIN</a:t>
            </a:r>
          </a:p>
          <a:p>
            <a:pPr marL="457200" indent="-457200">
              <a:lnSpc>
                <a:spcPct val="120000"/>
              </a:lnSpc>
              <a:buFont typeface="Arial" panose="020B0604020202020204" pitchFamily="34" charset="0"/>
              <a:buChar char="•"/>
            </a:pPr>
            <a:endParaRPr lang="de-DE" sz="2800" dirty="0">
              <a:latin typeface="Montserrat" pitchFamily="2" charset="0"/>
            </a:endParaRPr>
          </a:p>
          <a:p>
            <a:pPr marL="457200" indent="-457200">
              <a:lnSpc>
                <a:spcPct val="120000"/>
              </a:lnSpc>
              <a:buFont typeface="Arial" panose="020B0604020202020204" pitchFamily="34" charset="0"/>
              <a:buChar char="•"/>
            </a:pPr>
            <a:r>
              <a:rPr lang="de-DE" sz="2800" dirty="0" err="1">
                <a:latin typeface="Montserrat" pitchFamily="2" charset="0"/>
              </a:rPr>
              <a:t>According</a:t>
            </a:r>
            <a:r>
              <a:rPr lang="de-DE" sz="2800" dirty="0">
                <a:latin typeface="Montserrat" pitchFamily="2" charset="0"/>
              </a:rPr>
              <a:t> </a:t>
            </a:r>
            <a:r>
              <a:rPr lang="de-DE" sz="2800" dirty="0" err="1">
                <a:latin typeface="Montserrat" pitchFamily="2" charset="0"/>
              </a:rPr>
              <a:t>to</a:t>
            </a:r>
            <a:r>
              <a:rPr lang="de-DE" sz="2800" dirty="0">
                <a:latin typeface="Montserrat" pitchFamily="2" charset="0"/>
              </a:rPr>
              <a:t> </a:t>
            </a:r>
            <a:r>
              <a:rPr lang="de-DE" sz="2800" dirty="0" err="1">
                <a:latin typeface="Montserrat" pitchFamily="2" charset="0"/>
              </a:rPr>
              <a:t>the</a:t>
            </a:r>
            <a:r>
              <a:rPr lang="de-DE" sz="2800" dirty="0">
                <a:latin typeface="Montserrat" pitchFamily="2" charset="0"/>
              </a:rPr>
              <a:t> EU </a:t>
            </a:r>
            <a:r>
              <a:rPr lang="de-DE" sz="2800" dirty="0" err="1">
                <a:latin typeface="Montserrat" pitchFamily="2" charset="0"/>
              </a:rPr>
              <a:t>rules</a:t>
            </a:r>
            <a:r>
              <a:rPr lang="de-DE" sz="2800" dirty="0">
                <a:latin typeface="Montserrat" pitchFamily="2" charset="0"/>
              </a:rPr>
              <a:t>, </a:t>
            </a:r>
            <a:r>
              <a:rPr lang="de-DE" sz="2800" dirty="0" err="1">
                <a:latin typeface="Montserrat" pitchFamily="2" charset="0"/>
              </a:rPr>
              <a:t>you</a:t>
            </a:r>
            <a:r>
              <a:rPr lang="de-DE" sz="2800" dirty="0">
                <a:latin typeface="Montserrat" pitchFamily="2" charset="0"/>
              </a:rPr>
              <a:t> just </a:t>
            </a:r>
            <a:r>
              <a:rPr lang="de-DE" sz="2800" dirty="0" err="1">
                <a:latin typeface="Montserrat" pitchFamily="2" charset="0"/>
              </a:rPr>
              <a:t>need</a:t>
            </a:r>
            <a:r>
              <a:rPr lang="de-DE" sz="2800" dirty="0">
                <a:latin typeface="Montserrat" pitchFamily="2" charset="0"/>
              </a:rPr>
              <a:t> </a:t>
            </a:r>
            <a:r>
              <a:rPr lang="de-DE" sz="2800" dirty="0" err="1">
                <a:latin typeface="Montserrat" pitchFamily="2" charset="0"/>
              </a:rPr>
              <a:t>to</a:t>
            </a:r>
            <a:r>
              <a:rPr lang="de-DE" sz="2800" dirty="0">
                <a:latin typeface="Montserrat" pitchFamily="2" charset="0"/>
              </a:rPr>
              <a:t> </a:t>
            </a:r>
            <a:r>
              <a:rPr lang="de-DE" sz="2800" dirty="0" err="1">
                <a:latin typeface="Montserrat" pitchFamily="2" charset="0"/>
              </a:rPr>
              <a:t>record</a:t>
            </a:r>
            <a:r>
              <a:rPr lang="de-DE" sz="2800" dirty="0">
                <a:latin typeface="Montserrat" pitchFamily="2" charset="0"/>
              </a:rPr>
              <a:t> </a:t>
            </a:r>
            <a:r>
              <a:rPr lang="de-DE" sz="2800" dirty="0" err="1">
                <a:latin typeface="Montserrat" pitchFamily="2" charset="0"/>
              </a:rPr>
              <a:t>the</a:t>
            </a:r>
            <a:r>
              <a:rPr lang="de-DE" sz="2800" dirty="0">
                <a:latin typeface="Montserrat" pitchFamily="2" charset="0"/>
              </a:rPr>
              <a:t> </a:t>
            </a:r>
            <a:r>
              <a:rPr lang="de-DE" sz="2800" dirty="0" err="1">
                <a:latin typeface="Montserrat" pitchFamily="2" charset="0"/>
              </a:rPr>
              <a:t>number</a:t>
            </a:r>
            <a:r>
              <a:rPr lang="de-DE" sz="2800" dirty="0">
                <a:latin typeface="Montserrat" pitchFamily="2" charset="0"/>
              </a:rPr>
              <a:t> </a:t>
            </a:r>
            <a:r>
              <a:rPr lang="de-DE" sz="2800" dirty="0" err="1">
                <a:latin typeface="Montserrat" pitchFamily="2" charset="0"/>
              </a:rPr>
              <a:t>of</a:t>
            </a:r>
            <a:r>
              <a:rPr lang="de-DE" sz="2800" dirty="0">
                <a:latin typeface="Montserrat" pitchFamily="2" charset="0"/>
              </a:rPr>
              <a:t> </a:t>
            </a:r>
            <a:r>
              <a:rPr lang="de-DE" sz="2800" dirty="0" err="1">
                <a:latin typeface="Montserrat" pitchFamily="2" charset="0"/>
              </a:rPr>
              <a:t>days</a:t>
            </a:r>
            <a:r>
              <a:rPr lang="de-DE" sz="2800" dirty="0">
                <a:latin typeface="Montserrat" pitchFamily="2" charset="0"/>
              </a:rPr>
              <a:t> per </a:t>
            </a:r>
            <a:r>
              <a:rPr lang="de-DE" sz="2800" dirty="0" err="1">
                <a:latin typeface="Montserrat" pitchFamily="2" charset="0"/>
              </a:rPr>
              <a:t>month</a:t>
            </a:r>
            <a:r>
              <a:rPr lang="de-DE" sz="2800" dirty="0">
                <a:latin typeface="Montserrat" pitchFamily="2" charset="0"/>
              </a:rPr>
              <a:t>, </a:t>
            </a:r>
            <a:r>
              <a:rPr lang="de-DE" sz="2800" dirty="0" err="1">
                <a:latin typeface="Montserrat" pitchFamily="2" charset="0"/>
              </a:rPr>
              <a:t>which</a:t>
            </a:r>
            <a:r>
              <a:rPr lang="de-DE" sz="2800" dirty="0">
                <a:latin typeface="Montserrat" pitchFamily="2" charset="0"/>
              </a:rPr>
              <a:t> </a:t>
            </a:r>
            <a:r>
              <a:rPr lang="de-DE" sz="2800" dirty="0" err="1">
                <a:latin typeface="Montserrat" pitchFamily="2" charset="0"/>
              </a:rPr>
              <a:t>you</a:t>
            </a:r>
            <a:r>
              <a:rPr lang="de-DE" sz="2800" dirty="0">
                <a:latin typeface="Montserrat" pitchFamily="2" charset="0"/>
              </a:rPr>
              <a:t> </a:t>
            </a:r>
            <a:r>
              <a:rPr lang="de-DE" sz="2800" dirty="0" err="1">
                <a:latin typeface="Montserrat" pitchFamily="2" charset="0"/>
              </a:rPr>
              <a:t>worked</a:t>
            </a:r>
            <a:r>
              <a:rPr lang="de-DE" sz="2800" dirty="0">
                <a:latin typeface="Montserrat" pitchFamily="2" charset="0"/>
              </a:rPr>
              <a:t> </a:t>
            </a:r>
            <a:r>
              <a:rPr lang="de-DE" sz="2800" dirty="0" err="1">
                <a:latin typeface="Montserrat" pitchFamily="2" charset="0"/>
              </a:rPr>
              <a:t>for</a:t>
            </a:r>
            <a:r>
              <a:rPr lang="de-DE" sz="2800" dirty="0">
                <a:latin typeface="Montserrat" pitchFamily="2" charset="0"/>
              </a:rPr>
              <a:t> </a:t>
            </a:r>
            <a:r>
              <a:rPr lang="de-DE" sz="2800" dirty="0" err="1">
                <a:latin typeface="Montserrat" pitchFamily="2" charset="0"/>
              </a:rPr>
              <a:t>the</a:t>
            </a:r>
            <a:r>
              <a:rPr lang="de-DE" sz="2800" dirty="0">
                <a:latin typeface="Montserrat" pitchFamily="2" charset="0"/>
              </a:rPr>
              <a:t> </a:t>
            </a:r>
            <a:r>
              <a:rPr lang="de-DE" sz="2800" dirty="0" err="1">
                <a:latin typeface="Montserrat" pitchFamily="2" charset="0"/>
              </a:rPr>
              <a:t>project</a:t>
            </a:r>
            <a:r>
              <a:rPr lang="de-DE" sz="2800" dirty="0">
                <a:latin typeface="Montserrat" pitchFamily="2" charset="0"/>
              </a:rPr>
              <a:t> (</a:t>
            </a:r>
            <a:r>
              <a:rPr lang="de-DE" sz="2800" dirty="0" err="1">
                <a:latin typeface="Montserrat" pitchFamily="2" charset="0"/>
              </a:rPr>
              <a:t>action</a:t>
            </a:r>
            <a:r>
              <a:rPr lang="de-DE" sz="2800" dirty="0">
                <a:latin typeface="Montserrat" pitchFamily="2" charset="0"/>
              </a:rPr>
              <a:t>).</a:t>
            </a:r>
          </a:p>
          <a:p>
            <a:pPr>
              <a:lnSpc>
                <a:spcPct val="120000"/>
              </a:lnSpc>
            </a:pPr>
            <a:r>
              <a:rPr lang="de-DE" sz="2800" dirty="0" err="1">
                <a:latin typeface="Montserrat" pitchFamily="2" charset="0"/>
              </a:rPr>
              <a:t>You</a:t>
            </a:r>
            <a:r>
              <a:rPr lang="de-DE" sz="2800" dirty="0">
                <a:latin typeface="Montserrat" pitchFamily="2" charset="0"/>
              </a:rPr>
              <a:t> </a:t>
            </a:r>
            <a:r>
              <a:rPr lang="de-DE" sz="2800" dirty="0" err="1">
                <a:latin typeface="Montserrat" pitchFamily="2" charset="0"/>
              </a:rPr>
              <a:t>can</a:t>
            </a:r>
            <a:r>
              <a:rPr lang="de-DE" sz="2800" dirty="0">
                <a:latin typeface="Montserrat" pitchFamily="2" charset="0"/>
              </a:rPr>
              <a:t> </a:t>
            </a:r>
            <a:r>
              <a:rPr lang="de-DE" sz="2800" dirty="0" err="1">
                <a:latin typeface="Montserrat" pitchFamily="2" charset="0"/>
              </a:rPr>
              <a:t>use</a:t>
            </a:r>
            <a:r>
              <a:rPr lang="de-DE" sz="2800" dirty="0">
                <a:latin typeface="Montserrat" pitchFamily="2" charset="0"/>
              </a:rPr>
              <a:t> </a:t>
            </a:r>
            <a:r>
              <a:rPr lang="de-DE" sz="2800" b="1" dirty="0" err="1">
                <a:latin typeface="Montserrat" pitchFamily="2" charset="0"/>
              </a:rPr>
              <a:t>the</a:t>
            </a:r>
            <a:r>
              <a:rPr lang="de-DE" sz="2800" b="1" dirty="0">
                <a:latin typeface="Montserrat" pitchFamily="2" charset="0"/>
              </a:rPr>
              <a:t> </a:t>
            </a:r>
            <a:r>
              <a:rPr lang="de-DE" sz="2800" b="1" dirty="0" err="1">
                <a:latin typeface="Montserrat" pitchFamily="2" charset="0"/>
              </a:rPr>
              <a:t>offcial</a:t>
            </a:r>
            <a:r>
              <a:rPr lang="de-DE" sz="2800" b="1" dirty="0">
                <a:latin typeface="Montserrat" pitchFamily="2" charset="0"/>
              </a:rPr>
              <a:t> </a:t>
            </a:r>
            <a:r>
              <a:rPr lang="de-DE" sz="2800" b="1" dirty="0" err="1">
                <a:latin typeface="Montserrat" pitchFamily="2" charset="0"/>
              </a:rPr>
              <a:t>template</a:t>
            </a:r>
            <a:r>
              <a:rPr lang="de-DE" sz="2800" b="1" dirty="0">
                <a:latin typeface="Montserrat" pitchFamily="2" charset="0"/>
              </a:rPr>
              <a:t> </a:t>
            </a:r>
            <a:r>
              <a:rPr lang="de-DE" sz="2800" dirty="0" err="1">
                <a:latin typeface="Montserrat" pitchFamily="2" charset="0"/>
              </a:rPr>
              <a:t>for</a:t>
            </a:r>
            <a:r>
              <a:rPr lang="de-DE" sz="2800" dirty="0">
                <a:latin typeface="Montserrat" pitchFamily="2" charset="0"/>
              </a:rPr>
              <a:t> </a:t>
            </a:r>
            <a:r>
              <a:rPr lang="de-DE" sz="2800" dirty="0" err="1">
                <a:latin typeface="Montserrat" pitchFamily="2" charset="0"/>
              </a:rPr>
              <a:t>the</a:t>
            </a:r>
            <a:r>
              <a:rPr lang="de-DE" sz="2800" dirty="0">
                <a:latin typeface="Montserrat" pitchFamily="2" charset="0"/>
              </a:rPr>
              <a:t> EU:</a:t>
            </a:r>
          </a:p>
          <a:p>
            <a:pPr>
              <a:lnSpc>
                <a:spcPct val="120000"/>
              </a:lnSpc>
            </a:pPr>
            <a:r>
              <a:rPr lang="de-DE" sz="2800" dirty="0">
                <a:latin typeface="Montserrat" pitchFamily="2" charset="0"/>
                <a:hlinkClick r:id="rId3"/>
              </a:rPr>
              <a:t>https://ec.europa.eu/info/funding-tenders/opportunities/docs/2021-2027/common/temp-form/report/time-declaration_en.docx</a:t>
            </a:r>
            <a:r>
              <a:rPr lang="de-DE" sz="2800" dirty="0">
                <a:latin typeface="Montserrat" pitchFamily="2" charset="0"/>
              </a:rPr>
              <a:t> </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endParaRPr lang="de-DE" dirty="0"/>
          </a:p>
          <a:p>
            <a:pPr marL="457200" indent="-457200">
              <a:buFont typeface="Arial" panose="020B0604020202020204" pitchFamily="34" charset="0"/>
              <a:buChar char="•"/>
            </a:pPr>
            <a:r>
              <a:rPr lang="de-DE" sz="2800" dirty="0">
                <a:latin typeface="Montserrat" pitchFamily="2" charset="0"/>
              </a:rPr>
              <a:t>But </a:t>
            </a:r>
            <a:r>
              <a:rPr lang="de-DE" sz="2800" dirty="0" err="1">
                <a:latin typeface="Montserrat" pitchFamily="2" charset="0"/>
              </a:rPr>
              <a:t>you</a:t>
            </a:r>
            <a:r>
              <a:rPr lang="de-DE" sz="2800" dirty="0">
                <a:latin typeface="Montserrat" pitchFamily="2" charset="0"/>
              </a:rPr>
              <a:t> </a:t>
            </a:r>
            <a:r>
              <a:rPr lang="de-DE" sz="2800" dirty="0" err="1">
                <a:latin typeface="Montserrat" pitchFamily="2" charset="0"/>
              </a:rPr>
              <a:t>can</a:t>
            </a:r>
            <a:r>
              <a:rPr lang="de-DE" sz="2800" dirty="0">
                <a:latin typeface="Montserrat" pitchFamily="2" charset="0"/>
              </a:rPr>
              <a:t> also </a:t>
            </a:r>
            <a:r>
              <a:rPr lang="de-DE" sz="2800" dirty="0" err="1">
                <a:latin typeface="Montserrat" pitchFamily="2" charset="0"/>
              </a:rPr>
              <a:t>use</a:t>
            </a:r>
            <a:r>
              <a:rPr lang="de-DE" sz="2800" dirty="0">
                <a:latin typeface="Montserrat" pitchFamily="2" charset="0"/>
              </a:rPr>
              <a:t> </a:t>
            </a:r>
            <a:r>
              <a:rPr lang="de-DE" sz="2800" dirty="0" err="1">
                <a:latin typeface="Montserrat" pitchFamily="2" charset="0"/>
              </a:rPr>
              <a:t>your</a:t>
            </a:r>
            <a:r>
              <a:rPr lang="de-DE" sz="2800" dirty="0">
                <a:latin typeface="Montserrat" pitchFamily="2" charset="0"/>
              </a:rPr>
              <a:t> own time </a:t>
            </a:r>
            <a:r>
              <a:rPr lang="de-DE" sz="2800" dirty="0" err="1">
                <a:latin typeface="Montserrat" pitchFamily="2" charset="0"/>
              </a:rPr>
              <a:t>sheet</a:t>
            </a:r>
            <a:r>
              <a:rPr lang="de-DE" sz="2800" dirty="0">
                <a:latin typeface="Montserrat" pitchFamily="2" charset="0"/>
              </a:rPr>
              <a:t> </a:t>
            </a:r>
            <a:r>
              <a:rPr lang="de-DE" sz="2800" dirty="0" err="1">
                <a:latin typeface="Montserrat" pitchFamily="2" charset="0"/>
              </a:rPr>
              <a:t>system</a:t>
            </a:r>
            <a:r>
              <a:rPr lang="de-DE" sz="2800" dirty="0">
                <a:latin typeface="Montserrat" pitchFamily="2" charset="0"/>
              </a:rPr>
              <a:t>.</a:t>
            </a:r>
          </a:p>
          <a:p>
            <a:endParaRPr lang="de-DE" dirty="0"/>
          </a:p>
          <a:p>
            <a:endParaRPr lang="de-DE" dirty="0"/>
          </a:p>
        </p:txBody>
      </p:sp>
    </p:spTree>
    <p:extLst>
      <p:ext uri="{BB962C8B-B14F-4D97-AF65-F5344CB8AC3E}">
        <p14:creationId xmlns:p14="http://schemas.microsoft.com/office/powerpoint/2010/main" val="2851791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F8B74544-34A2-4380-B978-FDE2FC6BF9C5}"/>
              </a:ext>
            </a:extLst>
          </p:cNvPr>
          <p:cNvSpPr txBox="1"/>
          <p:nvPr/>
        </p:nvSpPr>
        <p:spPr>
          <a:xfrm>
            <a:off x="990977" y="665034"/>
            <a:ext cx="12120589" cy="1661993"/>
          </a:xfrm>
          <a:prstGeom prst="rect">
            <a:avLst/>
          </a:prstGeom>
          <a:noFill/>
        </p:spPr>
        <p:txBody>
          <a:bodyPr wrap="square" rtlCol="0">
            <a:spAutoFit/>
          </a:bodyPr>
          <a:lstStyle/>
          <a:p>
            <a:r>
              <a:rPr lang="de-DE" sz="2800" dirty="0" err="1">
                <a:latin typeface="Montserrat" pitchFamily="2" charset="0"/>
              </a:rPr>
              <a:t>If</a:t>
            </a:r>
            <a:r>
              <a:rPr lang="de-DE" sz="2800" dirty="0">
                <a:latin typeface="Montserrat" pitchFamily="2" charset="0"/>
              </a:rPr>
              <a:t> </a:t>
            </a:r>
            <a:r>
              <a:rPr lang="de-DE" sz="2800" dirty="0" err="1">
                <a:latin typeface="Montserrat" pitchFamily="2" charset="0"/>
              </a:rPr>
              <a:t>you</a:t>
            </a:r>
            <a:r>
              <a:rPr lang="de-DE" sz="2800" dirty="0">
                <a:latin typeface="Montserrat" pitchFamily="2" charset="0"/>
              </a:rPr>
              <a:t> </a:t>
            </a:r>
            <a:r>
              <a:rPr lang="de-DE" sz="2800" dirty="0" err="1">
                <a:latin typeface="Montserrat" pitchFamily="2" charset="0"/>
              </a:rPr>
              <a:t>use</a:t>
            </a:r>
            <a:r>
              <a:rPr lang="de-DE" sz="2800" dirty="0">
                <a:latin typeface="Montserrat" pitchFamily="2" charset="0"/>
              </a:rPr>
              <a:t> </a:t>
            </a:r>
            <a:r>
              <a:rPr lang="de-DE" sz="2800" dirty="0" err="1">
                <a:latin typeface="Montserrat" pitchFamily="2" charset="0"/>
              </a:rPr>
              <a:t>your</a:t>
            </a:r>
            <a:r>
              <a:rPr lang="de-DE" sz="2800" dirty="0">
                <a:latin typeface="Montserrat" pitchFamily="2" charset="0"/>
              </a:rPr>
              <a:t> own time </a:t>
            </a:r>
            <a:r>
              <a:rPr lang="de-DE" sz="2800" dirty="0" err="1">
                <a:latin typeface="Montserrat" pitchFamily="2" charset="0"/>
              </a:rPr>
              <a:t>record</a:t>
            </a:r>
            <a:r>
              <a:rPr lang="de-DE" sz="2800" dirty="0">
                <a:latin typeface="Montserrat" pitchFamily="2" charset="0"/>
              </a:rPr>
              <a:t> </a:t>
            </a:r>
            <a:r>
              <a:rPr lang="de-DE" sz="2800" dirty="0" err="1">
                <a:latin typeface="Montserrat" pitchFamily="2" charset="0"/>
              </a:rPr>
              <a:t>system</a:t>
            </a:r>
            <a:r>
              <a:rPr lang="de-DE" sz="2800" dirty="0">
                <a:latin typeface="Montserrat" pitchFamily="2" charset="0"/>
              </a:rPr>
              <a:t>, </a:t>
            </a:r>
            <a:r>
              <a:rPr lang="de-DE" sz="2800" dirty="0" err="1">
                <a:latin typeface="Montserrat" pitchFamily="2" charset="0"/>
              </a:rPr>
              <a:t>make</a:t>
            </a:r>
            <a:r>
              <a:rPr lang="de-DE" sz="2800" dirty="0">
                <a:latin typeface="Montserrat" pitchFamily="2" charset="0"/>
              </a:rPr>
              <a:t> </a:t>
            </a:r>
            <a:r>
              <a:rPr lang="de-DE" sz="2800" dirty="0" err="1">
                <a:latin typeface="Montserrat" pitchFamily="2" charset="0"/>
              </a:rPr>
              <a:t>sure</a:t>
            </a:r>
            <a:r>
              <a:rPr lang="de-DE" sz="2800" dirty="0">
                <a:latin typeface="Montserrat" pitchFamily="2" charset="0"/>
              </a:rPr>
              <a:t>, </a:t>
            </a:r>
          </a:p>
          <a:p>
            <a:r>
              <a:rPr lang="de-DE" sz="2800" dirty="0" err="1">
                <a:latin typeface="Montserrat" pitchFamily="2" charset="0"/>
              </a:rPr>
              <a:t>that</a:t>
            </a:r>
            <a:r>
              <a:rPr lang="de-DE" sz="2800" dirty="0">
                <a:latin typeface="Montserrat" pitchFamily="2" charset="0"/>
              </a:rPr>
              <a:t> </a:t>
            </a:r>
            <a:r>
              <a:rPr lang="de-DE" sz="2800" dirty="0" err="1">
                <a:latin typeface="Montserrat" pitchFamily="2" charset="0"/>
              </a:rPr>
              <a:t>it</a:t>
            </a:r>
            <a:r>
              <a:rPr lang="de-DE" sz="2800" dirty="0">
                <a:latin typeface="Montserrat" pitchFamily="2" charset="0"/>
              </a:rPr>
              <a:t> </a:t>
            </a:r>
            <a:r>
              <a:rPr lang="de-DE" sz="2800" b="1" dirty="0" err="1">
                <a:latin typeface="Montserrat" pitchFamily="2" charset="0"/>
              </a:rPr>
              <a:t>holds</a:t>
            </a:r>
            <a:r>
              <a:rPr lang="de-DE" sz="2800" b="1" dirty="0">
                <a:latin typeface="Montserrat" pitchFamily="2" charset="0"/>
              </a:rPr>
              <a:t> </a:t>
            </a:r>
            <a:r>
              <a:rPr lang="de-DE" sz="2800" b="1" dirty="0" err="1">
                <a:latin typeface="Montserrat" pitchFamily="2" charset="0"/>
              </a:rPr>
              <a:t>the</a:t>
            </a:r>
            <a:r>
              <a:rPr lang="de-DE" sz="2800" b="1" dirty="0">
                <a:latin typeface="Montserrat" pitchFamily="2" charset="0"/>
              </a:rPr>
              <a:t> </a:t>
            </a:r>
            <a:r>
              <a:rPr lang="de-DE" sz="2800" b="1" dirty="0" err="1">
                <a:latin typeface="Montserrat" pitchFamily="2" charset="0"/>
              </a:rPr>
              <a:t>necessary</a:t>
            </a:r>
            <a:r>
              <a:rPr lang="de-DE" sz="2800" b="1" dirty="0">
                <a:latin typeface="Montserrat" pitchFamily="2" charset="0"/>
              </a:rPr>
              <a:t> </a:t>
            </a:r>
            <a:r>
              <a:rPr lang="de-DE" sz="2800" b="1" dirty="0" err="1">
                <a:latin typeface="Montserrat" pitchFamily="2" charset="0"/>
              </a:rPr>
              <a:t>information</a:t>
            </a:r>
            <a:r>
              <a:rPr lang="de-DE" sz="2800" b="1" dirty="0">
                <a:latin typeface="Montserrat" pitchFamily="2" charset="0"/>
              </a:rPr>
              <a:t> </a:t>
            </a:r>
            <a:r>
              <a:rPr lang="de-DE" sz="2800" b="1" dirty="0" err="1">
                <a:latin typeface="Montserrat" pitchFamily="2" charset="0"/>
              </a:rPr>
              <a:t>as</a:t>
            </a:r>
            <a:r>
              <a:rPr lang="de-DE" sz="2800" b="1" dirty="0">
                <a:latin typeface="Montserrat" pitchFamily="2" charset="0"/>
              </a:rPr>
              <a:t> in </a:t>
            </a:r>
            <a:r>
              <a:rPr lang="de-DE" sz="2800" b="1" dirty="0" err="1">
                <a:latin typeface="Montserrat" pitchFamily="2" charset="0"/>
              </a:rPr>
              <a:t>the</a:t>
            </a:r>
            <a:r>
              <a:rPr lang="de-DE" sz="2800" b="1" dirty="0">
                <a:latin typeface="Montserrat" pitchFamily="2" charset="0"/>
              </a:rPr>
              <a:t> EU </a:t>
            </a:r>
            <a:r>
              <a:rPr lang="de-DE" sz="2800" b="1" dirty="0" err="1">
                <a:latin typeface="Montserrat" pitchFamily="2" charset="0"/>
              </a:rPr>
              <a:t>template</a:t>
            </a:r>
            <a:r>
              <a:rPr lang="de-DE" sz="2800" dirty="0">
                <a:latin typeface="Montserrat" pitchFamily="2" charset="0"/>
              </a:rPr>
              <a:t>:</a:t>
            </a:r>
          </a:p>
          <a:p>
            <a:endParaRPr lang="de-DE" sz="2800" dirty="0">
              <a:latin typeface="Montserrat" pitchFamily="2" charset="0"/>
            </a:endParaRPr>
          </a:p>
          <a:p>
            <a:endParaRPr lang="de-DE" dirty="0"/>
          </a:p>
        </p:txBody>
      </p:sp>
      <p:pic>
        <p:nvPicPr>
          <p:cNvPr id="3" name="Grafik 2">
            <a:extLst>
              <a:ext uri="{FF2B5EF4-FFF2-40B4-BE49-F238E27FC236}">
                <a16:creationId xmlns:a16="http://schemas.microsoft.com/office/drawing/2014/main" id="{195F46AD-29AE-4B62-8270-9E4D285072CA}"/>
              </a:ext>
            </a:extLst>
          </p:cNvPr>
          <p:cNvPicPr>
            <a:picLocks noChangeAspect="1"/>
          </p:cNvPicPr>
          <p:nvPr/>
        </p:nvPicPr>
        <p:blipFill>
          <a:blip r:embed="rId3"/>
          <a:stretch>
            <a:fillRect/>
          </a:stretch>
        </p:blipFill>
        <p:spPr>
          <a:xfrm>
            <a:off x="1145960" y="1970473"/>
            <a:ext cx="5672990" cy="7426607"/>
          </a:xfrm>
          <a:prstGeom prst="rect">
            <a:avLst/>
          </a:prstGeom>
        </p:spPr>
      </p:pic>
      <p:sp>
        <p:nvSpPr>
          <p:cNvPr id="6" name="Textfeld 5">
            <a:extLst>
              <a:ext uri="{FF2B5EF4-FFF2-40B4-BE49-F238E27FC236}">
                <a16:creationId xmlns:a16="http://schemas.microsoft.com/office/drawing/2014/main" id="{B67E55E6-A287-4C4C-B182-A5208320B540}"/>
              </a:ext>
            </a:extLst>
          </p:cNvPr>
          <p:cNvSpPr txBox="1"/>
          <p:nvPr/>
        </p:nvSpPr>
        <p:spPr>
          <a:xfrm>
            <a:off x="7331242" y="2217587"/>
            <a:ext cx="699230" cy="369332"/>
          </a:xfrm>
          <a:prstGeom prst="rect">
            <a:avLst/>
          </a:prstGeom>
          <a:solidFill>
            <a:schemeClr val="accent1">
              <a:lumMod val="20000"/>
              <a:lumOff val="80000"/>
            </a:schemeClr>
          </a:solidFill>
          <a:ln>
            <a:solidFill>
              <a:schemeClr val="accent1">
                <a:lumMod val="75000"/>
              </a:schemeClr>
            </a:solidFill>
          </a:ln>
        </p:spPr>
        <p:txBody>
          <a:bodyPr wrap="none" rtlCol="0">
            <a:spAutoFit/>
          </a:bodyPr>
          <a:lstStyle/>
          <a:p>
            <a:r>
              <a:rPr lang="de-DE" dirty="0">
                <a:latin typeface="Montserrat" pitchFamily="2" charset="0"/>
              </a:rPr>
              <a:t>Year</a:t>
            </a:r>
          </a:p>
        </p:txBody>
      </p:sp>
      <p:sp>
        <p:nvSpPr>
          <p:cNvPr id="9" name="Textfeld 8">
            <a:extLst>
              <a:ext uri="{FF2B5EF4-FFF2-40B4-BE49-F238E27FC236}">
                <a16:creationId xmlns:a16="http://schemas.microsoft.com/office/drawing/2014/main" id="{AA0B08A2-A489-4C11-A3EB-D22A8D35F504}"/>
              </a:ext>
            </a:extLst>
          </p:cNvPr>
          <p:cNvSpPr txBox="1"/>
          <p:nvPr/>
        </p:nvSpPr>
        <p:spPr>
          <a:xfrm>
            <a:off x="7331242" y="2708768"/>
            <a:ext cx="3440365" cy="369332"/>
          </a:xfrm>
          <a:prstGeom prst="rect">
            <a:avLst/>
          </a:prstGeom>
          <a:solidFill>
            <a:schemeClr val="accent1">
              <a:lumMod val="20000"/>
              <a:lumOff val="80000"/>
            </a:schemeClr>
          </a:solidFill>
          <a:ln>
            <a:solidFill>
              <a:schemeClr val="accent1">
                <a:lumMod val="75000"/>
              </a:schemeClr>
            </a:solidFill>
          </a:ln>
        </p:spPr>
        <p:txBody>
          <a:bodyPr wrap="none" rtlCol="0">
            <a:spAutoFit/>
          </a:bodyPr>
          <a:lstStyle/>
          <a:p>
            <a:r>
              <a:rPr lang="de-DE" dirty="0">
                <a:latin typeface="Montserrat" pitchFamily="2" charset="0"/>
              </a:rPr>
              <a:t>Project </a:t>
            </a:r>
            <a:r>
              <a:rPr lang="de-DE" dirty="0" err="1">
                <a:latin typeface="Montserrat" pitchFamily="2" charset="0"/>
              </a:rPr>
              <a:t>acronym</a:t>
            </a:r>
            <a:r>
              <a:rPr lang="de-DE" dirty="0">
                <a:latin typeface="Montserrat" pitchFamily="2" charset="0"/>
              </a:rPr>
              <a:t> = </a:t>
            </a:r>
            <a:r>
              <a:rPr lang="de-DE" b="1" dirty="0">
                <a:latin typeface="Montserrat" pitchFamily="2" charset="0"/>
              </a:rPr>
              <a:t>POLARIN</a:t>
            </a:r>
          </a:p>
        </p:txBody>
      </p:sp>
      <p:sp>
        <p:nvSpPr>
          <p:cNvPr id="10" name="Textfeld 9">
            <a:extLst>
              <a:ext uri="{FF2B5EF4-FFF2-40B4-BE49-F238E27FC236}">
                <a16:creationId xmlns:a16="http://schemas.microsoft.com/office/drawing/2014/main" id="{DC28BE05-13F8-4400-AC31-104F0E16FCA2}"/>
              </a:ext>
            </a:extLst>
          </p:cNvPr>
          <p:cNvSpPr txBox="1"/>
          <p:nvPr/>
        </p:nvSpPr>
        <p:spPr>
          <a:xfrm>
            <a:off x="7331241" y="3197372"/>
            <a:ext cx="4334841" cy="369332"/>
          </a:xfrm>
          <a:prstGeom prst="rect">
            <a:avLst/>
          </a:prstGeom>
          <a:solidFill>
            <a:schemeClr val="accent1">
              <a:lumMod val="20000"/>
              <a:lumOff val="80000"/>
            </a:schemeClr>
          </a:solidFill>
          <a:ln>
            <a:solidFill>
              <a:schemeClr val="accent1">
                <a:lumMod val="75000"/>
              </a:schemeClr>
            </a:solidFill>
          </a:ln>
        </p:spPr>
        <p:txBody>
          <a:bodyPr wrap="none" rtlCol="0">
            <a:spAutoFit/>
          </a:bodyPr>
          <a:lstStyle/>
          <a:p>
            <a:r>
              <a:rPr lang="de-DE" dirty="0">
                <a:latin typeface="Montserrat" pitchFamily="2" charset="0"/>
              </a:rPr>
              <a:t>Project </a:t>
            </a:r>
            <a:r>
              <a:rPr lang="de-DE" dirty="0" err="1">
                <a:latin typeface="Montserrat" pitchFamily="2" charset="0"/>
              </a:rPr>
              <a:t>number</a:t>
            </a:r>
            <a:r>
              <a:rPr lang="de-DE" dirty="0">
                <a:latin typeface="Montserrat" pitchFamily="2" charset="0"/>
              </a:rPr>
              <a:t> = </a:t>
            </a:r>
            <a:r>
              <a:rPr lang="de-DE" b="1" dirty="0">
                <a:latin typeface="Montserrat" pitchFamily="2" charset="0"/>
              </a:rPr>
              <a:t>GA </a:t>
            </a:r>
            <a:r>
              <a:rPr lang="de-DE" b="1" dirty="0" err="1">
                <a:latin typeface="Montserrat" pitchFamily="2" charset="0"/>
              </a:rPr>
              <a:t>No</a:t>
            </a:r>
            <a:r>
              <a:rPr lang="de-DE" b="1" dirty="0">
                <a:latin typeface="Montserrat" pitchFamily="2" charset="0"/>
              </a:rPr>
              <a:t> 101130949 </a:t>
            </a:r>
          </a:p>
        </p:txBody>
      </p:sp>
      <p:sp>
        <p:nvSpPr>
          <p:cNvPr id="11" name="Textfeld 10">
            <a:extLst>
              <a:ext uri="{FF2B5EF4-FFF2-40B4-BE49-F238E27FC236}">
                <a16:creationId xmlns:a16="http://schemas.microsoft.com/office/drawing/2014/main" id="{FA9D99DB-4701-41B7-8997-4DBDAE4FF0DA}"/>
              </a:ext>
            </a:extLst>
          </p:cNvPr>
          <p:cNvSpPr txBox="1"/>
          <p:nvPr/>
        </p:nvSpPr>
        <p:spPr>
          <a:xfrm>
            <a:off x="7331240" y="3707692"/>
            <a:ext cx="9490098" cy="369332"/>
          </a:xfrm>
          <a:prstGeom prst="rect">
            <a:avLst/>
          </a:prstGeom>
          <a:solidFill>
            <a:schemeClr val="accent1">
              <a:lumMod val="20000"/>
              <a:lumOff val="80000"/>
            </a:schemeClr>
          </a:solidFill>
          <a:ln>
            <a:solidFill>
              <a:schemeClr val="accent1">
                <a:lumMod val="75000"/>
              </a:schemeClr>
            </a:solidFill>
          </a:ln>
        </p:spPr>
        <p:txBody>
          <a:bodyPr wrap="none" rtlCol="0">
            <a:spAutoFit/>
          </a:bodyPr>
          <a:lstStyle/>
          <a:p>
            <a:r>
              <a:rPr lang="de-DE" dirty="0" err="1">
                <a:latin typeface="Montserrat" pitchFamily="2" charset="0"/>
              </a:rPr>
              <a:t>Participant</a:t>
            </a:r>
            <a:r>
              <a:rPr lang="de-DE" dirty="0">
                <a:latin typeface="Montserrat" pitchFamily="2" charset="0"/>
              </a:rPr>
              <a:t> </a:t>
            </a:r>
            <a:r>
              <a:rPr lang="de-DE" dirty="0" err="1">
                <a:latin typeface="Montserrat" pitchFamily="2" charset="0"/>
              </a:rPr>
              <a:t>name</a:t>
            </a:r>
            <a:r>
              <a:rPr lang="de-DE" dirty="0">
                <a:latin typeface="Montserrat" pitchFamily="2" charset="0"/>
              </a:rPr>
              <a:t> = </a:t>
            </a:r>
            <a:r>
              <a:rPr lang="de-DE" b="1" i="1" dirty="0">
                <a:latin typeface="Montserrat" pitchFamily="2" charset="0"/>
              </a:rPr>
              <a:t>Official </a:t>
            </a:r>
            <a:r>
              <a:rPr lang="de-DE" b="1" i="1" dirty="0" err="1">
                <a:latin typeface="Montserrat" pitchFamily="2" charset="0"/>
              </a:rPr>
              <a:t>name</a:t>
            </a:r>
            <a:r>
              <a:rPr lang="de-DE" b="1" i="1" dirty="0">
                <a:latin typeface="Montserrat" pitchFamily="2" charset="0"/>
              </a:rPr>
              <a:t> </a:t>
            </a:r>
            <a:r>
              <a:rPr lang="de-DE" b="1" i="1" dirty="0" err="1">
                <a:latin typeface="Montserrat" pitchFamily="2" charset="0"/>
              </a:rPr>
              <a:t>of</a:t>
            </a:r>
            <a:r>
              <a:rPr lang="de-DE" b="1" i="1" dirty="0">
                <a:latin typeface="Montserrat" pitchFamily="2" charset="0"/>
              </a:rPr>
              <a:t> </a:t>
            </a:r>
            <a:r>
              <a:rPr lang="de-DE" b="1" i="1" dirty="0" err="1">
                <a:latin typeface="Montserrat" pitchFamily="2" charset="0"/>
              </a:rPr>
              <a:t>your</a:t>
            </a:r>
            <a:r>
              <a:rPr lang="de-DE" b="1" i="1" dirty="0">
                <a:latin typeface="Montserrat" pitchFamily="2" charset="0"/>
              </a:rPr>
              <a:t> </a:t>
            </a:r>
            <a:r>
              <a:rPr lang="de-DE" b="1" i="1" dirty="0" err="1">
                <a:latin typeface="Montserrat" pitchFamily="2" charset="0"/>
              </a:rPr>
              <a:t>organisation</a:t>
            </a:r>
            <a:r>
              <a:rPr lang="de-DE" b="1" i="1" dirty="0">
                <a:latin typeface="Montserrat" pitchFamily="2" charset="0"/>
              </a:rPr>
              <a:t>, </a:t>
            </a:r>
            <a:r>
              <a:rPr lang="de-DE" b="1" i="1" dirty="0" err="1">
                <a:latin typeface="Montserrat" pitchFamily="2" charset="0"/>
              </a:rPr>
              <a:t>as</a:t>
            </a:r>
            <a:r>
              <a:rPr lang="de-DE" b="1" i="1" dirty="0">
                <a:latin typeface="Montserrat" pitchFamily="2" charset="0"/>
              </a:rPr>
              <a:t> in </a:t>
            </a:r>
            <a:r>
              <a:rPr lang="de-DE" b="1" i="1" dirty="0" err="1">
                <a:latin typeface="Montserrat" pitchFamily="2" charset="0"/>
              </a:rPr>
              <a:t>the</a:t>
            </a:r>
            <a:r>
              <a:rPr lang="de-DE" b="1" i="1" dirty="0">
                <a:latin typeface="Montserrat" pitchFamily="2" charset="0"/>
              </a:rPr>
              <a:t> POLARIN GA </a:t>
            </a:r>
          </a:p>
        </p:txBody>
      </p:sp>
      <p:sp>
        <p:nvSpPr>
          <p:cNvPr id="12" name="Textfeld 11">
            <a:extLst>
              <a:ext uri="{FF2B5EF4-FFF2-40B4-BE49-F238E27FC236}">
                <a16:creationId xmlns:a16="http://schemas.microsoft.com/office/drawing/2014/main" id="{C1E1F9CF-3E52-40BC-920D-38CBB235CD84}"/>
              </a:ext>
            </a:extLst>
          </p:cNvPr>
          <p:cNvSpPr txBox="1"/>
          <p:nvPr/>
        </p:nvSpPr>
        <p:spPr>
          <a:xfrm>
            <a:off x="7331240" y="4186095"/>
            <a:ext cx="2549096" cy="369332"/>
          </a:xfrm>
          <a:prstGeom prst="rect">
            <a:avLst/>
          </a:prstGeom>
          <a:solidFill>
            <a:schemeClr val="accent1">
              <a:lumMod val="20000"/>
              <a:lumOff val="80000"/>
            </a:schemeClr>
          </a:solidFill>
          <a:ln>
            <a:solidFill>
              <a:schemeClr val="accent1">
                <a:lumMod val="75000"/>
              </a:schemeClr>
            </a:solidFill>
          </a:ln>
        </p:spPr>
        <p:txBody>
          <a:bodyPr wrap="none" rtlCol="0">
            <a:spAutoFit/>
          </a:bodyPr>
          <a:lstStyle/>
          <a:p>
            <a:r>
              <a:rPr lang="de-DE" dirty="0">
                <a:latin typeface="Montserrat" pitchFamily="2" charset="0"/>
              </a:rPr>
              <a:t>Name </a:t>
            </a:r>
            <a:r>
              <a:rPr lang="de-DE" dirty="0" err="1">
                <a:latin typeface="Montserrat" pitchFamily="2" charset="0"/>
              </a:rPr>
              <a:t>of</a:t>
            </a:r>
            <a:r>
              <a:rPr lang="de-DE" dirty="0">
                <a:latin typeface="Montserrat" pitchFamily="2" charset="0"/>
              </a:rPr>
              <a:t> </a:t>
            </a:r>
            <a:r>
              <a:rPr lang="de-DE" dirty="0" err="1">
                <a:latin typeface="Montserrat" pitchFamily="2" charset="0"/>
              </a:rPr>
              <a:t>the</a:t>
            </a:r>
            <a:r>
              <a:rPr lang="de-DE" dirty="0">
                <a:latin typeface="Montserrat" pitchFamily="2" charset="0"/>
              </a:rPr>
              <a:t> </a:t>
            </a:r>
            <a:r>
              <a:rPr lang="de-DE" dirty="0" err="1">
                <a:latin typeface="Montserrat" pitchFamily="2" charset="0"/>
              </a:rPr>
              <a:t>person</a:t>
            </a:r>
            <a:endParaRPr lang="de-DE" b="1" i="1" dirty="0">
              <a:latin typeface="Montserrat" pitchFamily="2" charset="0"/>
            </a:endParaRPr>
          </a:p>
        </p:txBody>
      </p:sp>
      <p:sp>
        <p:nvSpPr>
          <p:cNvPr id="13" name="Textfeld 12">
            <a:extLst>
              <a:ext uri="{FF2B5EF4-FFF2-40B4-BE49-F238E27FC236}">
                <a16:creationId xmlns:a16="http://schemas.microsoft.com/office/drawing/2014/main" id="{317BD927-9894-4559-930E-0032739E01D9}"/>
              </a:ext>
            </a:extLst>
          </p:cNvPr>
          <p:cNvSpPr txBox="1"/>
          <p:nvPr/>
        </p:nvSpPr>
        <p:spPr>
          <a:xfrm>
            <a:off x="7331240" y="4724526"/>
            <a:ext cx="4834978" cy="369332"/>
          </a:xfrm>
          <a:prstGeom prst="rect">
            <a:avLst/>
          </a:prstGeom>
          <a:solidFill>
            <a:schemeClr val="accent1">
              <a:lumMod val="20000"/>
              <a:lumOff val="80000"/>
            </a:schemeClr>
          </a:solidFill>
          <a:ln>
            <a:solidFill>
              <a:schemeClr val="accent1">
                <a:lumMod val="75000"/>
              </a:schemeClr>
            </a:solidFill>
          </a:ln>
        </p:spPr>
        <p:txBody>
          <a:bodyPr wrap="none" rtlCol="0">
            <a:spAutoFit/>
          </a:bodyPr>
          <a:lstStyle/>
          <a:p>
            <a:r>
              <a:rPr lang="de-DE" dirty="0">
                <a:latin typeface="Montserrat" pitchFamily="2" charset="0"/>
              </a:rPr>
              <a:t>Type </a:t>
            </a:r>
            <a:r>
              <a:rPr lang="de-DE" dirty="0" err="1">
                <a:latin typeface="Montserrat" pitchFamily="2" charset="0"/>
              </a:rPr>
              <a:t>of</a:t>
            </a:r>
            <a:r>
              <a:rPr lang="de-DE" dirty="0">
                <a:latin typeface="Montserrat" pitchFamily="2" charset="0"/>
              </a:rPr>
              <a:t> </a:t>
            </a:r>
            <a:r>
              <a:rPr lang="de-DE" dirty="0" err="1">
                <a:latin typeface="Montserrat" pitchFamily="2" charset="0"/>
              </a:rPr>
              <a:t>personnel</a:t>
            </a:r>
            <a:r>
              <a:rPr lang="de-DE" dirty="0">
                <a:latin typeface="Montserrat" pitchFamily="2" charset="0"/>
              </a:rPr>
              <a:t>: </a:t>
            </a:r>
            <a:r>
              <a:rPr lang="de-DE" b="1" i="1" dirty="0" err="1">
                <a:latin typeface="Montserrat" pitchFamily="2" charset="0"/>
              </a:rPr>
              <a:t>usually</a:t>
            </a:r>
            <a:r>
              <a:rPr lang="de-DE" b="1" i="1" dirty="0">
                <a:latin typeface="Montserrat" pitchFamily="2" charset="0"/>
              </a:rPr>
              <a:t> „</a:t>
            </a:r>
            <a:r>
              <a:rPr lang="de-DE" b="1" i="1" dirty="0" err="1">
                <a:latin typeface="Montserrat" pitchFamily="2" charset="0"/>
              </a:rPr>
              <a:t>employee</a:t>
            </a:r>
            <a:r>
              <a:rPr lang="de-DE" b="1" i="1" dirty="0">
                <a:latin typeface="Montserrat" pitchFamily="2" charset="0"/>
              </a:rPr>
              <a:t>“  </a:t>
            </a:r>
          </a:p>
        </p:txBody>
      </p:sp>
      <p:sp>
        <p:nvSpPr>
          <p:cNvPr id="14" name="Textfeld 13">
            <a:extLst>
              <a:ext uri="{FF2B5EF4-FFF2-40B4-BE49-F238E27FC236}">
                <a16:creationId xmlns:a16="http://schemas.microsoft.com/office/drawing/2014/main" id="{070AA92F-055B-4EE9-B3DC-8DDB86A22DD1}"/>
              </a:ext>
            </a:extLst>
          </p:cNvPr>
          <p:cNvSpPr txBox="1"/>
          <p:nvPr/>
        </p:nvSpPr>
        <p:spPr>
          <a:xfrm>
            <a:off x="7331240" y="5292355"/>
            <a:ext cx="4758034" cy="369332"/>
          </a:xfrm>
          <a:prstGeom prst="rect">
            <a:avLst/>
          </a:prstGeom>
          <a:solidFill>
            <a:schemeClr val="accent1">
              <a:lumMod val="20000"/>
              <a:lumOff val="80000"/>
            </a:schemeClr>
          </a:solidFill>
          <a:ln>
            <a:solidFill>
              <a:schemeClr val="accent1">
                <a:lumMod val="75000"/>
              </a:schemeClr>
            </a:solidFill>
          </a:ln>
        </p:spPr>
        <p:txBody>
          <a:bodyPr wrap="none" rtlCol="0">
            <a:spAutoFit/>
          </a:bodyPr>
          <a:lstStyle/>
          <a:p>
            <a:r>
              <a:rPr lang="de-DE" dirty="0">
                <a:latin typeface="Montserrat" pitchFamily="2" charset="0"/>
              </a:rPr>
              <a:t>Days </a:t>
            </a:r>
            <a:r>
              <a:rPr lang="de-DE" dirty="0" err="1">
                <a:latin typeface="Montserrat" pitchFamily="2" charset="0"/>
              </a:rPr>
              <a:t>worked</a:t>
            </a:r>
            <a:r>
              <a:rPr lang="de-DE" dirty="0">
                <a:latin typeface="Montserrat" pitchFamily="2" charset="0"/>
              </a:rPr>
              <a:t> </a:t>
            </a:r>
            <a:r>
              <a:rPr lang="de-DE" dirty="0" err="1">
                <a:latin typeface="Montserrat" pitchFamily="2" charset="0"/>
              </a:rPr>
              <a:t>for</a:t>
            </a:r>
            <a:r>
              <a:rPr lang="de-DE" dirty="0">
                <a:latin typeface="Montserrat" pitchFamily="2" charset="0"/>
              </a:rPr>
              <a:t> </a:t>
            </a:r>
            <a:r>
              <a:rPr lang="de-DE" dirty="0" err="1">
                <a:latin typeface="Montserrat" pitchFamily="2" charset="0"/>
              </a:rPr>
              <a:t>the</a:t>
            </a:r>
            <a:r>
              <a:rPr lang="de-DE" dirty="0">
                <a:latin typeface="Montserrat" pitchFamily="2" charset="0"/>
              </a:rPr>
              <a:t> </a:t>
            </a:r>
            <a:r>
              <a:rPr lang="de-DE" dirty="0" err="1">
                <a:latin typeface="Montserrat" pitchFamily="2" charset="0"/>
              </a:rPr>
              <a:t>project</a:t>
            </a:r>
            <a:r>
              <a:rPr lang="de-DE" dirty="0">
                <a:latin typeface="Montserrat" pitchFamily="2" charset="0"/>
              </a:rPr>
              <a:t> </a:t>
            </a:r>
            <a:r>
              <a:rPr lang="de-DE" u="sng" dirty="0">
                <a:latin typeface="Montserrat" pitchFamily="2" charset="0"/>
              </a:rPr>
              <a:t>per </a:t>
            </a:r>
            <a:r>
              <a:rPr lang="de-DE" u="sng" dirty="0" err="1">
                <a:latin typeface="Montserrat" pitchFamily="2" charset="0"/>
              </a:rPr>
              <a:t>month</a:t>
            </a:r>
            <a:r>
              <a:rPr lang="de-DE" u="sng" dirty="0">
                <a:latin typeface="Montserrat" pitchFamily="2" charset="0"/>
              </a:rPr>
              <a:t> </a:t>
            </a:r>
          </a:p>
        </p:txBody>
      </p:sp>
      <p:sp>
        <p:nvSpPr>
          <p:cNvPr id="15" name="Textfeld 14">
            <a:extLst>
              <a:ext uri="{FF2B5EF4-FFF2-40B4-BE49-F238E27FC236}">
                <a16:creationId xmlns:a16="http://schemas.microsoft.com/office/drawing/2014/main" id="{588494C5-FF15-4EDF-B625-39E131566233}"/>
              </a:ext>
            </a:extLst>
          </p:cNvPr>
          <p:cNvSpPr txBox="1"/>
          <p:nvPr/>
        </p:nvSpPr>
        <p:spPr>
          <a:xfrm>
            <a:off x="7331240" y="5860184"/>
            <a:ext cx="3640740" cy="369332"/>
          </a:xfrm>
          <a:prstGeom prst="rect">
            <a:avLst/>
          </a:prstGeom>
          <a:solidFill>
            <a:schemeClr val="accent1">
              <a:lumMod val="20000"/>
              <a:lumOff val="80000"/>
            </a:schemeClr>
          </a:solidFill>
          <a:ln>
            <a:solidFill>
              <a:schemeClr val="accent1">
                <a:lumMod val="75000"/>
              </a:schemeClr>
            </a:solidFill>
          </a:ln>
        </p:spPr>
        <p:txBody>
          <a:bodyPr wrap="none" rtlCol="0">
            <a:spAutoFit/>
          </a:bodyPr>
          <a:lstStyle/>
          <a:p>
            <a:r>
              <a:rPr lang="de-DE" dirty="0">
                <a:latin typeface="Montserrat" pitchFamily="2" charset="0"/>
              </a:rPr>
              <a:t>In </a:t>
            </a:r>
            <a:r>
              <a:rPr lang="de-DE" dirty="0" err="1">
                <a:latin typeface="Montserrat" pitchFamily="2" charset="0"/>
              </a:rPr>
              <a:t>which</a:t>
            </a:r>
            <a:r>
              <a:rPr lang="de-DE" dirty="0">
                <a:latin typeface="Montserrat" pitchFamily="2" charset="0"/>
              </a:rPr>
              <a:t> </a:t>
            </a:r>
            <a:r>
              <a:rPr lang="de-DE" dirty="0" err="1">
                <a:latin typeface="Montserrat" pitchFamily="2" charset="0"/>
              </a:rPr>
              <a:t>work</a:t>
            </a:r>
            <a:r>
              <a:rPr lang="de-DE" dirty="0">
                <a:latin typeface="Montserrat" pitchFamily="2" charset="0"/>
              </a:rPr>
              <a:t> </a:t>
            </a:r>
            <a:r>
              <a:rPr lang="de-DE" dirty="0" err="1">
                <a:latin typeface="Montserrat" pitchFamily="2" charset="0"/>
              </a:rPr>
              <a:t>package</a:t>
            </a:r>
            <a:r>
              <a:rPr lang="de-DE" dirty="0">
                <a:latin typeface="Montserrat" pitchFamily="2" charset="0"/>
              </a:rPr>
              <a:t> (WP)?</a:t>
            </a:r>
          </a:p>
        </p:txBody>
      </p:sp>
      <p:sp>
        <p:nvSpPr>
          <p:cNvPr id="16" name="Textfeld 15">
            <a:extLst>
              <a:ext uri="{FF2B5EF4-FFF2-40B4-BE49-F238E27FC236}">
                <a16:creationId xmlns:a16="http://schemas.microsoft.com/office/drawing/2014/main" id="{589E21C4-93A3-4B1F-A00F-9B26E57CFF30}"/>
              </a:ext>
            </a:extLst>
          </p:cNvPr>
          <p:cNvSpPr txBox="1"/>
          <p:nvPr/>
        </p:nvSpPr>
        <p:spPr>
          <a:xfrm>
            <a:off x="7331240" y="6430697"/>
            <a:ext cx="7523213" cy="369332"/>
          </a:xfrm>
          <a:prstGeom prst="rect">
            <a:avLst/>
          </a:prstGeom>
          <a:solidFill>
            <a:schemeClr val="accent1">
              <a:lumMod val="20000"/>
              <a:lumOff val="80000"/>
            </a:schemeClr>
          </a:solidFill>
          <a:ln>
            <a:solidFill>
              <a:schemeClr val="accent1">
                <a:lumMod val="75000"/>
              </a:schemeClr>
            </a:solidFill>
          </a:ln>
        </p:spPr>
        <p:txBody>
          <a:bodyPr wrap="none" rtlCol="0">
            <a:spAutoFit/>
          </a:bodyPr>
          <a:lstStyle/>
          <a:p>
            <a:r>
              <a:rPr lang="de-DE" dirty="0">
                <a:latin typeface="Montserrat" pitchFamily="2" charset="0"/>
              </a:rPr>
              <a:t>Date + </a:t>
            </a:r>
            <a:r>
              <a:rPr lang="de-DE" dirty="0" err="1">
                <a:latin typeface="Montserrat" pitchFamily="2" charset="0"/>
              </a:rPr>
              <a:t>signature</a:t>
            </a:r>
            <a:r>
              <a:rPr lang="de-DE" dirty="0">
                <a:latin typeface="Montserrat" pitchFamily="2" charset="0"/>
              </a:rPr>
              <a:t> </a:t>
            </a:r>
            <a:r>
              <a:rPr lang="de-DE" dirty="0" err="1">
                <a:latin typeface="Montserrat" pitchFamily="2" charset="0"/>
              </a:rPr>
              <a:t>of</a:t>
            </a:r>
            <a:r>
              <a:rPr lang="de-DE" dirty="0">
                <a:latin typeface="Montserrat" pitchFamily="2" charset="0"/>
              </a:rPr>
              <a:t> </a:t>
            </a:r>
            <a:r>
              <a:rPr lang="de-DE" dirty="0" err="1">
                <a:latin typeface="Montserrat" pitchFamily="2" charset="0"/>
              </a:rPr>
              <a:t>the</a:t>
            </a:r>
            <a:r>
              <a:rPr lang="de-DE" dirty="0">
                <a:latin typeface="Montserrat" pitchFamily="2" charset="0"/>
              </a:rPr>
              <a:t> </a:t>
            </a:r>
            <a:r>
              <a:rPr lang="de-DE" dirty="0" err="1">
                <a:latin typeface="Montserrat" pitchFamily="2" charset="0"/>
              </a:rPr>
              <a:t>person</a:t>
            </a:r>
            <a:r>
              <a:rPr lang="de-DE" dirty="0">
                <a:latin typeface="Montserrat" pitchFamily="2" charset="0"/>
              </a:rPr>
              <a:t> </a:t>
            </a:r>
            <a:r>
              <a:rPr lang="de-DE" dirty="0" err="1">
                <a:latin typeface="Montserrat" pitchFamily="2" charset="0"/>
              </a:rPr>
              <a:t>workin</a:t>
            </a:r>
            <a:r>
              <a:rPr lang="de-DE" dirty="0">
                <a:latin typeface="Montserrat" pitchFamily="2" charset="0"/>
              </a:rPr>
              <a:t> on </a:t>
            </a:r>
            <a:r>
              <a:rPr lang="de-DE" dirty="0" err="1">
                <a:latin typeface="Montserrat" pitchFamily="2" charset="0"/>
              </a:rPr>
              <a:t>the</a:t>
            </a:r>
            <a:r>
              <a:rPr lang="de-DE" dirty="0">
                <a:latin typeface="Montserrat" pitchFamily="2" charset="0"/>
              </a:rPr>
              <a:t> </a:t>
            </a:r>
            <a:r>
              <a:rPr lang="de-DE" dirty="0" err="1">
                <a:latin typeface="Montserrat" pitchFamily="2" charset="0"/>
              </a:rPr>
              <a:t>project</a:t>
            </a:r>
            <a:r>
              <a:rPr lang="de-DE" dirty="0">
                <a:latin typeface="Montserrat" pitchFamily="2" charset="0"/>
              </a:rPr>
              <a:t> </a:t>
            </a:r>
            <a:r>
              <a:rPr lang="de-DE" u="sng" dirty="0">
                <a:latin typeface="Montserrat" pitchFamily="2" charset="0"/>
              </a:rPr>
              <a:t>per </a:t>
            </a:r>
            <a:r>
              <a:rPr lang="de-DE" u="sng" dirty="0" err="1">
                <a:latin typeface="Montserrat" pitchFamily="2" charset="0"/>
              </a:rPr>
              <a:t>month</a:t>
            </a:r>
            <a:endParaRPr lang="de-DE" u="sng" dirty="0">
              <a:latin typeface="Montserrat" pitchFamily="2" charset="0"/>
            </a:endParaRPr>
          </a:p>
        </p:txBody>
      </p:sp>
      <p:sp>
        <p:nvSpPr>
          <p:cNvPr id="17" name="Textfeld 16">
            <a:extLst>
              <a:ext uri="{FF2B5EF4-FFF2-40B4-BE49-F238E27FC236}">
                <a16:creationId xmlns:a16="http://schemas.microsoft.com/office/drawing/2014/main" id="{74574E83-3714-4B8E-846D-D49C7F0F02FD}"/>
              </a:ext>
            </a:extLst>
          </p:cNvPr>
          <p:cNvSpPr txBox="1"/>
          <p:nvPr/>
        </p:nvSpPr>
        <p:spPr>
          <a:xfrm>
            <a:off x="7331240" y="6998526"/>
            <a:ext cx="5428089" cy="369332"/>
          </a:xfrm>
          <a:prstGeom prst="rect">
            <a:avLst/>
          </a:prstGeom>
          <a:solidFill>
            <a:schemeClr val="accent1">
              <a:lumMod val="20000"/>
              <a:lumOff val="80000"/>
            </a:schemeClr>
          </a:solidFill>
          <a:ln>
            <a:solidFill>
              <a:schemeClr val="accent1">
                <a:lumMod val="75000"/>
              </a:schemeClr>
            </a:solidFill>
          </a:ln>
        </p:spPr>
        <p:txBody>
          <a:bodyPr wrap="none" rtlCol="0">
            <a:spAutoFit/>
          </a:bodyPr>
          <a:lstStyle/>
          <a:p>
            <a:r>
              <a:rPr lang="de-DE" dirty="0">
                <a:latin typeface="Montserrat" pitchFamily="2" charset="0"/>
              </a:rPr>
              <a:t>Date + </a:t>
            </a:r>
            <a:r>
              <a:rPr lang="de-DE" dirty="0" err="1">
                <a:latin typeface="Montserrat" pitchFamily="2" charset="0"/>
              </a:rPr>
              <a:t>signature</a:t>
            </a:r>
            <a:r>
              <a:rPr lang="de-DE" dirty="0">
                <a:latin typeface="Montserrat" pitchFamily="2" charset="0"/>
              </a:rPr>
              <a:t> </a:t>
            </a:r>
            <a:r>
              <a:rPr lang="de-DE" dirty="0" err="1">
                <a:latin typeface="Montserrat" pitchFamily="2" charset="0"/>
              </a:rPr>
              <a:t>of</a:t>
            </a:r>
            <a:r>
              <a:rPr lang="de-DE" dirty="0">
                <a:latin typeface="Montserrat" pitchFamily="2" charset="0"/>
              </a:rPr>
              <a:t> </a:t>
            </a:r>
            <a:r>
              <a:rPr lang="de-DE" dirty="0" err="1">
                <a:latin typeface="Montserrat" pitchFamily="2" charset="0"/>
              </a:rPr>
              <a:t>the</a:t>
            </a:r>
            <a:r>
              <a:rPr lang="de-DE" dirty="0">
                <a:latin typeface="Montserrat" pitchFamily="2" charset="0"/>
              </a:rPr>
              <a:t> </a:t>
            </a:r>
            <a:r>
              <a:rPr lang="de-DE" dirty="0" err="1">
                <a:latin typeface="Montserrat" pitchFamily="2" charset="0"/>
              </a:rPr>
              <a:t>supervisor</a:t>
            </a:r>
            <a:r>
              <a:rPr lang="de-DE" dirty="0">
                <a:latin typeface="Montserrat" pitchFamily="2" charset="0"/>
              </a:rPr>
              <a:t> </a:t>
            </a:r>
            <a:r>
              <a:rPr lang="de-DE" u="sng" dirty="0">
                <a:latin typeface="Montserrat" pitchFamily="2" charset="0"/>
              </a:rPr>
              <a:t>per </a:t>
            </a:r>
            <a:r>
              <a:rPr lang="de-DE" u="sng" dirty="0" err="1">
                <a:latin typeface="Montserrat" pitchFamily="2" charset="0"/>
              </a:rPr>
              <a:t>month</a:t>
            </a:r>
            <a:endParaRPr lang="de-DE" u="sng" dirty="0">
              <a:latin typeface="Montserrat" pitchFamily="2" charset="0"/>
            </a:endParaRPr>
          </a:p>
        </p:txBody>
      </p:sp>
      <p:sp>
        <p:nvSpPr>
          <p:cNvPr id="18" name="Textfeld 17">
            <a:extLst>
              <a:ext uri="{FF2B5EF4-FFF2-40B4-BE49-F238E27FC236}">
                <a16:creationId xmlns:a16="http://schemas.microsoft.com/office/drawing/2014/main" id="{0362BE34-240F-4F4E-B1B4-0BC9E14F345F}"/>
              </a:ext>
            </a:extLst>
          </p:cNvPr>
          <p:cNvSpPr txBox="1"/>
          <p:nvPr/>
        </p:nvSpPr>
        <p:spPr>
          <a:xfrm>
            <a:off x="7699519" y="7576004"/>
            <a:ext cx="9490098" cy="923330"/>
          </a:xfrm>
          <a:prstGeom prst="rect">
            <a:avLst/>
          </a:prstGeom>
          <a:solidFill>
            <a:schemeClr val="accent1">
              <a:lumMod val="20000"/>
              <a:lumOff val="80000"/>
            </a:schemeClr>
          </a:solidFill>
          <a:ln>
            <a:solidFill>
              <a:schemeClr val="accent1">
                <a:lumMod val="75000"/>
              </a:schemeClr>
            </a:solidFill>
          </a:ln>
        </p:spPr>
        <p:txBody>
          <a:bodyPr wrap="square" rtlCol="0">
            <a:spAutoFit/>
          </a:bodyPr>
          <a:lstStyle/>
          <a:p>
            <a:r>
              <a:rPr lang="de-DE" u="sng" dirty="0" err="1">
                <a:latin typeface="Montserrat" pitchFamily="2" charset="0"/>
              </a:rPr>
              <a:t>Please</a:t>
            </a:r>
            <a:r>
              <a:rPr lang="de-DE" u="sng" dirty="0">
                <a:latin typeface="Montserrat" pitchFamily="2" charset="0"/>
              </a:rPr>
              <a:t> </a:t>
            </a:r>
            <a:r>
              <a:rPr lang="de-DE" u="sng" dirty="0" err="1">
                <a:latin typeface="Montserrat" pitchFamily="2" charset="0"/>
              </a:rPr>
              <a:t>note</a:t>
            </a:r>
            <a:r>
              <a:rPr lang="de-DE" u="sng" dirty="0">
                <a:latin typeface="Montserrat" pitchFamily="2" charset="0"/>
              </a:rPr>
              <a:t>: </a:t>
            </a:r>
          </a:p>
          <a:p>
            <a:r>
              <a:rPr lang="de-DE" b="1" dirty="0" err="1">
                <a:latin typeface="Montserrat" pitchFamily="2" charset="0"/>
              </a:rPr>
              <a:t>Two</a:t>
            </a:r>
            <a:r>
              <a:rPr lang="de-DE" b="1" dirty="0">
                <a:latin typeface="Montserrat" pitchFamily="2" charset="0"/>
              </a:rPr>
              <a:t> </a:t>
            </a:r>
            <a:r>
              <a:rPr lang="de-DE" b="1" dirty="0" err="1">
                <a:latin typeface="Montserrat" pitchFamily="2" charset="0"/>
              </a:rPr>
              <a:t>signatures</a:t>
            </a:r>
            <a:r>
              <a:rPr lang="de-DE" b="1" dirty="0">
                <a:latin typeface="Montserrat" pitchFamily="2" charset="0"/>
              </a:rPr>
              <a:t> </a:t>
            </a:r>
            <a:r>
              <a:rPr lang="de-DE" dirty="0" err="1">
                <a:latin typeface="Montserrat" pitchFamily="2" charset="0"/>
              </a:rPr>
              <a:t>from</a:t>
            </a:r>
            <a:r>
              <a:rPr lang="de-DE" dirty="0">
                <a:latin typeface="Montserrat" pitchFamily="2" charset="0"/>
              </a:rPr>
              <a:t>  </a:t>
            </a:r>
            <a:r>
              <a:rPr lang="de-DE" b="1" dirty="0" err="1">
                <a:latin typeface="Montserrat" pitchFamily="2" charset="0"/>
              </a:rPr>
              <a:t>two</a:t>
            </a:r>
            <a:r>
              <a:rPr lang="de-DE" b="1" dirty="0">
                <a:latin typeface="Montserrat" pitchFamily="2" charset="0"/>
              </a:rPr>
              <a:t> different </a:t>
            </a:r>
            <a:r>
              <a:rPr lang="de-DE" b="1" dirty="0" err="1">
                <a:latin typeface="Montserrat" pitchFamily="2" charset="0"/>
              </a:rPr>
              <a:t>persons</a:t>
            </a:r>
            <a:r>
              <a:rPr lang="de-DE" b="1" dirty="0">
                <a:latin typeface="Montserrat" pitchFamily="2" charset="0"/>
              </a:rPr>
              <a:t> </a:t>
            </a:r>
            <a:r>
              <a:rPr lang="de-DE" dirty="0" err="1">
                <a:latin typeface="Montserrat" pitchFamily="2" charset="0"/>
              </a:rPr>
              <a:t>are</a:t>
            </a:r>
            <a:r>
              <a:rPr lang="de-DE" dirty="0">
                <a:latin typeface="Montserrat" pitchFamily="2" charset="0"/>
              </a:rPr>
              <a:t> </a:t>
            </a:r>
            <a:r>
              <a:rPr lang="de-DE" dirty="0" err="1">
                <a:latin typeface="Montserrat" pitchFamily="2" charset="0"/>
              </a:rPr>
              <a:t>required</a:t>
            </a:r>
            <a:endParaRPr lang="de-DE" dirty="0">
              <a:latin typeface="Montserrat" pitchFamily="2" charset="0"/>
            </a:endParaRPr>
          </a:p>
          <a:p>
            <a:r>
              <a:rPr lang="de-DE" dirty="0">
                <a:latin typeface="Montserrat" pitchFamily="2" charset="0"/>
              </a:rPr>
              <a:t>Time </a:t>
            </a:r>
            <a:r>
              <a:rPr lang="de-DE" dirty="0" err="1">
                <a:latin typeface="Montserrat" pitchFamily="2" charset="0"/>
              </a:rPr>
              <a:t>sheets</a:t>
            </a:r>
            <a:r>
              <a:rPr lang="de-DE" dirty="0">
                <a:latin typeface="Montserrat" pitchFamily="2" charset="0"/>
              </a:rPr>
              <a:t> </a:t>
            </a:r>
            <a:r>
              <a:rPr lang="de-DE" dirty="0" err="1">
                <a:latin typeface="Montserrat" pitchFamily="2" charset="0"/>
              </a:rPr>
              <a:t>should</a:t>
            </a:r>
            <a:r>
              <a:rPr lang="de-DE" dirty="0">
                <a:latin typeface="Montserrat" pitchFamily="2" charset="0"/>
              </a:rPr>
              <a:t> </a:t>
            </a:r>
            <a:r>
              <a:rPr lang="de-DE" dirty="0" err="1">
                <a:latin typeface="Montserrat" pitchFamily="2" charset="0"/>
              </a:rPr>
              <a:t>be</a:t>
            </a:r>
            <a:r>
              <a:rPr lang="de-DE" dirty="0">
                <a:latin typeface="Montserrat" pitchFamily="2" charset="0"/>
              </a:rPr>
              <a:t> </a:t>
            </a:r>
            <a:r>
              <a:rPr lang="de-DE" dirty="0" err="1">
                <a:latin typeface="Montserrat" pitchFamily="2" charset="0"/>
              </a:rPr>
              <a:t>signed</a:t>
            </a:r>
            <a:r>
              <a:rPr lang="de-DE" dirty="0">
                <a:latin typeface="Montserrat" pitchFamily="2" charset="0"/>
              </a:rPr>
              <a:t> in a </a:t>
            </a:r>
            <a:r>
              <a:rPr lang="de-DE" b="1" dirty="0" err="1">
                <a:latin typeface="Montserrat" pitchFamily="2" charset="0"/>
              </a:rPr>
              <a:t>timely</a:t>
            </a:r>
            <a:r>
              <a:rPr lang="de-DE" b="1" dirty="0">
                <a:latin typeface="Montserrat" pitchFamily="2" charset="0"/>
              </a:rPr>
              <a:t> </a:t>
            </a:r>
            <a:r>
              <a:rPr lang="de-DE" b="1" dirty="0" err="1">
                <a:latin typeface="Montserrat" pitchFamily="2" charset="0"/>
              </a:rPr>
              <a:t>manner</a:t>
            </a:r>
            <a:r>
              <a:rPr lang="de-DE" b="1" dirty="0">
                <a:latin typeface="Montserrat" pitchFamily="2" charset="0"/>
              </a:rPr>
              <a:t> </a:t>
            </a:r>
            <a:r>
              <a:rPr lang="de-DE" dirty="0">
                <a:latin typeface="Montserrat" pitchFamily="2" charset="0"/>
              </a:rPr>
              <a:t>(</a:t>
            </a:r>
            <a:r>
              <a:rPr lang="de-DE" dirty="0" err="1">
                <a:latin typeface="Montserrat" pitchFamily="2" charset="0"/>
              </a:rPr>
              <a:t>soon</a:t>
            </a:r>
            <a:r>
              <a:rPr lang="de-DE" dirty="0">
                <a:latin typeface="Montserrat" pitchFamily="2" charset="0"/>
              </a:rPr>
              <a:t> after end </a:t>
            </a:r>
            <a:r>
              <a:rPr lang="de-DE" dirty="0" err="1">
                <a:latin typeface="Montserrat" pitchFamily="2" charset="0"/>
              </a:rPr>
              <a:t>of</a:t>
            </a:r>
            <a:r>
              <a:rPr lang="de-DE" dirty="0">
                <a:latin typeface="Montserrat" pitchFamily="2" charset="0"/>
              </a:rPr>
              <a:t> </a:t>
            </a:r>
            <a:r>
              <a:rPr lang="de-DE" dirty="0" err="1">
                <a:latin typeface="Montserrat" pitchFamily="2" charset="0"/>
              </a:rPr>
              <a:t>the</a:t>
            </a:r>
            <a:r>
              <a:rPr lang="de-DE" dirty="0">
                <a:latin typeface="Montserrat" pitchFamily="2" charset="0"/>
              </a:rPr>
              <a:t> </a:t>
            </a:r>
            <a:r>
              <a:rPr lang="de-DE" dirty="0" err="1">
                <a:latin typeface="Montserrat" pitchFamily="2" charset="0"/>
              </a:rPr>
              <a:t>month</a:t>
            </a:r>
            <a:r>
              <a:rPr lang="de-DE" dirty="0">
                <a:latin typeface="Montserrat" pitchFamily="2" charset="0"/>
              </a:rPr>
              <a:t>)</a:t>
            </a:r>
          </a:p>
        </p:txBody>
      </p:sp>
      <p:sp>
        <p:nvSpPr>
          <p:cNvPr id="19" name="Textfeld 18">
            <a:extLst>
              <a:ext uri="{FF2B5EF4-FFF2-40B4-BE49-F238E27FC236}">
                <a16:creationId xmlns:a16="http://schemas.microsoft.com/office/drawing/2014/main" id="{E9AABC8F-4DEA-41BE-815F-C8C98DF7507D}"/>
              </a:ext>
            </a:extLst>
          </p:cNvPr>
          <p:cNvSpPr txBox="1"/>
          <p:nvPr/>
        </p:nvSpPr>
        <p:spPr>
          <a:xfrm>
            <a:off x="7331240" y="8645535"/>
            <a:ext cx="2350323" cy="369332"/>
          </a:xfrm>
          <a:prstGeom prst="rect">
            <a:avLst/>
          </a:prstGeom>
          <a:solidFill>
            <a:schemeClr val="accent1">
              <a:lumMod val="20000"/>
              <a:lumOff val="80000"/>
            </a:schemeClr>
          </a:solidFill>
          <a:ln>
            <a:solidFill>
              <a:schemeClr val="accent1">
                <a:lumMod val="75000"/>
              </a:schemeClr>
            </a:solidFill>
          </a:ln>
        </p:spPr>
        <p:txBody>
          <a:bodyPr wrap="none" rtlCol="0">
            <a:spAutoFit/>
          </a:bodyPr>
          <a:lstStyle/>
          <a:p>
            <a:r>
              <a:rPr lang="de-DE" dirty="0">
                <a:latin typeface="Montserrat" pitchFamily="2" charset="0"/>
              </a:rPr>
              <a:t>Total </a:t>
            </a:r>
            <a:r>
              <a:rPr lang="de-DE" dirty="0" err="1">
                <a:latin typeface="Montserrat" pitchFamily="2" charset="0"/>
              </a:rPr>
              <a:t>days</a:t>
            </a:r>
            <a:r>
              <a:rPr lang="de-DE" dirty="0">
                <a:latin typeface="Montserrat" pitchFamily="2" charset="0"/>
              </a:rPr>
              <a:t> per </a:t>
            </a:r>
            <a:r>
              <a:rPr lang="de-DE" dirty="0" err="1">
                <a:latin typeface="Montserrat" pitchFamily="2" charset="0"/>
              </a:rPr>
              <a:t>year</a:t>
            </a:r>
            <a:endParaRPr lang="de-DE" dirty="0">
              <a:latin typeface="Montserrat" pitchFamily="2" charset="0"/>
            </a:endParaRPr>
          </a:p>
        </p:txBody>
      </p:sp>
    </p:spTree>
    <p:extLst>
      <p:ext uri="{BB962C8B-B14F-4D97-AF65-F5344CB8AC3E}">
        <p14:creationId xmlns:p14="http://schemas.microsoft.com/office/powerpoint/2010/main" val="491369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820799" y="889920"/>
            <a:ext cx="12585235"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dirty="0">
                <a:solidFill>
                  <a:schemeClr val="accent1"/>
                </a:solidFill>
                <a:latin typeface="Montserrat Light"/>
                <a:ea typeface="Montserrat Light"/>
              </a:rPr>
              <a:t>2. </a:t>
            </a:r>
            <a:r>
              <a:rPr lang="es" sz="5600" spc="-1" dirty="0">
                <a:solidFill>
                  <a:schemeClr val="accent1"/>
                </a:solidFill>
                <a:latin typeface="Montserrat Light"/>
                <a:ea typeface="Montserrat Light"/>
              </a:rPr>
              <a:t>Budget details – personnel costs</a:t>
            </a:r>
            <a:endParaRPr lang="de-DE" sz="5600" b="0" strike="noStrike" spc="-1" dirty="0">
              <a:solidFill>
                <a:srgbClr val="000000"/>
              </a:solidFill>
              <a:latin typeface="Arial"/>
            </a:endParaRPr>
          </a:p>
        </p:txBody>
      </p:sp>
      <p:sp>
        <p:nvSpPr>
          <p:cNvPr id="8" name="Textfeld 7">
            <a:extLst>
              <a:ext uri="{FF2B5EF4-FFF2-40B4-BE49-F238E27FC236}">
                <a16:creationId xmlns:a16="http://schemas.microsoft.com/office/drawing/2014/main" id="{F8B74544-34A2-4380-B978-FDE2FC6BF9C5}"/>
              </a:ext>
            </a:extLst>
          </p:cNvPr>
          <p:cNvSpPr txBox="1"/>
          <p:nvPr/>
        </p:nvSpPr>
        <p:spPr>
          <a:xfrm>
            <a:off x="978998" y="2130269"/>
            <a:ext cx="16488202" cy="8125301"/>
          </a:xfrm>
          <a:prstGeom prst="rect">
            <a:avLst/>
          </a:prstGeom>
          <a:noFill/>
        </p:spPr>
        <p:txBody>
          <a:bodyPr wrap="square" rtlCol="0">
            <a:spAutoFit/>
          </a:bodyPr>
          <a:lstStyle/>
          <a:p>
            <a:pPr>
              <a:lnSpc>
                <a:spcPct val="120000"/>
              </a:lnSpc>
            </a:pPr>
            <a:r>
              <a:rPr lang="de-DE" sz="2800" b="1" dirty="0" err="1">
                <a:latin typeface="Montserrat" pitchFamily="2" charset="0"/>
              </a:rPr>
              <a:t>Actual</a:t>
            </a:r>
            <a:r>
              <a:rPr lang="de-DE" sz="2800" b="1" dirty="0">
                <a:latin typeface="Montserrat" pitchFamily="2" charset="0"/>
              </a:rPr>
              <a:t> </a:t>
            </a:r>
            <a:r>
              <a:rPr lang="de-DE" sz="2800" b="1" u="sng" dirty="0" err="1">
                <a:latin typeface="Montserrat" pitchFamily="2" charset="0"/>
              </a:rPr>
              <a:t>personnel</a:t>
            </a:r>
            <a:r>
              <a:rPr lang="de-DE" sz="2800" b="1" u="sng" dirty="0">
                <a:latin typeface="Montserrat" pitchFamily="2" charset="0"/>
              </a:rPr>
              <a:t> </a:t>
            </a:r>
            <a:r>
              <a:rPr lang="de-DE" sz="2800" b="1" dirty="0" err="1">
                <a:latin typeface="Montserrat" pitchFamily="2" charset="0"/>
              </a:rPr>
              <a:t>costs</a:t>
            </a:r>
            <a:r>
              <a:rPr lang="de-DE" sz="2800" b="1" dirty="0">
                <a:latin typeface="Montserrat" pitchFamily="2" charset="0"/>
              </a:rPr>
              <a:t> :</a:t>
            </a:r>
          </a:p>
          <a:p>
            <a:pPr>
              <a:lnSpc>
                <a:spcPct val="120000"/>
              </a:lnSpc>
            </a:pPr>
            <a:endParaRPr lang="de-DE" sz="2800" b="1" dirty="0">
              <a:latin typeface="Montserrat" pitchFamily="2" charset="0"/>
            </a:endParaRPr>
          </a:p>
          <a:p>
            <a:pPr>
              <a:lnSpc>
                <a:spcPct val="120000"/>
              </a:lnSpc>
            </a:pPr>
            <a:r>
              <a:rPr lang="de-DE" sz="2800" dirty="0">
                <a:latin typeface="Montserrat" pitchFamily="2" charset="0"/>
              </a:rPr>
              <a:t>At </a:t>
            </a:r>
            <a:r>
              <a:rPr lang="de-DE" sz="2800" dirty="0" err="1">
                <a:latin typeface="Montserrat" pitchFamily="2" charset="0"/>
              </a:rPr>
              <a:t>the</a:t>
            </a:r>
            <a:r>
              <a:rPr lang="de-DE" sz="2800" dirty="0">
                <a:latin typeface="Montserrat" pitchFamily="2" charset="0"/>
              </a:rPr>
              <a:t> end </a:t>
            </a:r>
            <a:r>
              <a:rPr lang="de-DE" sz="2800" dirty="0" err="1">
                <a:latin typeface="Montserrat" pitchFamily="2" charset="0"/>
              </a:rPr>
              <a:t>of</a:t>
            </a:r>
            <a:r>
              <a:rPr lang="de-DE" sz="2800" dirty="0">
                <a:latin typeface="Montserrat" pitchFamily="2" charset="0"/>
              </a:rPr>
              <a:t> </a:t>
            </a:r>
            <a:r>
              <a:rPr lang="de-DE" sz="2800" dirty="0" err="1">
                <a:latin typeface="Montserrat" pitchFamily="2" charset="0"/>
              </a:rPr>
              <a:t>the</a:t>
            </a:r>
            <a:r>
              <a:rPr lang="de-DE" sz="2800" dirty="0">
                <a:latin typeface="Montserrat" pitchFamily="2" charset="0"/>
              </a:rPr>
              <a:t> </a:t>
            </a:r>
            <a:r>
              <a:rPr lang="de-DE" sz="2800" dirty="0" err="1">
                <a:latin typeface="Montserrat" pitchFamily="2" charset="0"/>
              </a:rPr>
              <a:t>first</a:t>
            </a:r>
            <a:r>
              <a:rPr lang="de-DE" sz="2800" dirty="0">
                <a:latin typeface="Montserrat" pitchFamily="2" charset="0"/>
              </a:rPr>
              <a:t> </a:t>
            </a:r>
            <a:r>
              <a:rPr lang="de-DE" sz="2800" dirty="0" err="1">
                <a:latin typeface="Montserrat" pitchFamily="2" charset="0"/>
              </a:rPr>
              <a:t>reporting</a:t>
            </a:r>
            <a:r>
              <a:rPr lang="de-DE" sz="2800" dirty="0">
                <a:latin typeface="Montserrat" pitchFamily="2" charset="0"/>
              </a:rPr>
              <a:t> </a:t>
            </a:r>
            <a:r>
              <a:rPr lang="de-DE" sz="2800" dirty="0" err="1">
                <a:latin typeface="Montserrat" pitchFamily="2" charset="0"/>
              </a:rPr>
              <a:t>period</a:t>
            </a:r>
            <a:r>
              <a:rPr lang="de-DE" sz="2800" dirty="0">
                <a:latin typeface="Montserrat" pitchFamily="2" charset="0"/>
              </a:rPr>
              <a:t> (31.08.2025) </a:t>
            </a:r>
            <a:r>
              <a:rPr lang="de-DE" sz="2800" dirty="0" err="1">
                <a:latin typeface="Montserrat" pitchFamily="2" charset="0"/>
              </a:rPr>
              <a:t>you</a:t>
            </a:r>
            <a:r>
              <a:rPr lang="de-DE" sz="2800" dirty="0">
                <a:latin typeface="Montserrat" pitchFamily="2" charset="0"/>
              </a:rPr>
              <a:t> </a:t>
            </a:r>
            <a:r>
              <a:rPr lang="de-DE" sz="2800" dirty="0" err="1">
                <a:latin typeface="Montserrat" pitchFamily="2" charset="0"/>
              </a:rPr>
              <a:t>have</a:t>
            </a:r>
            <a:r>
              <a:rPr lang="de-DE" sz="2800" dirty="0">
                <a:latin typeface="Montserrat" pitchFamily="2" charset="0"/>
              </a:rPr>
              <a:t> </a:t>
            </a:r>
            <a:r>
              <a:rPr lang="de-DE" sz="2800" dirty="0" err="1">
                <a:latin typeface="Montserrat" pitchFamily="2" charset="0"/>
              </a:rPr>
              <a:t>to</a:t>
            </a:r>
            <a:r>
              <a:rPr lang="de-DE" sz="2800" dirty="0">
                <a:latin typeface="Montserrat" pitchFamily="2" charset="0"/>
              </a:rPr>
              <a:t> </a:t>
            </a:r>
            <a:r>
              <a:rPr lang="de-DE" sz="2800" dirty="0" err="1">
                <a:latin typeface="Montserrat" pitchFamily="2" charset="0"/>
              </a:rPr>
              <a:t>calculate</a:t>
            </a:r>
            <a:r>
              <a:rPr lang="de-DE" sz="2800" dirty="0">
                <a:latin typeface="Montserrat" pitchFamily="2" charset="0"/>
              </a:rPr>
              <a:t> </a:t>
            </a:r>
            <a:r>
              <a:rPr lang="de-DE" sz="2800" dirty="0" err="1">
                <a:latin typeface="Montserrat" pitchFamily="2" charset="0"/>
              </a:rPr>
              <a:t>the</a:t>
            </a:r>
            <a:r>
              <a:rPr lang="de-DE" sz="2800" dirty="0">
                <a:latin typeface="Montserrat" pitchFamily="2" charset="0"/>
              </a:rPr>
              <a:t> </a:t>
            </a:r>
            <a:r>
              <a:rPr lang="de-DE" sz="2800" dirty="0" err="1">
                <a:latin typeface="Montserrat" pitchFamily="2" charset="0"/>
              </a:rPr>
              <a:t>actual</a:t>
            </a:r>
            <a:r>
              <a:rPr lang="de-DE" sz="2800" dirty="0">
                <a:latin typeface="Montserrat" pitchFamily="2" charset="0"/>
              </a:rPr>
              <a:t> </a:t>
            </a:r>
            <a:r>
              <a:rPr lang="de-DE" sz="2800" dirty="0" err="1">
                <a:latin typeface="Montserrat" pitchFamily="2" charset="0"/>
              </a:rPr>
              <a:t>personnel</a:t>
            </a:r>
            <a:r>
              <a:rPr lang="de-DE" sz="2800" dirty="0">
                <a:latin typeface="Montserrat" pitchFamily="2" charset="0"/>
              </a:rPr>
              <a:t> </a:t>
            </a:r>
            <a:r>
              <a:rPr lang="de-DE" sz="2800" dirty="0" err="1">
                <a:latin typeface="Montserrat" pitchFamily="2" charset="0"/>
              </a:rPr>
              <a:t>costs</a:t>
            </a:r>
            <a:r>
              <a:rPr lang="de-DE" sz="2800" dirty="0">
                <a:latin typeface="Montserrat" pitchFamily="2" charset="0"/>
              </a:rPr>
              <a:t> </a:t>
            </a:r>
            <a:r>
              <a:rPr lang="de-DE" sz="2800" dirty="0" err="1">
                <a:latin typeface="Montserrat" pitchFamily="2" charset="0"/>
              </a:rPr>
              <a:t>for</a:t>
            </a:r>
            <a:r>
              <a:rPr lang="de-DE" sz="2800" dirty="0">
                <a:latin typeface="Montserrat" pitchFamily="2" charset="0"/>
              </a:rPr>
              <a:t> POLARIN:</a:t>
            </a:r>
          </a:p>
          <a:p>
            <a:pPr>
              <a:lnSpc>
                <a:spcPct val="120000"/>
              </a:lnSpc>
            </a:pPr>
            <a:endParaRPr lang="de-DE" sz="2800" dirty="0">
              <a:latin typeface="Montserrat" pitchFamily="2" charset="0"/>
            </a:endParaRPr>
          </a:p>
          <a:p>
            <a:pPr>
              <a:lnSpc>
                <a:spcPct val="120000"/>
              </a:lnSpc>
            </a:pPr>
            <a:endParaRPr lang="de-DE" sz="2800" dirty="0">
              <a:latin typeface="Montserrat" pitchFamily="2" charset="0"/>
            </a:endParaRPr>
          </a:p>
          <a:p>
            <a:pPr>
              <a:lnSpc>
                <a:spcPct val="120000"/>
              </a:lnSpc>
            </a:pPr>
            <a:endParaRPr lang="de-DE" sz="2800" dirty="0">
              <a:latin typeface="Montserrat" pitchFamily="2" charset="0"/>
            </a:endParaRPr>
          </a:p>
          <a:p>
            <a:pPr>
              <a:lnSpc>
                <a:spcPct val="120000"/>
              </a:lnSpc>
            </a:pPr>
            <a:endParaRPr lang="de-DE" sz="2800" dirty="0">
              <a:latin typeface="Montserrat" pitchFamily="2" charset="0"/>
            </a:endParaRPr>
          </a:p>
          <a:p>
            <a:pPr>
              <a:lnSpc>
                <a:spcPct val="120000"/>
              </a:lnSpc>
            </a:pPr>
            <a:endParaRPr lang="de-DE" sz="2800" dirty="0">
              <a:latin typeface="Montserrat" pitchFamily="2" charset="0"/>
            </a:endParaRPr>
          </a:p>
          <a:p>
            <a:pPr>
              <a:lnSpc>
                <a:spcPct val="120000"/>
              </a:lnSpc>
            </a:pPr>
            <a:endParaRPr lang="de-DE" sz="2800" dirty="0">
              <a:latin typeface="Montserrat" pitchFamily="2" charset="0"/>
            </a:endParaRPr>
          </a:p>
          <a:p>
            <a:pPr>
              <a:lnSpc>
                <a:spcPct val="120000"/>
              </a:lnSpc>
            </a:pPr>
            <a:endParaRPr lang="de-DE" sz="2800" dirty="0">
              <a:latin typeface="Montserrat" pitchFamily="2" charset="0"/>
            </a:endParaRPr>
          </a:p>
          <a:p>
            <a:pPr>
              <a:lnSpc>
                <a:spcPct val="120000"/>
              </a:lnSpc>
            </a:pPr>
            <a:endParaRPr lang="de-DE" sz="2800" dirty="0">
              <a:latin typeface="Montserrat" pitchFamily="2" charset="0"/>
            </a:endParaRPr>
          </a:p>
          <a:p>
            <a:pPr>
              <a:lnSpc>
                <a:spcPct val="120000"/>
              </a:lnSpc>
            </a:pPr>
            <a:endParaRPr lang="de-DE" sz="2800" dirty="0">
              <a:latin typeface="Montserrat" pitchFamily="2" charset="0"/>
            </a:endParaRPr>
          </a:p>
          <a:p>
            <a:pPr>
              <a:lnSpc>
                <a:spcPct val="120000"/>
              </a:lnSpc>
            </a:pPr>
            <a:endParaRPr lang="de-DE" sz="2800" b="1" dirty="0">
              <a:latin typeface="Montserrat" pitchFamily="2" charset="0"/>
            </a:endParaRPr>
          </a:p>
          <a:p>
            <a:pPr>
              <a:lnSpc>
                <a:spcPct val="120000"/>
              </a:lnSpc>
            </a:pPr>
            <a:r>
              <a:rPr lang="de-DE" sz="2800" b="1" dirty="0">
                <a:latin typeface="Montserrat" pitchFamily="2" charset="0"/>
              </a:rPr>
              <a:t>= </a:t>
            </a:r>
            <a:r>
              <a:rPr lang="de-DE" sz="2800" b="1" dirty="0" err="1">
                <a:latin typeface="Montserrat" pitchFamily="2" charset="0"/>
              </a:rPr>
              <a:t>these</a:t>
            </a:r>
            <a:r>
              <a:rPr lang="de-DE" sz="2800" b="1" dirty="0">
                <a:latin typeface="Montserrat" pitchFamily="2" charset="0"/>
              </a:rPr>
              <a:t> </a:t>
            </a:r>
            <a:r>
              <a:rPr lang="de-DE" sz="2800" b="1" dirty="0" err="1">
                <a:latin typeface="Montserrat" pitchFamily="2" charset="0"/>
              </a:rPr>
              <a:t>are</a:t>
            </a:r>
            <a:r>
              <a:rPr lang="de-DE" sz="2800" b="1" dirty="0">
                <a:latin typeface="Montserrat" pitchFamily="2" charset="0"/>
              </a:rPr>
              <a:t> </a:t>
            </a:r>
            <a:r>
              <a:rPr lang="de-DE" sz="2800" b="1" dirty="0" err="1">
                <a:latin typeface="Montserrat" pitchFamily="2" charset="0"/>
              </a:rPr>
              <a:t>the</a:t>
            </a:r>
            <a:r>
              <a:rPr lang="de-DE" sz="2800" b="1" dirty="0">
                <a:latin typeface="Montserrat" pitchFamily="2" charset="0"/>
              </a:rPr>
              <a:t> </a:t>
            </a:r>
            <a:r>
              <a:rPr lang="de-DE" sz="2800" b="1" dirty="0" err="1">
                <a:latin typeface="Montserrat" pitchFamily="2" charset="0"/>
              </a:rPr>
              <a:t>costs</a:t>
            </a:r>
            <a:r>
              <a:rPr lang="de-DE" sz="2800" b="1" dirty="0">
                <a:latin typeface="Montserrat" pitchFamily="2" charset="0"/>
              </a:rPr>
              <a:t> </a:t>
            </a:r>
            <a:r>
              <a:rPr lang="de-DE" sz="2800" b="1" dirty="0" err="1">
                <a:latin typeface="Montserrat" pitchFamily="2" charset="0"/>
              </a:rPr>
              <a:t>you</a:t>
            </a:r>
            <a:r>
              <a:rPr lang="de-DE" sz="2800" b="1" dirty="0">
                <a:latin typeface="Montserrat" pitchFamily="2" charset="0"/>
              </a:rPr>
              <a:t> </a:t>
            </a:r>
            <a:r>
              <a:rPr lang="de-DE" sz="2800" b="1" dirty="0" err="1">
                <a:latin typeface="Montserrat" pitchFamily="2" charset="0"/>
              </a:rPr>
              <a:t>can</a:t>
            </a:r>
            <a:r>
              <a:rPr lang="de-DE" sz="2800" b="1" dirty="0">
                <a:latin typeface="Montserrat" pitchFamily="2" charset="0"/>
              </a:rPr>
              <a:t> </a:t>
            </a:r>
            <a:r>
              <a:rPr lang="de-DE" sz="2800" b="1" dirty="0" err="1">
                <a:latin typeface="Montserrat" pitchFamily="2" charset="0"/>
              </a:rPr>
              <a:t>claim</a:t>
            </a:r>
            <a:r>
              <a:rPr lang="de-DE" sz="2800" b="1" dirty="0">
                <a:latin typeface="Montserrat" pitchFamily="2" charset="0"/>
              </a:rPr>
              <a:t> in </a:t>
            </a:r>
            <a:r>
              <a:rPr lang="de-DE" sz="2800" b="1" dirty="0" err="1">
                <a:latin typeface="Montserrat" pitchFamily="2" charset="0"/>
              </a:rPr>
              <a:t>your</a:t>
            </a:r>
            <a:r>
              <a:rPr lang="de-DE" sz="2800" b="1" dirty="0">
                <a:latin typeface="Montserrat" pitchFamily="2" charset="0"/>
              </a:rPr>
              <a:t> </a:t>
            </a:r>
            <a:r>
              <a:rPr lang="de-DE" sz="2800" b="1" dirty="0" err="1">
                <a:latin typeface="Montserrat" pitchFamily="2" charset="0"/>
              </a:rPr>
              <a:t>financial</a:t>
            </a:r>
            <a:r>
              <a:rPr lang="de-DE" sz="2800" b="1" dirty="0">
                <a:latin typeface="Montserrat" pitchFamily="2" charset="0"/>
              </a:rPr>
              <a:t> </a:t>
            </a:r>
            <a:r>
              <a:rPr lang="de-DE" sz="2800" b="1" dirty="0" err="1">
                <a:latin typeface="Montserrat" pitchFamily="2" charset="0"/>
              </a:rPr>
              <a:t>report</a:t>
            </a:r>
            <a:endParaRPr lang="de-DE" dirty="0"/>
          </a:p>
          <a:p>
            <a:endParaRPr lang="de-DE" dirty="0"/>
          </a:p>
        </p:txBody>
      </p:sp>
      <p:pic>
        <p:nvPicPr>
          <p:cNvPr id="4" name="Grafik 3">
            <a:extLst>
              <a:ext uri="{FF2B5EF4-FFF2-40B4-BE49-F238E27FC236}">
                <a16:creationId xmlns:a16="http://schemas.microsoft.com/office/drawing/2014/main" id="{1B41237D-1229-47C0-98B6-E1D83B47816E}"/>
              </a:ext>
            </a:extLst>
          </p:cNvPr>
          <p:cNvPicPr>
            <a:picLocks noChangeAspect="1"/>
          </p:cNvPicPr>
          <p:nvPr/>
        </p:nvPicPr>
        <p:blipFill>
          <a:blip r:embed="rId3"/>
          <a:stretch>
            <a:fillRect/>
          </a:stretch>
        </p:blipFill>
        <p:spPr>
          <a:xfrm>
            <a:off x="4453552" y="4367005"/>
            <a:ext cx="8218948" cy="4860122"/>
          </a:xfrm>
          <a:prstGeom prst="rect">
            <a:avLst/>
          </a:prstGeom>
        </p:spPr>
      </p:pic>
    </p:spTree>
    <p:extLst>
      <p:ext uri="{BB962C8B-B14F-4D97-AF65-F5344CB8AC3E}">
        <p14:creationId xmlns:p14="http://schemas.microsoft.com/office/powerpoint/2010/main" val="468493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820800" y="889920"/>
            <a:ext cx="13608122" cy="2043000"/>
          </a:xfrm>
          <a:prstGeom prst="rect">
            <a:avLst/>
          </a:prstGeom>
          <a:noFill/>
          <a:ln w="0">
            <a:noFill/>
          </a:ln>
        </p:spPr>
        <p:txBody>
          <a:bodyPr lIns="182880" tIns="182880" rIns="182880" bIns="182880" anchor="t">
            <a:noAutofit/>
          </a:bodyPr>
          <a:lstStyle/>
          <a:p>
            <a:pPr>
              <a:lnSpc>
                <a:spcPct val="100000"/>
              </a:lnSpc>
              <a:buNone/>
              <a:tabLst>
                <a:tab pos="0" algn="l"/>
              </a:tabLst>
            </a:pPr>
            <a:r>
              <a:rPr lang="es" sz="5600" b="0" strike="noStrike" spc="-1" dirty="0">
                <a:solidFill>
                  <a:schemeClr val="accent1"/>
                </a:solidFill>
                <a:latin typeface="Montserrat Light"/>
                <a:ea typeface="Montserrat Light"/>
              </a:rPr>
              <a:t>2. </a:t>
            </a:r>
            <a:r>
              <a:rPr lang="es" sz="5600" spc="-1" dirty="0">
                <a:solidFill>
                  <a:schemeClr val="accent1"/>
                </a:solidFill>
                <a:latin typeface="Montserrat Light"/>
                <a:ea typeface="Montserrat Light"/>
              </a:rPr>
              <a:t>Budget details – personnel costs</a:t>
            </a:r>
            <a:endParaRPr lang="de-DE" sz="5600" b="0" strike="noStrike" spc="-1" dirty="0">
              <a:solidFill>
                <a:srgbClr val="000000"/>
              </a:solidFill>
              <a:latin typeface="Arial"/>
            </a:endParaRPr>
          </a:p>
        </p:txBody>
      </p:sp>
      <p:sp>
        <p:nvSpPr>
          <p:cNvPr id="8" name="Textfeld 7">
            <a:extLst>
              <a:ext uri="{FF2B5EF4-FFF2-40B4-BE49-F238E27FC236}">
                <a16:creationId xmlns:a16="http://schemas.microsoft.com/office/drawing/2014/main" id="{F8B74544-34A2-4380-B978-FDE2FC6BF9C5}"/>
              </a:ext>
            </a:extLst>
          </p:cNvPr>
          <p:cNvSpPr txBox="1"/>
          <p:nvPr/>
        </p:nvSpPr>
        <p:spPr>
          <a:xfrm>
            <a:off x="978998" y="2130269"/>
            <a:ext cx="16488202" cy="8642366"/>
          </a:xfrm>
          <a:prstGeom prst="rect">
            <a:avLst/>
          </a:prstGeom>
          <a:noFill/>
        </p:spPr>
        <p:txBody>
          <a:bodyPr wrap="square" rtlCol="0">
            <a:spAutoFit/>
          </a:bodyPr>
          <a:lstStyle/>
          <a:p>
            <a:pPr>
              <a:lnSpc>
                <a:spcPct val="120000"/>
              </a:lnSpc>
            </a:pPr>
            <a:r>
              <a:rPr lang="de-DE" sz="2800" dirty="0" err="1">
                <a:latin typeface="Montserrat" pitchFamily="2" charset="0"/>
              </a:rPr>
              <a:t>Calculation</a:t>
            </a:r>
            <a:r>
              <a:rPr lang="de-DE" sz="2800" dirty="0">
                <a:latin typeface="Montserrat" pitchFamily="2" charset="0"/>
              </a:rPr>
              <a:t> </a:t>
            </a:r>
            <a:r>
              <a:rPr lang="de-DE" sz="2800" dirty="0" err="1">
                <a:latin typeface="Montserrat" pitchFamily="2" charset="0"/>
              </a:rPr>
              <a:t>of</a:t>
            </a:r>
            <a:r>
              <a:rPr lang="de-DE" sz="2800" dirty="0">
                <a:latin typeface="Montserrat" pitchFamily="2" charset="0"/>
              </a:rPr>
              <a:t> </a:t>
            </a:r>
            <a:r>
              <a:rPr lang="de-DE" sz="2800" dirty="0" err="1">
                <a:latin typeface="Montserrat" pitchFamily="2" charset="0"/>
              </a:rPr>
              <a:t>actual</a:t>
            </a:r>
            <a:r>
              <a:rPr lang="de-DE" sz="2800" dirty="0">
                <a:latin typeface="Montserrat" pitchFamily="2" charset="0"/>
              </a:rPr>
              <a:t> </a:t>
            </a:r>
            <a:r>
              <a:rPr lang="de-DE" sz="2800" u="sng" dirty="0" err="1">
                <a:latin typeface="Montserrat" pitchFamily="2" charset="0"/>
              </a:rPr>
              <a:t>personnel</a:t>
            </a:r>
            <a:r>
              <a:rPr lang="de-DE" sz="2800" u="sng" dirty="0">
                <a:latin typeface="Montserrat" pitchFamily="2" charset="0"/>
              </a:rPr>
              <a:t> </a:t>
            </a:r>
            <a:r>
              <a:rPr lang="de-DE" sz="2800" dirty="0" err="1">
                <a:latin typeface="Montserrat" pitchFamily="2" charset="0"/>
              </a:rPr>
              <a:t>costs</a:t>
            </a:r>
            <a:r>
              <a:rPr lang="de-DE" sz="2800" dirty="0">
                <a:latin typeface="Montserrat" pitchFamily="2" charset="0"/>
              </a:rPr>
              <a:t> </a:t>
            </a:r>
            <a:r>
              <a:rPr lang="de-DE" sz="2800" dirty="0" err="1">
                <a:latin typeface="Montserrat" pitchFamily="2" charset="0"/>
              </a:rPr>
              <a:t>for</a:t>
            </a:r>
            <a:r>
              <a:rPr lang="de-DE" sz="2800" dirty="0">
                <a:latin typeface="Montserrat" pitchFamily="2" charset="0"/>
              </a:rPr>
              <a:t> </a:t>
            </a:r>
            <a:r>
              <a:rPr lang="de-DE" sz="2800" dirty="0" err="1">
                <a:latin typeface="Montserrat" pitchFamily="2" charset="0"/>
              </a:rPr>
              <a:t>the</a:t>
            </a:r>
            <a:r>
              <a:rPr lang="de-DE" sz="2800" dirty="0">
                <a:latin typeface="Montserrat" pitchFamily="2" charset="0"/>
              </a:rPr>
              <a:t> </a:t>
            </a:r>
            <a:r>
              <a:rPr lang="de-DE" sz="2800" dirty="0" err="1">
                <a:latin typeface="Montserrat" pitchFamily="2" charset="0"/>
              </a:rPr>
              <a:t>financial</a:t>
            </a:r>
            <a:r>
              <a:rPr lang="de-DE" sz="2800" dirty="0">
                <a:latin typeface="Montserrat" pitchFamily="2" charset="0"/>
              </a:rPr>
              <a:t> </a:t>
            </a:r>
            <a:r>
              <a:rPr lang="de-DE" sz="2800" dirty="0" err="1">
                <a:latin typeface="Montserrat" pitchFamily="2" charset="0"/>
              </a:rPr>
              <a:t>report</a:t>
            </a:r>
            <a:r>
              <a:rPr lang="de-DE" sz="2800" dirty="0">
                <a:latin typeface="Montserrat" pitchFamily="2" charset="0"/>
              </a:rPr>
              <a:t> :</a:t>
            </a:r>
          </a:p>
          <a:p>
            <a:pPr>
              <a:lnSpc>
                <a:spcPct val="120000"/>
              </a:lnSpc>
            </a:pPr>
            <a:endParaRPr lang="de-DE" sz="2800" dirty="0">
              <a:latin typeface="Montserrat" pitchFamily="2" charset="0"/>
            </a:endParaRPr>
          </a:p>
          <a:p>
            <a:pPr>
              <a:lnSpc>
                <a:spcPct val="120000"/>
              </a:lnSpc>
            </a:pPr>
            <a:endParaRPr lang="de-DE" sz="2800" b="1" dirty="0">
              <a:latin typeface="Montserrat" pitchFamily="2" charset="0"/>
            </a:endParaRPr>
          </a:p>
          <a:p>
            <a:pPr>
              <a:lnSpc>
                <a:spcPct val="120000"/>
              </a:lnSpc>
            </a:pPr>
            <a:endParaRPr lang="de-DE" sz="2800" b="1" dirty="0">
              <a:latin typeface="Montserrat" pitchFamily="2" charset="0"/>
            </a:endParaRPr>
          </a:p>
          <a:p>
            <a:pPr>
              <a:lnSpc>
                <a:spcPct val="120000"/>
              </a:lnSpc>
            </a:pPr>
            <a:endParaRPr lang="de-DE" sz="2800" b="1" dirty="0">
              <a:latin typeface="Montserrat" pitchFamily="2" charset="0"/>
            </a:endParaRPr>
          </a:p>
          <a:p>
            <a:pPr>
              <a:lnSpc>
                <a:spcPct val="120000"/>
              </a:lnSpc>
            </a:pPr>
            <a:endParaRPr lang="de-DE" sz="2800" b="1" dirty="0">
              <a:latin typeface="Montserrat" pitchFamily="2" charset="0"/>
            </a:endParaRPr>
          </a:p>
          <a:p>
            <a:pPr>
              <a:lnSpc>
                <a:spcPct val="120000"/>
              </a:lnSpc>
            </a:pPr>
            <a:endParaRPr lang="de-DE" sz="2800" b="1" dirty="0">
              <a:latin typeface="Montserrat" pitchFamily="2" charset="0"/>
            </a:endParaRPr>
          </a:p>
          <a:p>
            <a:pPr>
              <a:lnSpc>
                <a:spcPct val="120000"/>
              </a:lnSpc>
            </a:pPr>
            <a:endParaRPr lang="de-DE" sz="2800" b="1" dirty="0">
              <a:latin typeface="Montserrat" pitchFamily="2" charset="0"/>
            </a:endParaRPr>
          </a:p>
          <a:p>
            <a:pPr>
              <a:lnSpc>
                <a:spcPct val="120000"/>
              </a:lnSpc>
            </a:pPr>
            <a:endParaRPr lang="de-DE" sz="2800" b="1" dirty="0">
              <a:latin typeface="Montserrat" pitchFamily="2" charset="0"/>
            </a:endParaRPr>
          </a:p>
          <a:p>
            <a:pPr>
              <a:lnSpc>
                <a:spcPct val="120000"/>
              </a:lnSpc>
            </a:pPr>
            <a:endParaRPr lang="de-DE" sz="2800" b="1" dirty="0">
              <a:latin typeface="Montserrat" pitchFamily="2" charset="0"/>
            </a:endParaRPr>
          </a:p>
          <a:p>
            <a:pPr>
              <a:lnSpc>
                <a:spcPct val="120000"/>
              </a:lnSpc>
            </a:pPr>
            <a:endParaRPr lang="de-DE" sz="2800" b="1" dirty="0">
              <a:latin typeface="Montserrat" pitchFamily="2" charset="0"/>
            </a:endParaRPr>
          </a:p>
          <a:p>
            <a:pPr>
              <a:lnSpc>
                <a:spcPct val="120000"/>
              </a:lnSpc>
            </a:pPr>
            <a:endParaRPr lang="de-DE" sz="2800" b="1" dirty="0">
              <a:latin typeface="Montserrat" pitchFamily="2" charset="0"/>
            </a:endParaRPr>
          </a:p>
          <a:p>
            <a:pPr>
              <a:lnSpc>
                <a:spcPct val="120000"/>
              </a:lnSpc>
            </a:pPr>
            <a:endParaRPr lang="de-DE" sz="2800" b="1" dirty="0">
              <a:latin typeface="Montserrat" pitchFamily="2" charset="0"/>
            </a:endParaRPr>
          </a:p>
          <a:p>
            <a:pPr>
              <a:lnSpc>
                <a:spcPct val="120000"/>
              </a:lnSpc>
            </a:pPr>
            <a:r>
              <a:rPr lang="de-DE" sz="2800" b="1" dirty="0" err="1">
                <a:latin typeface="Montserrat" pitchFamily="2" charset="0"/>
              </a:rPr>
              <a:t>We</a:t>
            </a:r>
            <a:r>
              <a:rPr lang="de-DE" sz="2800" b="1" dirty="0">
                <a:latin typeface="Montserrat" pitchFamily="2" charset="0"/>
              </a:rPr>
              <a:t> will send </a:t>
            </a:r>
            <a:r>
              <a:rPr lang="de-DE" sz="2800" b="1" dirty="0" err="1">
                <a:latin typeface="Montserrat" pitchFamily="2" charset="0"/>
              </a:rPr>
              <a:t>more</a:t>
            </a:r>
            <a:r>
              <a:rPr lang="de-DE" sz="2800" b="1" dirty="0">
                <a:latin typeface="Montserrat" pitchFamily="2" charset="0"/>
              </a:rPr>
              <a:t> </a:t>
            </a:r>
            <a:r>
              <a:rPr lang="de-DE" sz="2800" b="1" dirty="0" err="1">
                <a:latin typeface="Montserrat" pitchFamily="2" charset="0"/>
              </a:rPr>
              <a:t>detailed</a:t>
            </a:r>
            <a:r>
              <a:rPr lang="de-DE" sz="2800" b="1" dirty="0">
                <a:latin typeface="Montserrat" pitchFamily="2" charset="0"/>
              </a:rPr>
              <a:t> </a:t>
            </a:r>
            <a:r>
              <a:rPr lang="de-DE" sz="2800" b="1" dirty="0" err="1">
                <a:latin typeface="Montserrat" pitchFamily="2" charset="0"/>
              </a:rPr>
              <a:t>guidance</a:t>
            </a:r>
            <a:r>
              <a:rPr lang="de-DE" sz="2800" b="1" dirty="0">
                <a:latin typeface="Montserrat" pitchFamily="2" charset="0"/>
              </a:rPr>
              <a:t> </a:t>
            </a:r>
            <a:r>
              <a:rPr lang="de-DE" sz="2800" b="1" dirty="0" err="1">
                <a:latin typeface="Montserrat" pitchFamily="2" charset="0"/>
              </a:rPr>
              <a:t>for</a:t>
            </a:r>
            <a:r>
              <a:rPr lang="de-DE" sz="2800" b="1" dirty="0">
                <a:latin typeface="Montserrat" pitchFamily="2" charset="0"/>
              </a:rPr>
              <a:t> </a:t>
            </a:r>
            <a:r>
              <a:rPr lang="de-DE" sz="2800" b="1" dirty="0" err="1">
                <a:latin typeface="Montserrat" pitchFamily="2" charset="0"/>
              </a:rPr>
              <a:t>reporting</a:t>
            </a:r>
            <a:r>
              <a:rPr lang="de-DE" sz="2800" b="1" dirty="0">
                <a:latin typeface="Montserrat" pitchFamily="2" charset="0"/>
              </a:rPr>
              <a:t> </a:t>
            </a:r>
          </a:p>
          <a:p>
            <a:pPr>
              <a:lnSpc>
                <a:spcPct val="120000"/>
              </a:lnSpc>
            </a:pPr>
            <a:r>
              <a:rPr lang="de-DE" sz="2800" b="1" dirty="0">
                <a:latin typeface="Montserrat" pitchFamily="2" charset="0"/>
              </a:rPr>
              <a:t>at </a:t>
            </a:r>
            <a:r>
              <a:rPr lang="de-DE" sz="2800" b="1" dirty="0" err="1">
                <a:latin typeface="Montserrat" pitchFamily="2" charset="0"/>
              </a:rPr>
              <a:t>the</a:t>
            </a:r>
            <a:r>
              <a:rPr lang="de-DE" sz="2800" b="1" dirty="0">
                <a:latin typeface="Montserrat" pitchFamily="2" charset="0"/>
              </a:rPr>
              <a:t> end </a:t>
            </a:r>
            <a:r>
              <a:rPr lang="de-DE" sz="2800" b="1" dirty="0" err="1">
                <a:latin typeface="Montserrat" pitchFamily="2" charset="0"/>
              </a:rPr>
              <a:t>of</a:t>
            </a:r>
            <a:r>
              <a:rPr lang="de-DE" sz="2800" b="1" dirty="0">
                <a:latin typeface="Montserrat" pitchFamily="2" charset="0"/>
              </a:rPr>
              <a:t> </a:t>
            </a:r>
            <a:r>
              <a:rPr lang="de-DE" sz="2800" b="1" dirty="0" err="1">
                <a:latin typeface="Montserrat" pitchFamily="2" charset="0"/>
              </a:rPr>
              <a:t>the</a:t>
            </a:r>
            <a:r>
              <a:rPr lang="de-DE" sz="2800" b="1" dirty="0">
                <a:latin typeface="Montserrat" pitchFamily="2" charset="0"/>
              </a:rPr>
              <a:t> </a:t>
            </a:r>
            <a:r>
              <a:rPr lang="de-DE" sz="2800" b="1" dirty="0" err="1">
                <a:latin typeface="Montserrat" pitchFamily="2" charset="0"/>
              </a:rPr>
              <a:t>first</a:t>
            </a:r>
            <a:r>
              <a:rPr lang="de-DE" sz="2800" b="1" dirty="0">
                <a:latin typeface="Montserrat" pitchFamily="2" charset="0"/>
              </a:rPr>
              <a:t> </a:t>
            </a:r>
            <a:r>
              <a:rPr lang="de-DE" sz="2800" b="1" dirty="0" err="1">
                <a:latin typeface="Montserrat" pitchFamily="2" charset="0"/>
              </a:rPr>
              <a:t>reporting</a:t>
            </a:r>
            <a:r>
              <a:rPr lang="de-DE" sz="2800" b="1" dirty="0">
                <a:latin typeface="Montserrat" pitchFamily="2" charset="0"/>
              </a:rPr>
              <a:t> </a:t>
            </a:r>
            <a:r>
              <a:rPr lang="de-DE" sz="2800" b="1" dirty="0" err="1">
                <a:latin typeface="Montserrat" pitchFamily="2" charset="0"/>
              </a:rPr>
              <a:t>period</a:t>
            </a:r>
            <a:r>
              <a:rPr lang="de-DE" sz="2800" b="1" dirty="0">
                <a:latin typeface="Montserrat" pitchFamily="2" charset="0"/>
              </a:rPr>
              <a:t> (August 2025)</a:t>
            </a:r>
          </a:p>
          <a:p>
            <a:pPr>
              <a:lnSpc>
                <a:spcPct val="120000"/>
              </a:lnSpc>
            </a:pPr>
            <a:endParaRPr lang="de-DE" sz="2800" b="1" dirty="0">
              <a:latin typeface="Montserrat" pitchFamily="2" charset="0"/>
            </a:endParaRPr>
          </a:p>
          <a:p>
            <a:endParaRPr lang="de-DE" dirty="0"/>
          </a:p>
        </p:txBody>
      </p:sp>
      <p:pic>
        <p:nvPicPr>
          <p:cNvPr id="4" name="Grafik 3">
            <a:extLst>
              <a:ext uri="{FF2B5EF4-FFF2-40B4-BE49-F238E27FC236}">
                <a16:creationId xmlns:a16="http://schemas.microsoft.com/office/drawing/2014/main" id="{4BB20DCA-BC27-480E-8DF6-86E4F64F86AB}"/>
              </a:ext>
            </a:extLst>
          </p:cNvPr>
          <p:cNvPicPr>
            <a:picLocks noChangeAspect="1"/>
          </p:cNvPicPr>
          <p:nvPr/>
        </p:nvPicPr>
        <p:blipFill>
          <a:blip r:embed="rId3"/>
          <a:stretch>
            <a:fillRect/>
          </a:stretch>
        </p:blipFill>
        <p:spPr>
          <a:xfrm>
            <a:off x="4589757" y="3760782"/>
            <a:ext cx="6426207" cy="4395949"/>
          </a:xfrm>
          <a:prstGeom prst="rect">
            <a:avLst/>
          </a:prstGeom>
        </p:spPr>
      </p:pic>
      <p:sp>
        <p:nvSpPr>
          <p:cNvPr id="7" name="Textfeld 6">
            <a:extLst>
              <a:ext uri="{FF2B5EF4-FFF2-40B4-BE49-F238E27FC236}">
                <a16:creationId xmlns:a16="http://schemas.microsoft.com/office/drawing/2014/main" id="{7FFCC9B6-C0B0-4609-ACF4-A9EA71C94107}"/>
              </a:ext>
            </a:extLst>
          </p:cNvPr>
          <p:cNvSpPr txBox="1"/>
          <p:nvPr/>
        </p:nvSpPr>
        <p:spPr>
          <a:xfrm>
            <a:off x="1271404" y="4774079"/>
            <a:ext cx="2835647" cy="2554545"/>
          </a:xfrm>
          <a:prstGeom prst="rect">
            <a:avLst/>
          </a:prstGeom>
          <a:solidFill>
            <a:schemeClr val="accent1">
              <a:lumMod val="20000"/>
              <a:lumOff val="80000"/>
            </a:schemeClr>
          </a:solidFill>
          <a:ln>
            <a:solidFill>
              <a:schemeClr val="accent1">
                <a:lumMod val="75000"/>
              </a:schemeClr>
            </a:solidFill>
          </a:ln>
        </p:spPr>
        <p:txBody>
          <a:bodyPr wrap="square" rtlCol="0">
            <a:spAutoFit/>
          </a:bodyPr>
          <a:lstStyle/>
          <a:p>
            <a:pPr algn="ctr"/>
            <a:r>
              <a:rPr lang="de-DE" sz="2000" dirty="0" err="1">
                <a:latin typeface="Montserrat" pitchFamily="2" charset="0"/>
              </a:rPr>
              <a:t>Number</a:t>
            </a:r>
            <a:r>
              <a:rPr lang="de-DE" sz="2000" dirty="0">
                <a:latin typeface="Montserrat" pitchFamily="2" charset="0"/>
              </a:rPr>
              <a:t> </a:t>
            </a:r>
            <a:r>
              <a:rPr lang="de-DE" sz="2000" dirty="0" err="1">
                <a:latin typeface="Montserrat" pitchFamily="2" charset="0"/>
              </a:rPr>
              <a:t>of</a:t>
            </a:r>
            <a:r>
              <a:rPr lang="de-DE" sz="2000" dirty="0">
                <a:latin typeface="Montserrat" pitchFamily="2" charset="0"/>
              </a:rPr>
              <a:t> </a:t>
            </a:r>
            <a:r>
              <a:rPr lang="de-DE" sz="2000" dirty="0" err="1">
                <a:latin typeface="Montserrat" pitchFamily="2" charset="0"/>
              </a:rPr>
              <a:t>days</a:t>
            </a:r>
            <a:r>
              <a:rPr lang="de-DE" sz="2000" dirty="0">
                <a:latin typeface="Montserrat" pitchFamily="2" charset="0"/>
              </a:rPr>
              <a:t> </a:t>
            </a:r>
            <a:r>
              <a:rPr lang="de-DE" sz="2000" dirty="0" err="1">
                <a:latin typeface="Montserrat" pitchFamily="2" charset="0"/>
              </a:rPr>
              <a:t>worked</a:t>
            </a:r>
            <a:r>
              <a:rPr lang="de-DE" sz="2000" dirty="0">
                <a:latin typeface="Montserrat" pitchFamily="2" charset="0"/>
              </a:rPr>
              <a:t> on POLARIN </a:t>
            </a:r>
            <a:r>
              <a:rPr lang="de-DE" sz="2000" dirty="0" err="1">
                <a:latin typeface="Montserrat" pitchFamily="2" charset="0"/>
              </a:rPr>
              <a:t>as</a:t>
            </a:r>
            <a:r>
              <a:rPr lang="de-DE" sz="2000" dirty="0">
                <a:latin typeface="Montserrat" pitchFamily="2" charset="0"/>
              </a:rPr>
              <a:t> in </a:t>
            </a:r>
            <a:r>
              <a:rPr lang="de-DE" sz="2000" dirty="0" err="1">
                <a:latin typeface="Montserrat" pitchFamily="2" charset="0"/>
              </a:rPr>
              <a:t>your</a:t>
            </a:r>
            <a:r>
              <a:rPr lang="de-DE" sz="2000" dirty="0">
                <a:latin typeface="Montserrat" pitchFamily="2" charset="0"/>
              </a:rPr>
              <a:t> time </a:t>
            </a:r>
            <a:r>
              <a:rPr lang="de-DE" sz="2000" dirty="0" err="1">
                <a:latin typeface="Montserrat" pitchFamily="2" charset="0"/>
              </a:rPr>
              <a:t>records</a:t>
            </a:r>
            <a:endParaRPr lang="de-DE" sz="2000" dirty="0">
              <a:latin typeface="Montserrat" pitchFamily="2" charset="0"/>
            </a:endParaRPr>
          </a:p>
          <a:p>
            <a:pPr algn="ctr"/>
            <a:endParaRPr lang="de-DE" sz="2000" dirty="0">
              <a:latin typeface="Montserrat" pitchFamily="2" charset="0"/>
            </a:endParaRPr>
          </a:p>
          <a:p>
            <a:pPr algn="ctr"/>
            <a:r>
              <a:rPr lang="de-DE" sz="2000" dirty="0">
                <a:latin typeface="Montserrat" pitchFamily="2" charset="0"/>
              </a:rPr>
              <a:t>But </a:t>
            </a:r>
            <a:r>
              <a:rPr lang="de-DE" sz="2000" b="1" dirty="0" err="1">
                <a:latin typeface="Montserrat" pitchFamily="2" charset="0"/>
              </a:rPr>
              <a:t>only</a:t>
            </a:r>
            <a:r>
              <a:rPr lang="de-DE" sz="2000" b="1" dirty="0">
                <a:latin typeface="Montserrat" pitchFamily="2" charset="0"/>
              </a:rPr>
              <a:t> </a:t>
            </a:r>
            <a:r>
              <a:rPr lang="de-DE" sz="2000" b="1" dirty="0" err="1">
                <a:latin typeface="Montserrat" pitchFamily="2" charset="0"/>
              </a:rPr>
              <a:t>max</a:t>
            </a:r>
            <a:r>
              <a:rPr lang="de-DE" sz="2000" b="1" dirty="0">
                <a:latin typeface="Montserrat" pitchFamily="2" charset="0"/>
              </a:rPr>
              <a:t> 215 </a:t>
            </a:r>
            <a:r>
              <a:rPr lang="de-DE" sz="2000" b="1" dirty="0" err="1">
                <a:latin typeface="Montserrat" pitchFamily="2" charset="0"/>
              </a:rPr>
              <a:t>days</a:t>
            </a:r>
            <a:r>
              <a:rPr lang="de-DE" sz="2000" b="1" dirty="0">
                <a:latin typeface="Montserrat" pitchFamily="2" charset="0"/>
              </a:rPr>
              <a:t> per </a:t>
            </a:r>
            <a:r>
              <a:rPr lang="de-DE" sz="2000" b="1" dirty="0" err="1">
                <a:latin typeface="Montserrat" pitchFamily="2" charset="0"/>
              </a:rPr>
              <a:t>year</a:t>
            </a:r>
            <a:r>
              <a:rPr lang="de-DE" sz="2000" dirty="0">
                <a:latin typeface="Montserrat" pitchFamily="2" charset="0"/>
              </a:rPr>
              <a:t> </a:t>
            </a:r>
            <a:r>
              <a:rPr lang="de-DE" sz="2000" dirty="0" err="1">
                <a:latin typeface="Montserrat" pitchFamily="2" charset="0"/>
              </a:rPr>
              <a:t>are</a:t>
            </a:r>
            <a:r>
              <a:rPr lang="de-DE" sz="2000" dirty="0">
                <a:latin typeface="Montserrat" pitchFamily="2" charset="0"/>
              </a:rPr>
              <a:t> </a:t>
            </a:r>
            <a:r>
              <a:rPr lang="de-DE" sz="2000" dirty="0" err="1">
                <a:latin typeface="Montserrat" pitchFamily="2" charset="0"/>
              </a:rPr>
              <a:t>allowed</a:t>
            </a:r>
            <a:endParaRPr lang="de-DE" sz="2000" dirty="0">
              <a:latin typeface="Montserrat" pitchFamily="2" charset="0"/>
            </a:endParaRPr>
          </a:p>
        </p:txBody>
      </p:sp>
      <p:sp>
        <p:nvSpPr>
          <p:cNvPr id="9" name="Textfeld 8">
            <a:extLst>
              <a:ext uri="{FF2B5EF4-FFF2-40B4-BE49-F238E27FC236}">
                <a16:creationId xmlns:a16="http://schemas.microsoft.com/office/drawing/2014/main" id="{C0F86AD3-BBA8-4723-93A2-AB4B8A13F6C4}"/>
              </a:ext>
            </a:extLst>
          </p:cNvPr>
          <p:cNvSpPr txBox="1"/>
          <p:nvPr/>
        </p:nvSpPr>
        <p:spPr>
          <a:xfrm>
            <a:off x="11680204" y="3159972"/>
            <a:ext cx="3489159" cy="4708981"/>
          </a:xfrm>
          <a:prstGeom prst="rect">
            <a:avLst/>
          </a:prstGeom>
          <a:solidFill>
            <a:schemeClr val="accent1">
              <a:lumMod val="20000"/>
              <a:lumOff val="80000"/>
            </a:schemeClr>
          </a:solidFill>
          <a:ln>
            <a:solidFill>
              <a:schemeClr val="accent1">
                <a:lumMod val="75000"/>
              </a:schemeClr>
            </a:solidFill>
          </a:ln>
        </p:spPr>
        <p:txBody>
          <a:bodyPr wrap="square" rtlCol="0">
            <a:spAutoFit/>
          </a:bodyPr>
          <a:lstStyle/>
          <a:p>
            <a:endParaRPr lang="de-DE" dirty="0">
              <a:latin typeface="Montserrat" pitchFamily="2" charset="0"/>
            </a:endParaRPr>
          </a:p>
          <a:p>
            <a:pPr algn="ctr"/>
            <a:r>
              <a:rPr lang="de-DE" sz="2400" dirty="0">
                <a:latin typeface="Montserrat" pitchFamily="2" charset="0"/>
              </a:rPr>
              <a:t>Total </a:t>
            </a:r>
            <a:r>
              <a:rPr lang="de-DE" sz="2400" dirty="0" err="1">
                <a:latin typeface="Montserrat" pitchFamily="2" charset="0"/>
              </a:rPr>
              <a:t>personnel</a:t>
            </a:r>
            <a:r>
              <a:rPr lang="de-DE" sz="2400" dirty="0">
                <a:latin typeface="Montserrat" pitchFamily="2" charset="0"/>
              </a:rPr>
              <a:t> </a:t>
            </a:r>
            <a:r>
              <a:rPr lang="de-DE" sz="2400" dirty="0" err="1">
                <a:latin typeface="Montserrat" pitchFamily="2" charset="0"/>
              </a:rPr>
              <a:t>costs</a:t>
            </a:r>
            <a:r>
              <a:rPr lang="de-DE" sz="2400" dirty="0">
                <a:latin typeface="Montserrat" pitchFamily="2" charset="0"/>
              </a:rPr>
              <a:t> </a:t>
            </a:r>
            <a:r>
              <a:rPr lang="de-DE" sz="2400" dirty="0" err="1">
                <a:latin typeface="Montserrat" pitchFamily="2" charset="0"/>
              </a:rPr>
              <a:t>for</a:t>
            </a:r>
            <a:r>
              <a:rPr lang="de-DE" sz="2400" dirty="0">
                <a:latin typeface="Montserrat" pitchFamily="2" charset="0"/>
              </a:rPr>
              <a:t> </a:t>
            </a:r>
            <a:r>
              <a:rPr lang="de-DE" sz="2400" dirty="0" err="1">
                <a:latin typeface="Montserrat" pitchFamily="2" charset="0"/>
              </a:rPr>
              <a:t>this</a:t>
            </a:r>
            <a:r>
              <a:rPr lang="de-DE" sz="2400" dirty="0">
                <a:latin typeface="Montserrat" pitchFamily="2" charset="0"/>
              </a:rPr>
              <a:t> </a:t>
            </a:r>
            <a:r>
              <a:rPr lang="de-DE" sz="2400" dirty="0" err="1">
                <a:latin typeface="Montserrat" pitchFamily="2" charset="0"/>
              </a:rPr>
              <a:t>person</a:t>
            </a:r>
            <a:r>
              <a:rPr lang="de-DE" sz="2400" dirty="0">
                <a:latin typeface="Montserrat" pitchFamily="2" charset="0"/>
              </a:rPr>
              <a:t> per </a:t>
            </a:r>
            <a:r>
              <a:rPr lang="de-DE" sz="2400" dirty="0" err="1">
                <a:latin typeface="Montserrat" pitchFamily="2" charset="0"/>
              </a:rPr>
              <a:t>year</a:t>
            </a:r>
            <a:endParaRPr lang="de-DE" sz="2400" dirty="0">
              <a:latin typeface="Montserrat" pitchFamily="2" charset="0"/>
            </a:endParaRPr>
          </a:p>
          <a:p>
            <a:pPr algn="ctr"/>
            <a:endParaRPr lang="de-DE" sz="2400" dirty="0">
              <a:latin typeface="Montserrat" pitchFamily="2" charset="0"/>
            </a:endParaRPr>
          </a:p>
          <a:p>
            <a:pPr algn="ctr"/>
            <a:r>
              <a:rPr lang="de-DE" sz="2400" dirty="0">
                <a:latin typeface="Montserrat" pitchFamily="2" charset="0"/>
              </a:rPr>
              <a:t>/ </a:t>
            </a:r>
          </a:p>
          <a:p>
            <a:pPr algn="ctr"/>
            <a:endParaRPr lang="de-DE" sz="2400" dirty="0">
              <a:latin typeface="Montserrat" pitchFamily="2" charset="0"/>
            </a:endParaRPr>
          </a:p>
          <a:p>
            <a:pPr algn="ctr"/>
            <a:r>
              <a:rPr lang="de-DE" sz="2400" dirty="0">
                <a:latin typeface="Montserrat" pitchFamily="2" charset="0"/>
              </a:rPr>
              <a:t>215 </a:t>
            </a:r>
            <a:r>
              <a:rPr lang="de-DE" sz="2400" dirty="0" err="1">
                <a:latin typeface="Montserrat" pitchFamily="2" charset="0"/>
              </a:rPr>
              <a:t>days</a:t>
            </a:r>
            <a:endParaRPr lang="de-DE" sz="2400" dirty="0">
              <a:latin typeface="Montserrat" pitchFamily="2" charset="0"/>
            </a:endParaRPr>
          </a:p>
          <a:p>
            <a:pPr algn="ctr"/>
            <a:endParaRPr lang="de-DE" sz="2400" dirty="0">
              <a:latin typeface="Montserrat" pitchFamily="2" charset="0"/>
            </a:endParaRPr>
          </a:p>
          <a:p>
            <a:pPr algn="ctr"/>
            <a:r>
              <a:rPr lang="de-DE" sz="2400" dirty="0">
                <a:latin typeface="Montserrat" pitchFamily="2" charset="0"/>
              </a:rPr>
              <a:t>= </a:t>
            </a:r>
          </a:p>
          <a:p>
            <a:pPr algn="ctr"/>
            <a:endParaRPr lang="de-DE" sz="2400" dirty="0">
              <a:latin typeface="Montserrat" pitchFamily="2" charset="0"/>
            </a:endParaRPr>
          </a:p>
          <a:p>
            <a:pPr algn="ctr"/>
            <a:r>
              <a:rPr lang="de-DE" sz="2400" dirty="0">
                <a:latin typeface="Montserrat" pitchFamily="2" charset="0"/>
              </a:rPr>
              <a:t>Daily rate per </a:t>
            </a:r>
            <a:r>
              <a:rPr lang="de-DE" sz="2400" dirty="0" err="1">
                <a:latin typeface="Montserrat" pitchFamily="2" charset="0"/>
              </a:rPr>
              <a:t>year</a:t>
            </a:r>
            <a:r>
              <a:rPr lang="de-DE" sz="2400" dirty="0">
                <a:latin typeface="Montserrat" pitchFamily="2" charset="0"/>
              </a:rPr>
              <a:t> </a:t>
            </a:r>
          </a:p>
          <a:p>
            <a:endParaRPr lang="de-DE" dirty="0">
              <a:latin typeface="Montserrat" pitchFamily="2" charset="0"/>
            </a:endParaRPr>
          </a:p>
        </p:txBody>
      </p:sp>
      <p:cxnSp>
        <p:nvCxnSpPr>
          <p:cNvPr id="6" name="Gerader Verbinder 5">
            <a:extLst>
              <a:ext uri="{FF2B5EF4-FFF2-40B4-BE49-F238E27FC236}">
                <a16:creationId xmlns:a16="http://schemas.microsoft.com/office/drawing/2014/main" id="{FFE557B0-24D2-4790-B17D-0CFC1D5F6261}"/>
              </a:ext>
            </a:extLst>
          </p:cNvPr>
          <p:cNvCxnSpPr>
            <a:stCxn id="7" idx="3"/>
          </p:cNvCxnSpPr>
          <p:nvPr/>
        </p:nvCxnSpPr>
        <p:spPr>
          <a:xfrm flipV="1">
            <a:off x="4107051" y="5778910"/>
            <a:ext cx="1007390" cy="272442"/>
          </a:xfrm>
          <a:prstGeom prst="line">
            <a:avLst/>
          </a:prstGeom>
          <a:ln w="60325"/>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E339D3C2-AAAF-419D-AC8F-9FB8222F0B51}"/>
              </a:ext>
            </a:extLst>
          </p:cNvPr>
          <p:cNvCxnSpPr>
            <a:cxnSpLocks/>
            <a:endCxn id="9" idx="1"/>
          </p:cNvCxnSpPr>
          <p:nvPr/>
        </p:nvCxnSpPr>
        <p:spPr>
          <a:xfrm flipV="1">
            <a:off x="10492353" y="5514463"/>
            <a:ext cx="1187851" cy="264447"/>
          </a:xfrm>
          <a:prstGeom prst="line">
            <a:avLst/>
          </a:prstGeom>
          <a:ln w="603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1227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PlaceHolder 1"/>
          <p:cNvSpPr>
            <a:spLocks noGrp="1"/>
          </p:cNvSpPr>
          <p:nvPr>
            <p:ph type="title"/>
          </p:nvPr>
        </p:nvSpPr>
        <p:spPr>
          <a:xfrm>
            <a:off x="820800" y="752760"/>
            <a:ext cx="10477080" cy="2043000"/>
          </a:xfrm>
          <a:prstGeom prst="rect">
            <a:avLst/>
          </a:prstGeom>
          <a:noFill/>
          <a:ln w="0">
            <a:noFill/>
          </a:ln>
        </p:spPr>
        <p:txBody>
          <a:bodyPr lIns="182880" tIns="182880" rIns="182880" bIns="182880" anchor="t">
            <a:noAutofit/>
          </a:bodyPr>
          <a:lstStyle/>
          <a:p>
            <a:pPr>
              <a:lnSpc>
                <a:spcPct val="100000"/>
              </a:lnSpc>
              <a:buNone/>
            </a:pPr>
            <a:r>
              <a:rPr lang="es" sz="5600" spc="-1" dirty="0">
                <a:solidFill>
                  <a:schemeClr val="accent1"/>
                </a:solidFill>
                <a:latin typeface="Montserrat Light"/>
                <a:ea typeface="Montserrat Light"/>
              </a:rPr>
              <a:t>3</a:t>
            </a:r>
            <a:r>
              <a:rPr lang="es" sz="5600" b="0" strike="noStrike" spc="-1" dirty="0">
                <a:solidFill>
                  <a:schemeClr val="accent1"/>
                </a:solidFill>
                <a:latin typeface="Montserrat Light"/>
                <a:ea typeface="Montserrat Light"/>
              </a:rPr>
              <a:t>. </a:t>
            </a:r>
            <a:r>
              <a:rPr lang="en-GB" sz="5600" spc="-1" dirty="0">
                <a:solidFill>
                  <a:schemeClr val="accent1"/>
                </a:solidFill>
                <a:latin typeface="Montserrat Light"/>
                <a:ea typeface="Montserrat Light"/>
              </a:rPr>
              <a:t>Payments</a:t>
            </a:r>
            <a:br>
              <a:rPr sz="6000" dirty="0"/>
            </a:br>
            <a:br>
              <a:rPr sz="5600" dirty="0"/>
            </a:br>
            <a:endParaRPr lang="de-DE" sz="5600" b="0" strike="noStrike" spc="-1" dirty="0">
              <a:solidFill>
                <a:srgbClr val="000000"/>
              </a:solidFill>
              <a:latin typeface="Arial"/>
            </a:endParaRPr>
          </a:p>
        </p:txBody>
      </p:sp>
      <p:sp>
        <p:nvSpPr>
          <p:cNvPr id="19" name="Abgerundetes Rechteck 6">
            <a:extLst>
              <a:ext uri="{FF2B5EF4-FFF2-40B4-BE49-F238E27FC236}">
                <a16:creationId xmlns:a16="http://schemas.microsoft.com/office/drawing/2014/main" id="{1DEC8505-E6BF-4E0A-99E5-9311A650EF50}"/>
              </a:ext>
            </a:extLst>
          </p:cNvPr>
          <p:cNvSpPr/>
          <p:nvPr/>
        </p:nvSpPr>
        <p:spPr>
          <a:xfrm>
            <a:off x="820800" y="2356389"/>
            <a:ext cx="5724808" cy="98583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de-DE" sz="2800" dirty="0">
                <a:latin typeface="Montserrat" pitchFamily="2" charset="0"/>
              </a:rPr>
              <a:t>Start </a:t>
            </a:r>
            <a:r>
              <a:rPr lang="de-DE" sz="2800" dirty="0" err="1">
                <a:latin typeface="Montserrat" pitchFamily="2" charset="0"/>
              </a:rPr>
              <a:t>of</a:t>
            </a:r>
            <a:r>
              <a:rPr lang="de-DE" sz="2800" dirty="0">
                <a:latin typeface="Montserrat" pitchFamily="2" charset="0"/>
              </a:rPr>
              <a:t> </a:t>
            </a:r>
            <a:r>
              <a:rPr lang="de-DE" sz="2800" dirty="0" err="1">
                <a:latin typeface="Montserrat" pitchFamily="2" charset="0"/>
              </a:rPr>
              <a:t>the</a:t>
            </a:r>
            <a:r>
              <a:rPr lang="de-DE" sz="2800" dirty="0">
                <a:latin typeface="Montserrat" pitchFamily="2" charset="0"/>
              </a:rPr>
              <a:t> </a:t>
            </a:r>
            <a:r>
              <a:rPr lang="de-DE" sz="2800" dirty="0" err="1">
                <a:latin typeface="Montserrat" pitchFamily="2" charset="0"/>
              </a:rPr>
              <a:t>project</a:t>
            </a:r>
            <a:endParaRPr lang="de-DE" sz="2800" dirty="0">
              <a:latin typeface="Montserrat" pitchFamily="2" charset="0"/>
            </a:endParaRPr>
          </a:p>
          <a:p>
            <a:pPr algn="ctr"/>
            <a:r>
              <a:rPr lang="de-DE" sz="2800" dirty="0">
                <a:latin typeface="Montserrat" pitchFamily="2" charset="0"/>
              </a:rPr>
              <a:t>01.03.2024</a:t>
            </a:r>
          </a:p>
        </p:txBody>
      </p:sp>
      <p:sp>
        <p:nvSpPr>
          <p:cNvPr id="20" name="Abgerundetes Rechteck 7">
            <a:extLst>
              <a:ext uri="{FF2B5EF4-FFF2-40B4-BE49-F238E27FC236}">
                <a16:creationId xmlns:a16="http://schemas.microsoft.com/office/drawing/2014/main" id="{B0422DD2-8004-4E5C-B6AF-1688CEBC432A}"/>
              </a:ext>
            </a:extLst>
          </p:cNvPr>
          <p:cNvSpPr/>
          <p:nvPr/>
        </p:nvSpPr>
        <p:spPr>
          <a:xfrm>
            <a:off x="820800" y="3685698"/>
            <a:ext cx="5724808" cy="146869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de-DE" sz="2800" b="1" dirty="0">
                <a:latin typeface="Montserrat" pitchFamily="2" charset="0"/>
              </a:rPr>
              <a:t>1st </a:t>
            </a:r>
            <a:r>
              <a:rPr lang="de-DE" sz="2800" b="1" dirty="0" err="1">
                <a:latin typeface="Montserrat" pitchFamily="2" charset="0"/>
              </a:rPr>
              <a:t>interim</a:t>
            </a:r>
            <a:r>
              <a:rPr lang="de-DE" sz="2800" b="1" dirty="0">
                <a:latin typeface="Montserrat" pitchFamily="2" charset="0"/>
              </a:rPr>
              <a:t> </a:t>
            </a:r>
            <a:r>
              <a:rPr lang="de-DE" sz="2800" b="1" dirty="0" err="1">
                <a:latin typeface="Montserrat" pitchFamily="2" charset="0"/>
              </a:rPr>
              <a:t>report</a:t>
            </a:r>
            <a:endParaRPr lang="de-DE" sz="2800" b="1" dirty="0">
              <a:latin typeface="Montserrat" pitchFamily="2" charset="0"/>
            </a:endParaRPr>
          </a:p>
          <a:p>
            <a:pPr algn="ctr"/>
            <a:r>
              <a:rPr lang="de-DE" sz="2800" dirty="0" err="1">
                <a:latin typeface="Montserrat" pitchFamily="2" charset="0"/>
              </a:rPr>
              <a:t>Period</a:t>
            </a:r>
            <a:r>
              <a:rPr lang="de-DE" sz="2800" dirty="0">
                <a:latin typeface="Montserrat" pitchFamily="2" charset="0"/>
              </a:rPr>
              <a:t> 01.03.2024 – 31.08.2025</a:t>
            </a:r>
          </a:p>
          <a:p>
            <a:pPr algn="ctr"/>
            <a:r>
              <a:rPr lang="de-DE" sz="2800" dirty="0">
                <a:latin typeface="Montserrat" pitchFamily="2" charset="0"/>
              </a:rPr>
              <a:t>(18 </a:t>
            </a:r>
            <a:r>
              <a:rPr lang="de-DE" sz="2800" dirty="0" err="1">
                <a:latin typeface="Montserrat" pitchFamily="2" charset="0"/>
              </a:rPr>
              <a:t>month</a:t>
            </a:r>
            <a:r>
              <a:rPr lang="de-DE" sz="2800" dirty="0">
                <a:latin typeface="Montserrat" pitchFamily="2" charset="0"/>
              </a:rPr>
              <a:t>) </a:t>
            </a:r>
          </a:p>
        </p:txBody>
      </p:sp>
      <p:sp>
        <p:nvSpPr>
          <p:cNvPr id="21" name="Abgerundetes Rechteck 8">
            <a:extLst>
              <a:ext uri="{FF2B5EF4-FFF2-40B4-BE49-F238E27FC236}">
                <a16:creationId xmlns:a16="http://schemas.microsoft.com/office/drawing/2014/main" id="{6CDDD06C-CBCE-4E6C-B671-379AA791278B}"/>
              </a:ext>
            </a:extLst>
          </p:cNvPr>
          <p:cNvSpPr/>
          <p:nvPr/>
        </p:nvSpPr>
        <p:spPr>
          <a:xfrm>
            <a:off x="820800" y="5443001"/>
            <a:ext cx="5724808" cy="148140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de-DE" sz="2800" b="1" dirty="0">
                <a:latin typeface="Montserrat" pitchFamily="2" charset="0"/>
              </a:rPr>
              <a:t>2nd </a:t>
            </a:r>
            <a:r>
              <a:rPr lang="de-DE" sz="2800" b="1" dirty="0" err="1">
                <a:latin typeface="Montserrat" pitchFamily="2" charset="0"/>
              </a:rPr>
              <a:t>interim</a:t>
            </a:r>
            <a:r>
              <a:rPr lang="de-DE" sz="2800" b="1" dirty="0">
                <a:latin typeface="Montserrat" pitchFamily="2" charset="0"/>
              </a:rPr>
              <a:t> </a:t>
            </a:r>
            <a:r>
              <a:rPr lang="de-DE" sz="2800" b="1" dirty="0" err="1">
                <a:latin typeface="Montserrat" pitchFamily="2" charset="0"/>
              </a:rPr>
              <a:t>report</a:t>
            </a:r>
            <a:endParaRPr lang="de-DE" sz="2800" b="1" dirty="0">
              <a:latin typeface="Montserrat" pitchFamily="2" charset="0"/>
            </a:endParaRPr>
          </a:p>
          <a:p>
            <a:pPr algn="ctr"/>
            <a:r>
              <a:rPr lang="de-DE" sz="2800" dirty="0" err="1">
                <a:latin typeface="Montserrat" pitchFamily="2" charset="0"/>
              </a:rPr>
              <a:t>Period</a:t>
            </a:r>
            <a:r>
              <a:rPr lang="de-DE" sz="2800" dirty="0">
                <a:latin typeface="Montserrat" pitchFamily="2" charset="0"/>
              </a:rPr>
              <a:t> 01.09.2025 – 31.08.2027</a:t>
            </a:r>
          </a:p>
          <a:p>
            <a:pPr algn="ctr"/>
            <a:r>
              <a:rPr lang="de-DE" sz="2800" dirty="0">
                <a:latin typeface="Montserrat" pitchFamily="2" charset="0"/>
              </a:rPr>
              <a:t>(24 </a:t>
            </a:r>
            <a:r>
              <a:rPr lang="de-DE" sz="2800" dirty="0" err="1">
                <a:latin typeface="Montserrat" pitchFamily="2" charset="0"/>
              </a:rPr>
              <a:t>month</a:t>
            </a:r>
            <a:r>
              <a:rPr lang="de-DE" sz="2800" dirty="0">
                <a:latin typeface="Montserrat" pitchFamily="2" charset="0"/>
              </a:rPr>
              <a:t>) </a:t>
            </a:r>
          </a:p>
        </p:txBody>
      </p:sp>
      <p:sp>
        <p:nvSpPr>
          <p:cNvPr id="22" name="Abgerundetes Rechteck 11">
            <a:extLst>
              <a:ext uri="{FF2B5EF4-FFF2-40B4-BE49-F238E27FC236}">
                <a16:creationId xmlns:a16="http://schemas.microsoft.com/office/drawing/2014/main" id="{6D4DBAE7-AD6D-4BAA-A4B3-3BC2B00EE5FA}"/>
              </a:ext>
            </a:extLst>
          </p:cNvPr>
          <p:cNvSpPr/>
          <p:nvPr/>
        </p:nvSpPr>
        <p:spPr>
          <a:xfrm>
            <a:off x="820800" y="7239001"/>
            <a:ext cx="5724808" cy="149352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de-DE" sz="2800" b="1" dirty="0">
                <a:latin typeface="Montserrat" pitchFamily="2" charset="0"/>
              </a:rPr>
              <a:t>3rd </a:t>
            </a:r>
            <a:r>
              <a:rPr lang="de-DE" sz="2800" b="1" dirty="0" err="1">
                <a:latin typeface="Montserrat" pitchFamily="2" charset="0"/>
              </a:rPr>
              <a:t>interim</a:t>
            </a:r>
            <a:r>
              <a:rPr lang="de-DE" sz="2800" b="1" dirty="0">
                <a:latin typeface="Montserrat" pitchFamily="2" charset="0"/>
              </a:rPr>
              <a:t> / final </a:t>
            </a:r>
            <a:r>
              <a:rPr lang="de-DE" sz="2800" b="1" dirty="0" err="1">
                <a:latin typeface="Montserrat" pitchFamily="2" charset="0"/>
              </a:rPr>
              <a:t>report</a:t>
            </a:r>
            <a:endParaRPr lang="de-DE" sz="2800" b="1" dirty="0">
              <a:latin typeface="Montserrat" pitchFamily="2" charset="0"/>
            </a:endParaRPr>
          </a:p>
          <a:p>
            <a:pPr algn="ctr"/>
            <a:r>
              <a:rPr lang="de-DE" sz="2800" dirty="0" err="1">
                <a:latin typeface="Montserrat" pitchFamily="2" charset="0"/>
              </a:rPr>
              <a:t>Period</a:t>
            </a:r>
            <a:r>
              <a:rPr lang="de-DE" sz="2800" dirty="0">
                <a:latin typeface="Montserrat" pitchFamily="2" charset="0"/>
              </a:rPr>
              <a:t> 01.09.2027 – 28.02.2029</a:t>
            </a:r>
          </a:p>
          <a:p>
            <a:pPr algn="ctr"/>
            <a:r>
              <a:rPr lang="de-DE" sz="2800" dirty="0">
                <a:latin typeface="Montserrat" pitchFamily="2" charset="0"/>
              </a:rPr>
              <a:t>(18 </a:t>
            </a:r>
            <a:r>
              <a:rPr lang="de-DE" sz="2800" dirty="0" err="1">
                <a:latin typeface="Montserrat" pitchFamily="2" charset="0"/>
              </a:rPr>
              <a:t>month</a:t>
            </a:r>
            <a:r>
              <a:rPr lang="de-DE" sz="2800" dirty="0">
                <a:latin typeface="Montserrat" pitchFamily="2" charset="0"/>
              </a:rPr>
              <a:t>)</a:t>
            </a:r>
          </a:p>
        </p:txBody>
      </p:sp>
      <p:sp>
        <p:nvSpPr>
          <p:cNvPr id="23" name="Pfeil nach rechts 4">
            <a:extLst>
              <a:ext uri="{FF2B5EF4-FFF2-40B4-BE49-F238E27FC236}">
                <a16:creationId xmlns:a16="http://schemas.microsoft.com/office/drawing/2014/main" id="{41720557-8663-4B6E-ADC1-C373A7C47E47}"/>
              </a:ext>
            </a:extLst>
          </p:cNvPr>
          <p:cNvSpPr/>
          <p:nvPr/>
        </p:nvSpPr>
        <p:spPr>
          <a:xfrm>
            <a:off x="6686365" y="2659556"/>
            <a:ext cx="834603" cy="4784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a:latin typeface="Montserrat" pitchFamily="2" charset="0"/>
            </a:endParaRPr>
          </a:p>
        </p:txBody>
      </p:sp>
      <p:sp>
        <p:nvSpPr>
          <p:cNvPr id="24" name="Abgerundetes Rechteck 5">
            <a:extLst>
              <a:ext uri="{FF2B5EF4-FFF2-40B4-BE49-F238E27FC236}">
                <a16:creationId xmlns:a16="http://schemas.microsoft.com/office/drawing/2014/main" id="{82BF1AE7-565E-4266-82FB-6088939A2BA2}"/>
              </a:ext>
            </a:extLst>
          </p:cNvPr>
          <p:cNvSpPr/>
          <p:nvPr/>
        </p:nvSpPr>
        <p:spPr>
          <a:xfrm>
            <a:off x="7547528" y="2455296"/>
            <a:ext cx="7357192" cy="88693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spcAft>
                <a:spcPts val="600"/>
              </a:spcAft>
            </a:pPr>
            <a:r>
              <a:rPr lang="de-DE" sz="2800" dirty="0" err="1">
                <a:latin typeface="Montserrat" pitchFamily="2" charset="0"/>
              </a:rPr>
              <a:t>Prefinancing</a:t>
            </a:r>
            <a:r>
              <a:rPr lang="de-DE" sz="2800" dirty="0">
                <a:latin typeface="Montserrat" pitchFamily="2" charset="0"/>
              </a:rPr>
              <a:t> </a:t>
            </a:r>
          </a:p>
          <a:p>
            <a:pPr algn="ctr">
              <a:spcAft>
                <a:spcPts val="600"/>
              </a:spcAft>
            </a:pPr>
            <a:r>
              <a:rPr lang="de-DE" sz="2800" b="1" dirty="0">
                <a:latin typeface="Montserrat" pitchFamily="2" charset="0"/>
              </a:rPr>
              <a:t>48.33 % </a:t>
            </a:r>
          </a:p>
        </p:txBody>
      </p:sp>
      <p:sp>
        <p:nvSpPr>
          <p:cNvPr id="25" name="Abgerundetes Rechteck 13">
            <a:extLst>
              <a:ext uri="{FF2B5EF4-FFF2-40B4-BE49-F238E27FC236}">
                <a16:creationId xmlns:a16="http://schemas.microsoft.com/office/drawing/2014/main" id="{15E0F959-76DD-43E2-AA56-420590B0B972}"/>
              </a:ext>
            </a:extLst>
          </p:cNvPr>
          <p:cNvSpPr/>
          <p:nvPr/>
        </p:nvSpPr>
        <p:spPr>
          <a:xfrm>
            <a:off x="7547528" y="4371497"/>
            <a:ext cx="7357192" cy="146869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spcAft>
                <a:spcPts val="600"/>
              </a:spcAft>
            </a:pPr>
            <a:r>
              <a:rPr lang="de-DE" sz="2800" dirty="0">
                <a:latin typeface="Montserrat" pitchFamily="2" charset="0"/>
              </a:rPr>
              <a:t>1st Interim </a:t>
            </a:r>
            <a:r>
              <a:rPr lang="de-DE" sz="2800" dirty="0" err="1">
                <a:latin typeface="Montserrat" pitchFamily="2" charset="0"/>
              </a:rPr>
              <a:t>payment</a:t>
            </a:r>
            <a:r>
              <a:rPr lang="de-DE" sz="2800" dirty="0">
                <a:latin typeface="Montserrat" pitchFamily="2" charset="0"/>
              </a:rPr>
              <a:t> </a:t>
            </a:r>
          </a:p>
          <a:p>
            <a:pPr algn="ctr">
              <a:spcAft>
                <a:spcPts val="600"/>
              </a:spcAft>
            </a:pPr>
            <a:r>
              <a:rPr lang="de-DE" sz="2800" b="1" dirty="0">
                <a:latin typeface="Montserrat" pitchFamily="2" charset="0"/>
              </a:rPr>
              <a:t>after </a:t>
            </a:r>
            <a:r>
              <a:rPr lang="de-DE" sz="2800" b="1" dirty="0" err="1">
                <a:latin typeface="Montserrat" pitchFamily="2" charset="0"/>
              </a:rPr>
              <a:t>report</a:t>
            </a:r>
            <a:r>
              <a:rPr lang="de-DE" sz="2800" b="1" dirty="0">
                <a:latin typeface="Montserrat" pitchFamily="2" charset="0"/>
              </a:rPr>
              <a:t> was </a:t>
            </a:r>
            <a:r>
              <a:rPr lang="de-DE" sz="2800" b="1" dirty="0" err="1">
                <a:latin typeface="Montserrat" pitchFamily="2" charset="0"/>
              </a:rPr>
              <a:t>accepted</a:t>
            </a:r>
            <a:r>
              <a:rPr lang="de-DE" sz="2800" b="1" dirty="0">
                <a:latin typeface="Montserrat" pitchFamily="2" charset="0"/>
              </a:rPr>
              <a:t> </a:t>
            </a:r>
            <a:r>
              <a:rPr lang="de-DE" sz="2800" b="1" dirty="0" err="1">
                <a:latin typeface="Montserrat" pitchFamily="2" charset="0"/>
              </a:rPr>
              <a:t>by</a:t>
            </a:r>
            <a:r>
              <a:rPr lang="de-DE" sz="2800" b="1" dirty="0">
                <a:latin typeface="Montserrat" pitchFamily="2" charset="0"/>
              </a:rPr>
              <a:t> </a:t>
            </a:r>
            <a:r>
              <a:rPr lang="de-DE" sz="2800" b="1" dirty="0" err="1">
                <a:latin typeface="Montserrat" pitchFamily="2" charset="0"/>
              </a:rPr>
              <a:t>the</a:t>
            </a:r>
            <a:r>
              <a:rPr lang="de-DE" sz="2800" b="1" dirty="0">
                <a:latin typeface="Montserrat" pitchFamily="2" charset="0"/>
              </a:rPr>
              <a:t> EC</a:t>
            </a:r>
          </a:p>
          <a:p>
            <a:pPr algn="ctr">
              <a:spcAft>
                <a:spcPts val="600"/>
              </a:spcAft>
            </a:pPr>
            <a:r>
              <a:rPr lang="de-DE" sz="2800" dirty="0" err="1">
                <a:latin typeface="Montserrat" pitchFamily="2" charset="0"/>
              </a:rPr>
              <a:t>Amount</a:t>
            </a:r>
            <a:r>
              <a:rPr lang="de-DE" sz="2800" dirty="0">
                <a:latin typeface="Montserrat" pitchFamily="2" charset="0"/>
              </a:rPr>
              <a:t> </a:t>
            </a:r>
            <a:r>
              <a:rPr lang="de-DE" sz="2800" dirty="0" err="1">
                <a:latin typeface="Montserrat" pitchFamily="2" charset="0"/>
              </a:rPr>
              <a:t>depends</a:t>
            </a:r>
            <a:r>
              <a:rPr lang="de-DE" sz="2800" dirty="0">
                <a:latin typeface="Montserrat" pitchFamily="2" charset="0"/>
              </a:rPr>
              <a:t> on </a:t>
            </a:r>
            <a:r>
              <a:rPr lang="de-DE" sz="2800" dirty="0" err="1">
                <a:latin typeface="Montserrat" pitchFamily="2" charset="0"/>
              </a:rPr>
              <a:t>costs</a:t>
            </a:r>
            <a:r>
              <a:rPr lang="de-DE" sz="2800" dirty="0">
                <a:latin typeface="Montserrat" pitchFamily="2" charset="0"/>
              </a:rPr>
              <a:t> </a:t>
            </a:r>
            <a:r>
              <a:rPr lang="de-DE" sz="2800" dirty="0" err="1">
                <a:latin typeface="Montserrat" pitchFamily="2" charset="0"/>
              </a:rPr>
              <a:t>claimed</a:t>
            </a:r>
            <a:endParaRPr lang="de-DE" sz="2800" dirty="0">
              <a:latin typeface="Montserrat" pitchFamily="2" charset="0"/>
            </a:endParaRPr>
          </a:p>
        </p:txBody>
      </p:sp>
      <p:sp>
        <p:nvSpPr>
          <p:cNvPr id="26" name="Abgerundetes Rechteck 15">
            <a:extLst>
              <a:ext uri="{FF2B5EF4-FFF2-40B4-BE49-F238E27FC236}">
                <a16:creationId xmlns:a16="http://schemas.microsoft.com/office/drawing/2014/main" id="{450DDCEF-D10B-4580-A23B-4EF8446E3A9D}"/>
              </a:ext>
            </a:extLst>
          </p:cNvPr>
          <p:cNvSpPr/>
          <p:nvPr/>
        </p:nvSpPr>
        <p:spPr>
          <a:xfrm>
            <a:off x="7547528" y="6128801"/>
            <a:ext cx="7357192" cy="158979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spcAft>
                <a:spcPts val="600"/>
              </a:spcAft>
            </a:pPr>
            <a:r>
              <a:rPr lang="de-DE" sz="2800" dirty="0">
                <a:latin typeface="Montserrat" pitchFamily="2" charset="0"/>
              </a:rPr>
              <a:t>2nd Interim </a:t>
            </a:r>
            <a:r>
              <a:rPr lang="de-DE" sz="2800" dirty="0" err="1">
                <a:latin typeface="Montserrat" pitchFamily="2" charset="0"/>
              </a:rPr>
              <a:t>payment</a:t>
            </a:r>
            <a:r>
              <a:rPr lang="de-DE" sz="2800" dirty="0">
                <a:latin typeface="Montserrat" pitchFamily="2" charset="0"/>
              </a:rPr>
              <a:t> </a:t>
            </a:r>
          </a:p>
          <a:p>
            <a:pPr algn="ctr">
              <a:spcAft>
                <a:spcPts val="600"/>
              </a:spcAft>
            </a:pPr>
            <a:r>
              <a:rPr lang="de-DE" sz="2800" b="1" dirty="0">
                <a:latin typeface="Montserrat" pitchFamily="2" charset="0"/>
              </a:rPr>
              <a:t>after </a:t>
            </a:r>
            <a:r>
              <a:rPr lang="de-DE" sz="2800" b="1" dirty="0" err="1">
                <a:latin typeface="Montserrat" pitchFamily="2" charset="0"/>
              </a:rPr>
              <a:t>report</a:t>
            </a:r>
            <a:r>
              <a:rPr lang="de-DE" sz="2800" b="1" dirty="0">
                <a:latin typeface="Montserrat" pitchFamily="2" charset="0"/>
              </a:rPr>
              <a:t> was </a:t>
            </a:r>
            <a:r>
              <a:rPr lang="de-DE" sz="2800" b="1" dirty="0" err="1">
                <a:latin typeface="Montserrat" pitchFamily="2" charset="0"/>
              </a:rPr>
              <a:t>accepted</a:t>
            </a:r>
            <a:r>
              <a:rPr lang="de-DE" sz="2800" b="1" dirty="0">
                <a:latin typeface="Montserrat" pitchFamily="2" charset="0"/>
              </a:rPr>
              <a:t> </a:t>
            </a:r>
            <a:r>
              <a:rPr lang="de-DE" sz="2800" b="1" dirty="0" err="1">
                <a:latin typeface="Montserrat" pitchFamily="2" charset="0"/>
              </a:rPr>
              <a:t>by</a:t>
            </a:r>
            <a:r>
              <a:rPr lang="de-DE" sz="2800" b="1" dirty="0">
                <a:latin typeface="Montserrat" pitchFamily="2" charset="0"/>
              </a:rPr>
              <a:t> </a:t>
            </a:r>
            <a:r>
              <a:rPr lang="de-DE" sz="2800" b="1" dirty="0" err="1">
                <a:latin typeface="Montserrat" pitchFamily="2" charset="0"/>
              </a:rPr>
              <a:t>the</a:t>
            </a:r>
            <a:r>
              <a:rPr lang="de-DE" sz="2800" b="1" dirty="0">
                <a:latin typeface="Montserrat" pitchFamily="2" charset="0"/>
              </a:rPr>
              <a:t> EC</a:t>
            </a:r>
          </a:p>
          <a:p>
            <a:pPr algn="ctr">
              <a:spcAft>
                <a:spcPts val="600"/>
              </a:spcAft>
            </a:pPr>
            <a:r>
              <a:rPr lang="de-DE" sz="2800" dirty="0" err="1">
                <a:latin typeface="Montserrat" pitchFamily="2" charset="0"/>
              </a:rPr>
              <a:t>Amount</a:t>
            </a:r>
            <a:r>
              <a:rPr lang="de-DE" sz="2800" dirty="0">
                <a:latin typeface="Montserrat" pitchFamily="2" charset="0"/>
              </a:rPr>
              <a:t> </a:t>
            </a:r>
            <a:r>
              <a:rPr lang="de-DE" sz="2800" dirty="0" err="1">
                <a:latin typeface="Montserrat" pitchFamily="2" charset="0"/>
              </a:rPr>
              <a:t>depends</a:t>
            </a:r>
            <a:r>
              <a:rPr lang="de-DE" sz="2800" dirty="0">
                <a:latin typeface="Montserrat" pitchFamily="2" charset="0"/>
              </a:rPr>
              <a:t> on </a:t>
            </a:r>
            <a:r>
              <a:rPr lang="de-DE" sz="2800" dirty="0" err="1">
                <a:latin typeface="Montserrat" pitchFamily="2" charset="0"/>
              </a:rPr>
              <a:t>costs</a:t>
            </a:r>
            <a:r>
              <a:rPr lang="de-DE" sz="2800" dirty="0">
                <a:latin typeface="Montserrat" pitchFamily="2" charset="0"/>
              </a:rPr>
              <a:t> </a:t>
            </a:r>
            <a:r>
              <a:rPr lang="de-DE" sz="2800" dirty="0" err="1">
                <a:latin typeface="Montserrat" pitchFamily="2" charset="0"/>
              </a:rPr>
              <a:t>claimed</a:t>
            </a:r>
            <a:endParaRPr lang="de-DE" sz="2800" dirty="0">
              <a:latin typeface="Montserrat" pitchFamily="2" charset="0"/>
            </a:endParaRPr>
          </a:p>
        </p:txBody>
      </p:sp>
      <p:sp>
        <p:nvSpPr>
          <p:cNvPr id="27" name="Abgerundetes Rechteck 16">
            <a:extLst>
              <a:ext uri="{FF2B5EF4-FFF2-40B4-BE49-F238E27FC236}">
                <a16:creationId xmlns:a16="http://schemas.microsoft.com/office/drawing/2014/main" id="{F2EC7E4F-0257-4C13-8887-08B74404328A}"/>
              </a:ext>
            </a:extLst>
          </p:cNvPr>
          <p:cNvSpPr/>
          <p:nvPr/>
        </p:nvSpPr>
        <p:spPr>
          <a:xfrm>
            <a:off x="7486568" y="7890550"/>
            <a:ext cx="8942152" cy="194849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spcAft>
                <a:spcPts val="600"/>
              </a:spcAft>
            </a:pPr>
            <a:r>
              <a:rPr lang="en-GB" sz="2800" dirty="0">
                <a:latin typeface="Montserrat" pitchFamily="2" charset="0"/>
              </a:rPr>
              <a:t>Final payment </a:t>
            </a:r>
          </a:p>
          <a:p>
            <a:pPr algn="ctr">
              <a:spcAft>
                <a:spcPts val="600"/>
              </a:spcAft>
            </a:pPr>
            <a:r>
              <a:rPr lang="en-GB" sz="2800" b="1" dirty="0">
                <a:latin typeface="Montserrat" pitchFamily="2" charset="0"/>
              </a:rPr>
              <a:t>after successful project completion</a:t>
            </a:r>
            <a:endParaRPr lang="en-GB" sz="2400" b="1" dirty="0">
              <a:latin typeface="Montserrat" pitchFamily="2" charset="0"/>
            </a:endParaRPr>
          </a:p>
          <a:p>
            <a:pPr algn="ctr">
              <a:spcAft>
                <a:spcPts val="600"/>
              </a:spcAft>
            </a:pPr>
            <a:r>
              <a:rPr lang="en-GB" sz="2800" b="1" dirty="0">
                <a:latin typeface="Montserrat" pitchFamily="2" charset="0"/>
              </a:rPr>
              <a:t>15% </a:t>
            </a:r>
            <a:r>
              <a:rPr lang="en-GB" sz="2800" dirty="0">
                <a:latin typeface="Montserrat" pitchFamily="2" charset="0"/>
              </a:rPr>
              <a:t>(10% final payment + 5% Guarantee Fund)</a:t>
            </a:r>
          </a:p>
        </p:txBody>
      </p:sp>
      <p:sp>
        <p:nvSpPr>
          <p:cNvPr id="33" name="Pfeil nach rechts 4">
            <a:extLst>
              <a:ext uri="{FF2B5EF4-FFF2-40B4-BE49-F238E27FC236}">
                <a16:creationId xmlns:a16="http://schemas.microsoft.com/office/drawing/2014/main" id="{3DEF4B2F-B8DE-4C59-A281-9A69013F7B08}"/>
              </a:ext>
            </a:extLst>
          </p:cNvPr>
          <p:cNvSpPr/>
          <p:nvPr/>
        </p:nvSpPr>
        <p:spPr>
          <a:xfrm rot="1474751">
            <a:off x="6620760" y="6192165"/>
            <a:ext cx="834603" cy="4784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a:latin typeface="Montserrat" pitchFamily="2" charset="0"/>
            </a:endParaRPr>
          </a:p>
        </p:txBody>
      </p:sp>
      <p:sp>
        <p:nvSpPr>
          <p:cNvPr id="35" name="Pfeil nach rechts 4">
            <a:extLst>
              <a:ext uri="{FF2B5EF4-FFF2-40B4-BE49-F238E27FC236}">
                <a16:creationId xmlns:a16="http://schemas.microsoft.com/office/drawing/2014/main" id="{4B65E0FA-F4D2-43ED-9A4A-90CBAE7EFC38}"/>
              </a:ext>
            </a:extLst>
          </p:cNvPr>
          <p:cNvSpPr/>
          <p:nvPr/>
        </p:nvSpPr>
        <p:spPr>
          <a:xfrm rot="1474751">
            <a:off x="6607346" y="4514058"/>
            <a:ext cx="834603" cy="4784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a:latin typeface="Montserrat" pitchFamily="2" charset="0"/>
            </a:endParaRPr>
          </a:p>
        </p:txBody>
      </p:sp>
      <p:sp>
        <p:nvSpPr>
          <p:cNvPr id="36" name="Pfeil nach rechts 4">
            <a:extLst>
              <a:ext uri="{FF2B5EF4-FFF2-40B4-BE49-F238E27FC236}">
                <a16:creationId xmlns:a16="http://schemas.microsoft.com/office/drawing/2014/main" id="{FB4B01B3-FCFC-4D26-BD64-95FFAAE9BF3F}"/>
              </a:ext>
            </a:extLst>
          </p:cNvPr>
          <p:cNvSpPr/>
          <p:nvPr/>
        </p:nvSpPr>
        <p:spPr>
          <a:xfrm rot="1474751">
            <a:off x="6605521" y="8051119"/>
            <a:ext cx="834603" cy="4784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a:latin typeface="Montserrat" pitchFamily="2" charset="0"/>
            </a:endParaRPr>
          </a:p>
        </p:txBody>
      </p:sp>
    </p:spTree>
    <p:extLst>
      <p:ext uri="{BB962C8B-B14F-4D97-AF65-F5344CB8AC3E}">
        <p14:creationId xmlns:p14="http://schemas.microsoft.com/office/powerpoint/2010/main" val="199771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33" grpId="0" animBg="1"/>
      <p:bldP spid="35" grpId="0" animBg="1"/>
      <p:bldP spid="3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PlaceHolder 1"/>
          <p:cNvSpPr>
            <a:spLocks noGrp="1"/>
          </p:cNvSpPr>
          <p:nvPr>
            <p:ph type="title"/>
          </p:nvPr>
        </p:nvSpPr>
        <p:spPr>
          <a:xfrm>
            <a:off x="820800" y="828960"/>
            <a:ext cx="10477080" cy="2043000"/>
          </a:xfrm>
          <a:prstGeom prst="rect">
            <a:avLst/>
          </a:prstGeom>
          <a:noFill/>
          <a:ln w="0">
            <a:noFill/>
          </a:ln>
        </p:spPr>
        <p:txBody>
          <a:bodyPr lIns="182880" tIns="182880" rIns="182880" bIns="182880" anchor="t">
            <a:noAutofit/>
          </a:bodyPr>
          <a:lstStyle/>
          <a:p>
            <a:pPr>
              <a:lnSpc>
                <a:spcPct val="100000"/>
              </a:lnSpc>
              <a:buNone/>
            </a:pPr>
            <a:r>
              <a:rPr lang="es" sz="5600" spc="-1" dirty="0">
                <a:solidFill>
                  <a:schemeClr val="accent1"/>
                </a:solidFill>
                <a:latin typeface="Montserrat Light"/>
                <a:ea typeface="Montserrat Light"/>
              </a:rPr>
              <a:t>3</a:t>
            </a:r>
            <a:r>
              <a:rPr lang="es" sz="5600" b="0" strike="noStrike" spc="-1" dirty="0">
                <a:solidFill>
                  <a:schemeClr val="accent1"/>
                </a:solidFill>
                <a:latin typeface="Montserrat Light"/>
                <a:ea typeface="Montserrat Light"/>
              </a:rPr>
              <a:t>. </a:t>
            </a:r>
            <a:r>
              <a:rPr lang="en-GB" sz="5600" spc="-1" dirty="0">
                <a:solidFill>
                  <a:schemeClr val="accent1"/>
                </a:solidFill>
                <a:latin typeface="Montserrat Light"/>
                <a:ea typeface="Montserrat Light"/>
              </a:rPr>
              <a:t>Payments</a:t>
            </a:r>
            <a:br>
              <a:rPr sz="6000" dirty="0"/>
            </a:br>
            <a:br>
              <a:rPr sz="5600" dirty="0"/>
            </a:br>
            <a:endParaRPr lang="de-DE" sz="5600" b="0" strike="noStrike" spc="-1" dirty="0">
              <a:solidFill>
                <a:srgbClr val="000000"/>
              </a:solidFill>
              <a:latin typeface="Arial"/>
            </a:endParaRPr>
          </a:p>
        </p:txBody>
      </p:sp>
      <p:sp>
        <p:nvSpPr>
          <p:cNvPr id="297" name="PlaceHolder 2"/>
          <p:cNvSpPr>
            <a:spLocks noGrp="1"/>
          </p:cNvSpPr>
          <p:nvPr>
            <p:ph/>
          </p:nvPr>
        </p:nvSpPr>
        <p:spPr>
          <a:xfrm>
            <a:off x="940084" y="2185957"/>
            <a:ext cx="13537915" cy="6832440"/>
          </a:xfrm>
          <a:prstGeom prst="rect">
            <a:avLst/>
          </a:prstGeom>
          <a:noFill/>
          <a:ln w="0">
            <a:noFill/>
          </a:ln>
        </p:spPr>
        <p:txBody>
          <a:bodyPr lIns="182880" tIns="182880" rIns="182880" bIns="182880" anchor="t">
            <a:noAutofit/>
          </a:bodyPr>
          <a:lstStyle/>
          <a:p>
            <a:pPr>
              <a:lnSpc>
                <a:spcPct val="115000"/>
              </a:lnSpc>
              <a:spcAft>
                <a:spcPts val="2401"/>
              </a:spcAft>
              <a:buNone/>
              <a:tabLst>
                <a:tab pos="0" algn="l"/>
              </a:tabLst>
            </a:pPr>
            <a:r>
              <a:rPr lang="es" sz="3200" b="1" spc="-1" dirty="0">
                <a:solidFill>
                  <a:srgbClr val="363E47"/>
                </a:solidFill>
                <a:latin typeface="Montserrat"/>
              </a:rPr>
              <a:t>Prefinancing:</a:t>
            </a:r>
          </a:p>
          <a:p>
            <a:pPr>
              <a:lnSpc>
                <a:spcPct val="115000"/>
              </a:lnSpc>
              <a:spcAft>
                <a:spcPts val="2401"/>
              </a:spcAft>
              <a:buNone/>
              <a:tabLst>
                <a:tab pos="0" algn="l"/>
              </a:tabLst>
            </a:pPr>
            <a:r>
              <a:rPr lang="es" sz="3200" spc="-1" dirty="0">
                <a:solidFill>
                  <a:srgbClr val="363E47"/>
                </a:solidFill>
                <a:latin typeface="Montserrat"/>
              </a:rPr>
              <a:t>We received </a:t>
            </a:r>
            <a:r>
              <a:rPr lang="es" sz="3200" b="1" spc="-1" dirty="0">
                <a:solidFill>
                  <a:srgbClr val="363E47"/>
                </a:solidFill>
                <a:latin typeface="Montserrat"/>
              </a:rPr>
              <a:t>48.33% of the total EC funding </a:t>
            </a:r>
            <a:r>
              <a:rPr lang="es" sz="3200" spc="-1" dirty="0">
                <a:solidFill>
                  <a:srgbClr val="363E47"/>
                </a:solidFill>
                <a:latin typeface="Montserrat"/>
              </a:rPr>
              <a:t>as pre-financing</a:t>
            </a:r>
          </a:p>
          <a:p>
            <a:pPr>
              <a:lnSpc>
                <a:spcPct val="115000"/>
              </a:lnSpc>
              <a:spcAft>
                <a:spcPts val="2401"/>
              </a:spcAft>
              <a:buNone/>
              <a:tabLst>
                <a:tab pos="0" algn="l"/>
              </a:tabLst>
            </a:pPr>
            <a:r>
              <a:rPr lang="es" sz="3200" spc="-1" dirty="0">
                <a:solidFill>
                  <a:srgbClr val="363E47"/>
                </a:solidFill>
                <a:latin typeface="Montserrat"/>
              </a:rPr>
              <a:t>Distributed as laid down in the CA:</a:t>
            </a:r>
          </a:p>
          <a:p>
            <a:pPr>
              <a:lnSpc>
                <a:spcPct val="115000"/>
              </a:lnSpc>
              <a:spcAft>
                <a:spcPts val="2401"/>
              </a:spcAft>
              <a:buNone/>
              <a:tabLst>
                <a:tab pos="0" algn="l"/>
              </a:tabLst>
            </a:pPr>
            <a:endParaRPr lang="es" sz="3200" spc="-1" dirty="0">
              <a:solidFill>
                <a:srgbClr val="363E47"/>
              </a:solidFill>
              <a:latin typeface="Montserrat"/>
            </a:endParaRPr>
          </a:p>
        </p:txBody>
      </p:sp>
      <p:sp>
        <p:nvSpPr>
          <p:cNvPr id="3" name="Rechteck 2">
            <a:extLst>
              <a:ext uri="{FF2B5EF4-FFF2-40B4-BE49-F238E27FC236}">
                <a16:creationId xmlns:a16="http://schemas.microsoft.com/office/drawing/2014/main" id="{1F0BFE9D-AF42-4718-A237-88825F15C501}"/>
              </a:ext>
            </a:extLst>
          </p:cNvPr>
          <p:cNvSpPr/>
          <p:nvPr/>
        </p:nvSpPr>
        <p:spPr>
          <a:xfrm>
            <a:off x="1580294" y="5278662"/>
            <a:ext cx="3250786" cy="1409544"/>
          </a:xfrm>
          <a:prstGeom prst="rect">
            <a:avLst/>
          </a:prstGeom>
          <a:solidFill>
            <a:srgbClr val="92D050"/>
          </a:solidFill>
          <a:ln>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sz="3200" b="1" dirty="0">
                <a:solidFill>
                  <a:schemeClr val="tx1"/>
                </a:solidFill>
                <a:latin typeface="Montserrat" pitchFamily="2" charset="0"/>
              </a:rPr>
              <a:t>Non-</a:t>
            </a:r>
            <a:r>
              <a:rPr lang="de-DE" sz="3200" b="1" dirty="0" err="1">
                <a:solidFill>
                  <a:schemeClr val="tx1"/>
                </a:solidFill>
                <a:latin typeface="Montserrat" pitchFamily="2" charset="0"/>
              </a:rPr>
              <a:t>infrastructure</a:t>
            </a:r>
            <a:r>
              <a:rPr lang="de-DE" sz="3200" b="1" dirty="0">
                <a:solidFill>
                  <a:schemeClr val="tx1"/>
                </a:solidFill>
                <a:latin typeface="Montserrat" pitchFamily="2" charset="0"/>
              </a:rPr>
              <a:t> </a:t>
            </a:r>
            <a:r>
              <a:rPr lang="de-DE" sz="3200" b="1" dirty="0" err="1">
                <a:solidFill>
                  <a:schemeClr val="tx1"/>
                </a:solidFill>
                <a:latin typeface="Montserrat" pitchFamily="2" charset="0"/>
              </a:rPr>
              <a:t>budget</a:t>
            </a:r>
            <a:endParaRPr lang="de-DE" sz="3200" b="1" dirty="0">
              <a:solidFill>
                <a:schemeClr val="tx1"/>
              </a:solidFill>
              <a:latin typeface="Montserrat" pitchFamily="2" charset="0"/>
            </a:endParaRPr>
          </a:p>
        </p:txBody>
      </p:sp>
      <p:sp>
        <p:nvSpPr>
          <p:cNvPr id="6" name="Rechteck 5">
            <a:extLst>
              <a:ext uri="{FF2B5EF4-FFF2-40B4-BE49-F238E27FC236}">
                <a16:creationId xmlns:a16="http://schemas.microsoft.com/office/drawing/2014/main" id="{3A741B47-39ED-40B4-A5A7-E0F0EBC4FF4C}"/>
              </a:ext>
            </a:extLst>
          </p:cNvPr>
          <p:cNvSpPr/>
          <p:nvPr/>
        </p:nvSpPr>
        <p:spPr>
          <a:xfrm>
            <a:off x="5775286" y="5278662"/>
            <a:ext cx="3390019" cy="1409544"/>
          </a:xfrm>
          <a:prstGeom prst="rect">
            <a:avLst/>
          </a:prstGeom>
          <a:solidFill>
            <a:schemeClr val="accent4">
              <a:lumMod val="60000"/>
              <a:lumOff val="40000"/>
            </a:schemeClr>
          </a:solidFill>
          <a:ln>
            <a:solidFill>
              <a:schemeClr val="accent4">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sz="3200" b="1" dirty="0">
                <a:solidFill>
                  <a:schemeClr val="tx1"/>
                </a:solidFill>
                <a:latin typeface="Montserrat" pitchFamily="2" charset="0"/>
              </a:rPr>
              <a:t>Infrastructure </a:t>
            </a:r>
            <a:r>
              <a:rPr lang="de-DE" sz="3200" b="1" dirty="0" err="1">
                <a:solidFill>
                  <a:schemeClr val="tx1"/>
                </a:solidFill>
                <a:latin typeface="Montserrat" pitchFamily="2" charset="0"/>
              </a:rPr>
              <a:t>budget</a:t>
            </a:r>
            <a:endParaRPr lang="de-DE" sz="3200" b="1" dirty="0">
              <a:solidFill>
                <a:schemeClr val="tx1"/>
              </a:solidFill>
              <a:latin typeface="Montserrat" pitchFamily="2" charset="0"/>
            </a:endParaRPr>
          </a:p>
        </p:txBody>
      </p:sp>
      <p:sp>
        <p:nvSpPr>
          <p:cNvPr id="4" name="Textfeld 3">
            <a:extLst>
              <a:ext uri="{FF2B5EF4-FFF2-40B4-BE49-F238E27FC236}">
                <a16:creationId xmlns:a16="http://schemas.microsoft.com/office/drawing/2014/main" id="{3FD0F78A-CD9C-4A60-8BF6-72DE813BDABB}"/>
              </a:ext>
            </a:extLst>
          </p:cNvPr>
          <p:cNvSpPr txBox="1"/>
          <p:nvPr/>
        </p:nvSpPr>
        <p:spPr>
          <a:xfrm>
            <a:off x="1580294" y="8683923"/>
            <a:ext cx="4109638" cy="584775"/>
          </a:xfrm>
          <a:prstGeom prst="rect">
            <a:avLst/>
          </a:prstGeom>
          <a:noFill/>
        </p:spPr>
        <p:txBody>
          <a:bodyPr wrap="square" rtlCol="0">
            <a:spAutoFit/>
          </a:bodyPr>
          <a:lstStyle/>
          <a:p>
            <a:r>
              <a:rPr lang="de-DE" sz="3200" dirty="0">
                <a:latin typeface="Montserrat" pitchFamily="2" charset="0"/>
              </a:rPr>
              <a:t>Paid out in April </a:t>
            </a:r>
          </a:p>
        </p:txBody>
      </p:sp>
      <p:sp>
        <p:nvSpPr>
          <p:cNvPr id="8" name="Textfeld 7">
            <a:extLst>
              <a:ext uri="{FF2B5EF4-FFF2-40B4-BE49-F238E27FC236}">
                <a16:creationId xmlns:a16="http://schemas.microsoft.com/office/drawing/2014/main" id="{C4589384-0221-4E8D-A618-25678B7AAC3E}"/>
              </a:ext>
            </a:extLst>
          </p:cNvPr>
          <p:cNvSpPr txBox="1"/>
          <p:nvPr/>
        </p:nvSpPr>
        <p:spPr>
          <a:xfrm>
            <a:off x="5564828" y="7964580"/>
            <a:ext cx="3871940" cy="1569660"/>
          </a:xfrm>
          <a:prstGeom prst="rect">
            <a:avLst/>
          </a:prstGeom>
          <a:noFill/>
        </p:spPr>
        <p:txBody>
          <a:bodyPr wrap="square" rtlCol="0">
            <a:spAutoFit/>
          </a:bodyPr>
          <a:lstStyle/>
          <a:p>
            <a:pPr algn="ctr"/>
            <a:r>
              <a:rPr lang="de-DE" sz="3200" dirty="0">
                <a:latin typeface="Montserrat" pitchFamily="2" charset="0"/>
              </a:rPr>
              <a:t>Paid out upon </a:t>
            </a:r>
            <a:r>
              <a:rPr lang="de-DE" sz="3200" dirty="0" err="1">
                <a:latin typeface="Montserrat" pitchFamily="2" charset="0"/>
              </a:rPr>
              <a:t>use</a:t>
            </a:r>
            <a:r>
              <a:rPr lang="de-DE" sz="3200" dirty="0">
                <a:latin typeface="Montserrat" pitchFamily="2" charset="0"/>
              </a:rPr>
              <a:t> </a:t>
            </a:r>
            <a:r>
              <a:rPr lang="de-DE" sz="3200" dirty="0" err="1">
                <a:latin typeface="Montserrat" pitchFamily="2" charset="0"/>
              </a:rPr>
              <a:t>of</a:t>
            </a:r>
            <a:r>
              <a:rPr lang="de-DE" sz="3200" dirty="0">
                <a:latin typeface="Montserrat" pitchFamily="2" charset="0"/>
              </a:rPr>
              <a:t> </a:t>
            </a:r>
            <a:r>
              <a:rPr lang="de-DE" sz="3200" dirty="0" err="1">
                <a:latin typeface="Montserrat" pitchFamily="2" charset="0"/>
              </a:rPr>
              <a:t>infrastructure</a:t>
            </a:r>
            <a:endParaRPr lang="de-DE" sz="3200" dirty="0">
              <a:latin typeface="Montserrat" pitchFamily="2" charset="0"/>
            </a:endParaRPr>
          </a:p>
        </p:txBody>
      </p:sp>
      <p:sp>
        <p:nvSpPr>
          <p:cNvPr id="2" name="Pfeil: nach unten 1">
            <a:extLst>
              <a:ext uri="{FF2B5EF4-FFF2-40B4-BE49-F238E27FC236}">
                <a16:creationId xmlns:a16="http://schemas.microsoft.com/office/drawing/2014/main" id="{130C7A66-926C-4FFD-9E5E-8D680D8D8DBB}"/>
              </a:ext>
            </a:extLst>
          </p:cNvPr>
          <p:cNvSpPr/>
          <p:nvPr/>
        </p:nvSpPr>
        <p:spPr>
          <a:xfrm>
            <a:off x="2382725" y="6797040"/>
            <a:ext cx="1413340" cy="1825923"/>
          </a:xfrm>
          <a:prstGeom prst="downArrow">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de-DE" b="1" dirty="0">
                <a:solidFill>
                  <a:schemeClr val="tx1"/>
                </a:solidFill>
                <a:latin typeface="Montserrat" pitchFamily="2" charset="0"/>
              </a:rPr>
              <a:t>48.33%</a:t>
            </a:r>
          </a:p>
        </p:txBody>
      </p:sp>
      <p:sp>
        <p:nvSpPr>
          <p:cNvPr id="9" name="Pfeil: nach unten 8">
            <a:extLst>
              <a:ext uri="{FF2B5EF4-FFF2-40B4-BE49-F238E27FC236}">
                <a16:creationId xmlns:a16="http://schemas.microsoft.com/office/drawing/2014/main" id="{15BB8242-F35D-4F0A-A333-FF3C982DED86}"/>
              </a:ext>
            </a:extLst>
          </p:cNvPr>
          <p:cNvSpPr/>
          <p:nvPr/>
        </p:nvSpPr>
        <p:spPr>
          <a:xfrm>
            <a:off x="6638524" y="6786327"/>
            <a:ext cx="1413340" cy="1197916"/>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de-DE" b="1" dirty="0">
              <a:solidFill>
                <a:schemeClr val="tx1"/>
              </a:solidFill>
              <a:latin typeface="Montserrat" pitchFamily="2"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PlaceHolder 1"/>
          <p:cNvSpPr>
            <a:spLocks noGrp="1"/>
          </p:cNvSpPr>
          <p:nvPr>
            <p:ph type="title"/>
          </p:nvPr>
        </p:nvSpPr>
        <p:spPr>
          <a:xfrm>
            <a:off x="820800" y="889920"/>
            <a:ext cx="10477080" cy="2043000"/>
          </a:xfrm>
          <a:prstGeom prst="rect">
            <a:avLst/>
          </a:prstGeom>
          <a:noFill/>
          <a:ln w="0">
            <a:noFill/>
          </a:ln>
        </p:spPr>
        <p:txBody>
          <a:bodyPr lIns="182880" tIns="182880" rIns="182880" bIns="182880" anchor="t">
            <a:noAutofit/>
          </a:bodyPr>
          <a:lstStyle/>
          <a:p>
            <a:pPr>
              <a:lnSpc>
                <a:spcPct val="100000"/>
              </a:lnSpc>
              <a:buNone/>
            </a:pPr>
            <a:r>
              <a:rPr lang="es" sz="5600" spc="-1" dirty="0">
                <a:solidFill>
                  <a:schemeClr val="accent1"/>
                </a:solidFill>
                <a:latin typeface="Montserrat Light"/>
                <a:ea typeface="Montserrat Light"/>
              </a:rPr>
              <a:t>3</a:t>
            </a:r>
            <a:r>
              <a:rPr lang="es" sz="5600" b="0" strike="noStrike" spc="-1" dirty="0">
                <a:solidFill>
                  <a:schemeClr val="accent1"/>
                </a:solidFill>
                <a:latin typeface="Montserrat Light"/>
                <a:ea typeface="Montserrat Light"/>
              </a:rPr>
              <a:t>. </a:t>
            </a:r>
            <a:r>
              <a:rPr lang="en-GB" sz="5600" spc="-1" dirty="0">
                <a:solidFill>
                  <a:schemeClr val="accent1"/>
                </a:solidFill>
                <a:latin typeface="Montserrat Light"/>
                <a:ea typeface="Montserrat Light"/>
              </a:rPr>
              <a:t>Payments</a:t>
            </a:r>
            <a:br>
              <a:rPr sz="6000" dirty="0"/>
            </a:br>
            <a:br>
              <a:rPr sz="5600" dirty="0"/>
            </a:br>
            <a:endParaRPr lang="de-DE" sz="5600" b="0" strike="noStrike" spc="-1" dirty="0">
              <a:solidFill>
                <a:srgbClr val="000000"/>
              </a:solidFill>
              <a:latin typeface="Arial"/>
            </a:endParaRPr>
          </a:p>
        </p:txBody>
      </p:sp>
      <p:sp>
        <p:nvSpPr>
          <p:cNvPr id="6" name="Rechteck 5">
            <a:extLst>
              <a:ext uri="{FF2B5EF4-FFF2-40B4-BE49-F238E27FC236}">
                <a16:creationId xmlns:a16="http://schemas.microsoft.com/office/drawing/2014/main" id="{3A741B47-39ED-40B4-A5A7-E0F0EBC4FF4C}"/>
              </a:ext>
            </a:extLst>
          </p:cNvPr>
          <p:cNvSpPr/>
          <p:nvPr/>
        </p:nvSpPr>
        <p:spPr>
          <a:xfrm>
            <a:off x="6841294" y="1062635"/>
            <a:ext cx="3277273" cy="1409544"/>
          </a:xfrm>
          <a:prstGeom prst="rect">
            <a:avLst/>
          </a:prstGeom>
          <a:solidFill>
            <a:schemeClr val="accent4">
              <a:lumMod val="60000"/>
              <a:lumOff val="40000"/>
            </a:schemeClr>
          </a:solidFill>
          <a:ln>
            <a:solidFill>
              <a:schemeClr val="accent4">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sz="3200" b="1" dirty="0">
                <a:solidFill>
                  <a:schemeClr val="tx1"/>
                </a:solidFill>
                <a:latin typeface="Montserrat" pitchFamily="2" charset="0"/>
              </a:rPr>
              <a:t>Infrastructure </a:t>
            </a:r>
            <a:r>
              <a:rPr lang="de-DE" sz="3200" b="1" dirty="0" err="1">
                <a:solidFill>
                  <a:schemeClr val="tx1"/>
                </a:solidFill>
                <a:latin typeface="Montserrat" pitchFamily="2" charset="0"/>
              </a:rPr>
              <a:t>budget</a:t>
            </a:r>
            <a:endParaRPr lang="de-DE" sz="3200" b="1" dirty="0">
              <a:solidFill>
                <a:schemeClr val="tx1"/>
              </a:solidFill>
              <a:latin typeface="Montserrat" pitchFamily="2" charset="0"/>
            </a:endParaRPr>
          </a:p>
        </p:txBody>
      </p:sp>
      <p:sp>
        <p:nvSpPr>
          <p:cNvPr id="8" name="Textfeld 7">
            <a:extLst>
              <a:ext uri="{FF2B5EF4-FFF2-40B4-BE49-F238E27FC236}">
                <a16:creationId xmlns:a16="http://schemas.microsoft.com/office/drawing/2014/main" id="{C4589384-0221-4E8D-A618-25678B7AAC3E}"/>
              </a:ext>
            </a:extLst>
          </p:cNvPr>
          <p:cNvSpPr txBox="1"/>
          <p:nvPr/>
        </p:nvSpPr>
        <p:spPr>
          <a:xfrm>
            <a:off x="6608347" y="3879334"/>
            <a:ext cx="3743166" cy="1569660"/>
          </a:xfrm>
          <a:prstGeom prst="rect">
            <a:avLst/>
          </a:prstGeom>
          <a:noFill/>
        </p:spPr>
        <p:txBody>
          <a:bodyPr wrap="square" rtlCol="0">
            <a:spAutoFit/>
          </a:bodyPr>
          <a:lstStyle/>
          <a:p>
            <a:pPr algn="ctr"/>
            <a:r>
              <a:rPr lang="de-DE" sz="3200" dirty="0">
                <a:latin typeface="Montserrat" pitchFamily="2" charset="0"/>
              </a:rPr>
              <a:t>Paid out upon </a:t>
            </a:r>
            <a:r>
              <a:rPr lang="de-DE" sz="3200" dirty="0" err="1">
                <a:latin typeface="Montserrat" pitchFamily="2" charset="0"/>
              </a:rPr>
              <a:t>use</a:t>
            </a:r>
            <a:r>
              <a:rPr lang="de-DE" sz="3200" dirty="0">
                <a:latin typeface="Montserrat" pitchFamily="2" charset="0"/>
              </a:rPr>
              <a:t> </a:t>
            </a:r>
            <a:r>
              <a:rPr lang="de-DE" sz="3200" dirty="0" err="1">
                <a:latin typeface="Montserrat" pitchFamily="2" charset="0"/>
              </a:rPr>
              <a:t>of</a:t>
            </a:r>
            <a:r>
              <a:rPr lang="de-DE" sz="3200" dirty="0">
                <a:latin typeface="Montserrat" pitchFamily="2" charset="0"/>
              </a:rPr>
              <a:t> </a:t>
            </a:r>
            <a:r>
              <a:rPr lang="de-DE" sz="3200" dirty="0" err="1">
                <a:latin typeface="Montserrat" pitchFamily="2" charset="0"/>
              </a:rPr>
              <a:t>infrastructure</a:t>
            </a:r>
            <a:endParaRPr lang="de-DE" sz="3200" dirty="0">
              <a:latin typeface="Montserrat" pitchFamily="2" charset="0"/>
            </a:endParaRPr>
          </a:p>
        </p:txBody>
      </p:sp>
      <p:sp>
        <p:nvSpPr>
          <p:cNvPr id="9" name="Pfeil: nach unten 8">
            <a:extLst>
              <a:ext uri="{FF2B5EF4-FFF2-40B4-BE49-F238E27FC236}">
                <a16:creationId xmlns:a16="http://schemas.microsoft.com/office/drawing/2014/main" id="{15BB8242-F35D-4F0A-A333-FF3C982DED86}"/>
              </a:ext>
            </a:extLst>
          </p:cNvPr>
          <p:cNvSpPr/>
          <p:nvPr/>
        </p:nvSpPr>
        <p:spPr>
          <a:xfrm>
            <a:off x="7796764" y="2686767"/>
            <a:ext cx="1366335" cy="1197916"/>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de-DE" b="1" dirty="0">
              <a:solidFill>
                <a:schemeClr val="tx1"/>
              </a:solidFill>
              <a:latin typeface="Montserrat" pitchFamily="2" charset="0"/>
            </a:endParaRPr>
          </a:p>
        </p:txBody>
      </p:sp>
      <p:sp>
        <p:nvSpPr>
          <p:cNvPr id="10" name="Pfeil: nach unten 9">
            <a:extLst>
              <a:ext uri="{FF2B5EF4-FFF2-40B4-BE49-F238E27FC236}">
                <a16:creationId xmlns:a16="http://schemas.microsoft.com/office/drawing/2014/main" id="{6D8F27B1-A83E-4411-AE5E-94C739FD490E}"/>
              </a:ext>
            </a:extLst>
          </p:cNvPr>
          <p:cNvSpPr/>
          <p:nvPr/>
        </p:nvSpPr>
        <p:spPr>
          <a:xfrm>
            <a:off x="6841294" y="5448994"/>
            <a:ext cx="738389" cy="963362"/>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de-DE" b="1" dirty="0">
              <a:solidFill>
                <a:schemeClr val="tx1"/>
              </a:solidFill>
              <a:latin typeface="Montserrat" pitchFamily="2" charset="0"/>
            </a:endParaRPr>
          </a:p>
        </p:txBody>
      </p:sp>
      <p:sp>
        <p:nvSpPr>
          <p:cNvPr id="12" name="Rechteck 11">
            <a:extLst>
              <a:ext uri="{FF2B5EF4-FFF2-40B4-BE49-F238E27FC236}">
                <a16:creationId xmlns:a16="http://schemas.microsoft.com/office/drawing/2014/main" id="{86E70D67-CA8D-412B-B4BE-A1FB3DCEBC0E}"/>
              </a:ext>
            </a:extLst>
          </p:cNvPr>
          <p:cNvSpPr/>
          <p:nvPr/>
        </p:nvSpPr>
        <p:spPr>
          <a:xfrm>
            <a:off x="4420703" y="6649309"/>
            <a:ext cx="3277273" cy="1409544"/>
          </a:xfrm>
          <a:prstGeom prst="rect">
            <a:avLst/>
          </a:prstGeom>
          <a:solidFill>
            <a:schemeClr val="accent4">
              <a:lumMod val="60000"/>
              <a:lumOff val="40000"/>
            </a:schemeClr>
          </a:solidFill>
          <a:ln>
            <a:solidFill>
              <a:schemeClr val="accent4">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sz="3200" b="1" dirty="0">
                <a:solidFill>
                  <a:schemeClr val="tx1"/>
                </a:solidFill>
                <a:latin typeface="Montserrat" pitchFamily="2" charset="0"/>
              </a:rPr>
              <a:t>Transnational Access</a:t>
            </a:r>
          </a:p>
        </p:txBody>
      </p:sp>
      <p:sp>
        <p:nvSpPr>
          <p:cNvPr id="13" name="Rechteck 12">
            <a:extLst>
              <a:ext uri="{FF2B5EF4-FFF2-40B4-BE49-F238E27FC236}">
                <a16:creationId xmlns:a16="http://schemas.microsoft.com/office/drawing/2014/main" id="{5E2E2B12-9FA5-4818-B4CA-1DDBC9320489}"/>
              </a:ext>
            </a:extLst>
          </p:cNvPr>
          <p:cNvSpPr/>
          <p:nvPr/>
        </p:nvSpPr>
        <p:spPr>
          <a:xfrm>
            <a:off x="9144000" y="6636201"/>
            <a:ext cx="3277273" cy="1409544"/>
          </a:xfrm>
          <a:prstGeom prst="rect">
            <a:avLst/>
          </a:prstGeom>
          <a:solidFill>
            <a:schemeClr val="accent4">
              <a:lumMod val="60000"/>
              <a:lumOff val="40000"/>
            </a:schemeClr>
          </a:solidFill>
          <a:ln>
            <a:solidFill>
              <a:schemeClr val="accent4">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sz="3200" b="1" dirty="0">
                <a:solidFill>
                  <a:schemeClr val="tx1"/>
                </a:solidFill>
                <a:latin typeface="Montserrat" pitchFamily="2" charset="0"/>
              </a:rPr>
              <a:t>Virtual Access</a:t>
            </a:r>
          </a:p>
        </p:txBody>
      </p:sp>
      <p:sp>
        <p:nvSpPr>
          <p:cNvPr id="14" name="Textfeld 13">
            <a:extLst>
              <a:ext uri="{FF2B5EF4-FFF2-40B4-BE49-F238E27FC236}">
                <a16:creationId xmlns:a16="http://schemas.microsoft.com/office/drawing/2014/main" id="{426BA69B-5B05-4905-9F87-F907D70589ED}"/>
              </a:ext>
            </a:extLst>
          </p:cNvPr>
          <p:cNvSpPr txBox="1"/>
          <p:nvPr/>
        </p:nvSpPr>
        <p:spPr>
          <a:xfrm>
            <a:off x="4053598" y="8188764"/>
            <a:ext cx="3743166" cy="1569660"/>
          </a:xfrm>
          <a:prstGeom prst="rect">
            <a:avLst/>
          </a:prstGeom>
          <a:noFill/>
        </p:spPr>
        <p:txBody>
          <a:bodyPr wrap="square" rtlCol="0">
            <a:spAutoFit/>
          </a:bodyPr>
          <a:lstStyle/>
          <a:p>
            <a:pPr algn="ctr"/>
            <a:r>
              <a:rPr lang="de-DE" sz="3200" dirty="0">
                <a:latin typeface="Montserrat" pitchFamily="2" charset="0"/>
              </a:rPr>
              <a:t>After end </a:t>
            </a:r>
            <a:r>
              <a:rPr lang="de-DE" sz="3200" dirty="0" err="1">
                <a:latin typeface="Montserrat" pitchFamily="2" charset="0"/>
              </a:rPr>
              <a:t>user</a:t>
            </a:r>
            <a:r>
              <a:rPr lang="de-DE" sz="3200" dirty="0">
                <a:latin typeface="Montserrat" pitchFamily="2" charset="0"/>
              </a:rPr>
              <a:t> </a:t>
            </a:r>
            <a:r>
              <a:rPr lang="de-DE" sz="3200" dirty="0" err="1">
                <a:latin typeface="Montserrat" pitchFamily="2" charset="0"/>
              </a:rPr>
              <a:t>agreements</a:t>
            </a:r>
            <a:r>
              <a:rPr lang="de-DE" sz="3200" dirty="0">
                <a:latin typeface="Montserrat" pitchFamily="2" charset="0"/>
              </a:rPr>
              <a:t> </a:t>
            </a:r>
            <a:r>
              <a:rPr lang="de-DE" sz="3200" dirty="0" err="1">
                <a:latin typeface="Montserrat" pitchFamily="2" charset="0"/>
              </a:rPr>
              <a:t>were</a:t>
            </a:r>
            <a:r>
              <a:rPr lang="de-DE" sz="3200" dirty="0">
                <a:latin typeface="Montserrat" pitchFamily="2" charset="0"/>
              </a:rPr>
              <a:t> </a:t>
            </a:r>
            <a:r>
              <a:rPr lang="de-DE" sz="3200" dirty="0" err="1">
                <a:latin typeface="Montserrat" pitchFamily="2" charset="0"/>
              </a:rPr>
              <a:t>signed</a:t>
            </a:r>
            <a:endParaRPr lang="de-DE" sz="3200" dirty="0">
              <a:latin typeface="Montserrat" pitchFamily="2" charset="0"/>
            </a:endParaRPr>
          </a:p>
        </p:txBody>
      </p:sp>
      <p:sp>
        <p:nvSpPr>
          <p:cNvPr id="15" name="Pfeil: nach unten 14">
            <a:extLst>
              <a:ext uri="{FF2B5EF4-FFF2-40B4-BE49-F238E27FC236}">
                <a16:creationId xmlns:a16="http://schemas.microsoft.com/office/drawing/2014/main" id="{E3866984-2A1F-4EED-BA3B-2BC390CD251C}"/>
              </a:ext>
            </a:extLst>
          </p:cNvPr>
          <p:cNvSpPr/>
          <p:nvPr/>
        </p:nvSpPr>
        <p:spPr>
          <a:xfrm>
            <a:off x="9380178" y="5510996"/>
            <a:ext cx="738389" cy="963362"/>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de-DE" b="1" dirty="0">
              <a:solidFill>
                <a:schemeClr val="tx1"/>
              </a:solidFill>
              <a:latin typeface="Montserrat" pitchFamily="2" charset="0"/>
            </a:endParaRPr>
          </a:p>
        </p:txBody>
      </p:sp>
      <p:sp>
        <p:nvSpPr>
          <p:cNvPr id="16" name="Textfeld 15">
            <a:extLst>
              <a:ext uri="{FF2B5EF4-FFF2-40B4-BE49-F238E27FC236}">
                <a16:creationId xmlns:a16="http://schemas.microsoft.com/office/drawing/2014/main" id="{36ECF60C-3D97-4D47-A36B-CE6883AB6D12}"/>
              </a:ext>
            </a:extLst>
          </p:cNvPr>
          <p:cNvSpPr txBox="1"/>
          <p:nvPr/>
        </p:nvSpPr>
        <p:spPr>
          <a:xfrm>
            <a:off x="8911053" y="8188764"/>
            <a:ext cx="3743166" cy="584775"/>
          </a:xfrm>
          <a:prstGeom prst="rect">
            <a:avLst/>
          </a:prstGeom>
          <a:noFill/>
        </p:spPr>
        <p:txBody>
          <a:bodyPr wrap="square" rtlCol="0">
            <a:spAutoFit/>
          </a:bodyPr>
          <a:lstStyle/>
          <a:p>
            <a:pPr algn="ctr"/>
            <a:r>
              <a:rPr lang="de-DE" sz="3200" i="1" dirty="0">
                <a:latin typeface="Montserrat" pitchFamily="2" charset="0"/>
              </a:rPr>
              <a:t>Soon</a:t>
            </a:r>
          </a:p>
        </p:txBody>
      </p:sp>
    </p:spTree>
    <p:extLst>
      <p:ext uri="{BB962C8B-B14F-4D97-AF65-F5344CB8AC3E}">
        <p14:creationId xmlns:p14="http://schemas.microsoft.com/office/powerpoint/2010/main" val="3390513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PlaceHolder 1"/>
          <p:cNvSpPr>
            <a:spLocks noGrp="1"/>
          </p:cNvSpPr>
          <p:nvPr>
            <p:ph type="title"/>
          </p:nvPr>
        </p:nvSpPr>
        <p:spPr>
          <a:xfrm>
            <a:off x="820800" y="889920"/>
            <a:ext cx="13183560" cy="2043000"/>
          </a:xfrm>
          <a:prstGeom prst="rect">
            <a:avLst/>
          </a:prstGeom>
          <a:noFill/>
          <a:ln w="0">
            <a:noFill/>
          </a:ln>
        </p:spPr>
        <p:txBody>
          <a:bodyPr lIns="182880" tIns="182880" rIns="182880" bIns="182880" anchor="t">
            <a:noAutofit/>
          </a:bodyPr>
          <a:lstStyle/>
          <a:p>
            <a:pPr>
              <a:lnSpc>
                <a:spcPct val="100000"/>
              </a:lnSpc>
              <a:buNone/>
            </a:pPr>
            <a:r>
              <a:rPr lang="es" sz="5400" spc="-1" dirty="0">
                <a:solidFill>
                  <a:schemeClr val="accent1"/>
                </a:solidFill>
                <a:latin typeface="Montserrat Light"/>
                <a:ea typeface="Montserrat Light"/>
              </a:rPr>
              <a:t>4</a:t>
            </a:r>
            <a:r>
              <a:rPr lang="es" sz="5400" b="0" strike="noStrike" spc="-1" dirty="0">
                <a:solidFill>
                  <a:schemeClr val="accent1"/>
                </a:solidFill>
                <a:latin typeface="Montserrat Light"/>
                <a:ea typeface="Montserrat Light"/>
              </a:rPr>
              <a:t>. </a:t>
            </a:r>
            <a:r>
              <a:rPr lang="en-GB" sz="5400" spc="-1" dirty="0">
                <a:solidFill>
                  <a:schemeClr val="accent1"/>
                </a:solidFill>
                <a:latin typeface="Montserrat Light"/>
                <a:ea typeface="Montserrat Light"/>
              </a:rPr>
              <a:t>Financial Reporting</a:t>
            </a:r>
            <a:br>
              <a:rPr sz="5400" dirty="0"/>
            </a:br>
            <a:endParaRPr lang="de-DE" sz="5400" b="0" strike="noStrike" spc="-1" dirty="0">
              <a:solidFill>
                <a:srgbClr val="000000"/>
              </a:solidFill>
              <a:latin typeface="Arial"/>
            </a:endParaRPr>
          </a:p>
        </p:txBody>
      </p:sp>
      <p:sp>
        <p:nvSpPr>
          <p:cNvPr id="294" name="PlaceHolder 2"/>
          <p:cNvSpPr>
            <a:spLocks noGrp="1"/>
          </p:cNvSpPr>
          <p:nvPr>
            <p:ph/>
          </p:nvPr>
        </p:nvSpPr>
        <p:spPr>
          <a:xfrm>
            <a:off x="865440" y="2997720"/>
            <a:ext cx="11661840" cy="6832440"/>
          </a:xfrm>
          <a:prstGeom prst="rect">
            <a:avLst/>
          </a:prstGeom>
          <a:noFill/>
          <a:ln w="0">
            <a:noFill/>
          </a:ln>
        </p:spPr>
        <p:txBody>
          <a:bodyPr lIns="182880" tIns="182880" rIns="182880" bIns="182880" anchor="t">
            <a:noAutofit/>
          </a:bodyPr>
          <a:lstStyle/>
          <a:p>
            <a:pPr marL="457200" indent="-374760">
              <a:lnSpc>
                <a:spcPct val="115000"/>
              </a:lnSpc>
              <a:buClr>
                <a:srgbClr val="0078FF"/>
              </a:buClr>
              <a:buFont typeface="Montserrat SemiBold"/>
              <a:buChar char="●"/>
            </a:pPr>
            <a:r>
              <a:rPr lang="en-GB" sz="3600" b="1" spc="-1" dirty="0">
                <a:solidFill>
                  <a:srgbClr val="363E47"/>
                </a:solidFill>
                <a:latin typeface="Montserrat"/>
              </a:rPr>
              <a:t>Each partner </a:t>
            </a:r>
            <a:r>
              <a:rPr lang="en-GB" sz="3600" spc="-1" dirty="0">
                <a:solidFill>
                  <a:srgbClr val="363E47"/>
                </a:solidFill>
                <a:latin typeface="Montserrat"/>
              </a:rPr>
              <a:t>has to submit a </a:t>
            </a:r>
            <a:r>
              <a:rPr lang="en-GB" sz="3600" b="1" spc="-1" dirty="0">
                <a:solidFill>
                  <a:srgbClr val="363E47"/>
                </a:solidFill>
                <a:latin typeface="Montserrat"/>
              </a:rPr>
              <a:t>financial report (costs statement) at the end of the reporting period</a:t>
            </a:r>
          </a:p>
          <a:p>
            <a:pPr marL="82440">
              <a:lnSpc>
                <a:spcPct val="115000"/>
              </a:lnSpc>
              <a:buClr>
                <a:srgbClr val="0078FF"/>
              </a:buClr>
            </a:pPr>
            <a:endParaRPr lang="de-DE" sz="3200" spc="-1" dirty="0">
              <a:solidFill>
                <a:srgbClr val="000000"/>
              </a:solidFill>
              <a:latin typeface="Arial"/>
            </a:endParaRPr>
          </a:p>
          <a:p>
            <a:pPr marL="457200" indent="-374760">
              <a:lnSpc>
                <a:spcPct val="115000"/>
              </a:lnSpc>
              <a:buClr>
                <a:srgbClr val="0078FF"/>
              </a:buClr>
              <a:buFont typeface="Montserrat SemiBold"/>
              <a:buChar char="●"/>
            </a:pPr>
            <a:r>
              <a:rPr lang="de-DE" sz="3600" spc="-1" dirty="0">
                <a:solidFill>
                  <a:srgbClr val="363E47"/>
                </a:solidFill>
                <a:latin typeface="Montserrat"/>
              </a:rPr>
              <a:t>Submission </a:t>
            </a:r>
            <a:r>
              <a:rPr lang="de-DE" sz="3600" b="1" spc="-1" dirty="0">
                <a:solidFill>
                  <a:srgbClr val="363E47"/>
                </a:solidFill>
                <a:latin typeface="Montserrat"/>
              </a:rPr>
              <a:t>via EU </a:t>
            </a:r>
            <a:r>
              <a:rPr lang="de-DE" sz="3600" b="1" spc="-1" dirty="0" err="1">
                <a:solidFill>
                  <a:srgbClr val="363E47"/>
                </a:solidFill>
                <a:latin typeface="Montserrat"/>
              </a:rPr>
              <a:t>portal</a:t>
            </a:r>
            <a:endParaRPr lang="de-DE" sz="3600" b="1" spc="-1" dirty="0">
              <a:solidFill>
                <a:srgbClr val="363E47"/>
              </a:solidFill>
              <a:latin typeface="Montserrat"/>
            </a:endParaRPr>
          </a:p>
          <a:p>
            <a:pPr marL="82440">
              <a:lnSpc>
                <a:spcPct val="115000"/>
              </a:lnSpc>
              <a:buClr>
                <a:srgbClr val="0078FF"/>
              </a:buClr>
            </a:pPr>
            <a:endParaRPr lang="de-DE" sz="3600" spc="-1" dirty="0">
              <a:solidFill>
                <a:srgbClr val="363E47"/>
              </a:solidFill>
              <a:latin typeface="Montserrat"/>
            </a:endParaRPr>
          </a:p>
          <a:p>
            <a:pPr marL="457200" indent="-374760">
              <a:lnSpc>
                <a:spcPct val="115000"/>
              </a:lnSpc>
              <a:buClr>
                <a:srgbClr val="0078FF"/>
              </a:buClr>
              <a:buFont typeface="Montserrat SemiBold"/>
              <a:buChar char="●"/>
            </a:pPr>
            <a:r>
              <a:rPr lang="de-DE" sz="3600" spc="-1" dirty="0" err="1">
                <a:solidFill>
                  <a:srgbClr val="363E47"/>
                </a:solidFill>
                <a:latin typeface="Montserrat"/>
              </a:rPr>
              <a:t>Detailed</a:t>
            </a:r>
            <a:r>
              <a:rPr lang="de-DE" sz="3600" spc="-1" dirty="0">
                <a:solidFill>
                  <a:srgbClr val="363E47"/>
                </a:solidFill>
                <a:latin typeface="Montserrat"/>
              </a:rPr>
              <a:t> </a:t>
            </a:r>
            <a:r>
              <a:rPr lang="de-DE" sz="3600" b="1" spc="-1" dirty="0" err="1">
                <a:solidFill>
                  <a:srgbClr val="363E47"/>
                </a:solidFill>
                <a:latin typeface="Montserrat"/>
              </a:rPr>
              <a:t>guidelines</a:t>
            </a:r>
            <a:r>
              <a:rPr lang="de-DE" sz="3600" b="1" spc="-1" dirty="0">
                <a:solidFill>
                  <a:srgbClr val="363E47"/>
                </a:solidFill>
                <a:latin typeface="Montserrat"/>
              </a:rPr>
              <a:t> will </a:t>
            </a:r>
            <a:r>
              <a:rPr lang="de-DE" sz="3600" b="1" spc="-1" dirty="0" err="1">
                <a:solidFill>
                  <a:srgbClr val="363E47"/>
                </a:solidFill>
                <a:latin typeface="Montserrat"/>
              </a:rPr>
              <a:t>be</a:t>
            </a:r>
            <a:r>
              <a:rPr lang="de-DE" sz="3600" b="1" spc="-1" dirty="0">
                <a:solidFill>
                  <a:srgbClr val="363E47"/>
                </a:solidFill>
                <a:latin typeface="Montserrat"/>
              </a:rPr>
              <a:t> </a:t>
            </a:r>
            <a:r>
              <a:rPr lang="de-DE" sz="3600" b="1" spc="-1" dirty="0" err="1">
                <a:solidFill>
                  <a:srgbClr val="363E47"/>
                </a:solidFill>
                <a:latin typeface="Montserrat"/>
              </a:rPr>
              <a:t>circulated</a:t>
            </a:r>
            <a:r>
              <a:rPr lang="de-DE" sz="3600" b="1" spc="-1" dirty="0">
                <a:solidFill>
                  <a:srgbClr val="363E47"/>
                </a:solidFill>
                <a:latin typeface="Montserrat"/>
              </a:rPr>
              <a:t> </a:t>
            </a:r>
            <a:r>
              <a:rPr lang="de-DE" sz="3600" spc="-1" dirty="0">
                <a:solidFill>
                  <a:srgbClr val="363E47"/>
                </a:solidFill>
                <a:latin typeface="Montserrat"/>
              </a:rPr>
              <a:t>a </a:t>
            </a:r>
            <a:r>
              <a:rPr lang="de-DE" sz="3600" spc="-1" dirty="0" err="1">
                <a:solidFill>
                  <a:srgbClr val="363E47"/>
                </a:solidFill>
                <a:latin typeface="Montserrat"/>
              </a:rPr>
              <a:t>few</a:t>
            </a:r>
            <a:r>
              <a:rPr lang="de-DE" sz="3600" spc="-1" dirty="0">
                <a:solidFill>
                  <a:srgbClr val="363E47"/>
                </a:solidFill>
                <a:latin typeface="Montserrat"/>
              </a:rPr>
              <a:t> </a:t>
            </a:r>
            <a:r>
              <a:rPr lang="de-DE" sz="3600" spc="-1" dirty="0" err="1">
                <a:solidFill>
                  <a:srgbClr val="363E47"/>
                </a:solidFill>
                <a:latin typeface="Montserrat"/>
              </a:rPr>
              <a:t>weeks</a:t>
            </a:r>
            <a:r>
              <a:rPr lang="de-DE" sz="3600" spc="-1" dirty="0">
                <a:solidFill>
                  <a:srgbClr val="363E47"/>
                </a:solidFill>
                <a:latin typeface="Montserrat"/>
              </a:rPr>
              <a:t> </a:t>
            </a:r>
            <a:r>
              <a:rPr lang="de-DE" sz="3600" spc="-1" dirty="0" err="1">
                <a:solidFill>
                  <a:srgbClr val="363E47"/>
                </a:solidFill>
                <a:latin typeface="Montserrat"/>
              </a:rPr>
              <a:t>before</a:t>
            </a:r>
            <a:r>
              <a:rPr lang="de-DE" sz="3600" spc="-1" dirty="0">
                <a:solidFill>
                  <a:srgbClr val="363E47"/>
                </a:solidFill>
                <a:latin typeface="Montserrat"/>
              </a:rPr>
              <a:t> end </a:t>
            </a:r>
            <a:r>
              <a:rPr lang="de-DE" sz="3600" spc="-1" dirty="0" err="1">
                <a:solidFill>
                  <a:srgbClr val="363E47"/>
                </a:solidFill>
                <a:latin typeface="Montserrat"/>
              </a:rPr>
              <a:t>of</a:t>
            </a:r>
            <a:r>
              <a:rPr lang="de-DE" sz="3600" spc="-1" dirty="0">
                <a:solidFill>
                  <a:srgbClr val="363E47"/>
                </a:solidFill>
                <a:latin typeface="Montserrat"/>
              </a:rPr>
              <a:t> </a:t>
            </a:r>
            <a:r>
              <a:rPr lang="de-DE" sz="3600" spc="-1" dirty="0" err="1">
                <a:solidFill>
                  <a:srgbClr val="363E47"/>
                </a:solidFill>
                <a:latin typeface="Montserrat"/>
              </a:rPr>
              <a:t>the</a:t>
            </a:r>
            <a:r>
              <a:rPr lang="de-DE" sz="3600" spc="-1" dirty="0">
                <a:solidFill>
                  <a:srgbClr val="363E47"/>
                </a:solidFill>
                <a:latin typeface="Montserrat"/>
              </a:rPr>
              <a:t> </a:t>
            </a:r>
            <a:r>
              <a:rPr lang="de-DE" sz="3600" spc="-1" dirty="0" err="1">
                <a:solidFill>
                  <a:srgbClr val="363E47"/>
                </a:solidFill>
                <a:latin typeface="Montserrat"/>
              </a:rPr>
              <a:t>reporting</a:t>
            </a:r>
            <a:r>
              <a:rPr lang="de-DE" sz="3600" spc="-1" dirty="0">
                <a:solidFill>
                  <a:srgbClr val="363E47"/>
                </a:solidFill>
                <a:latin typeface="Montserrat"/>
              </a:rPr>
              <a:t> </a:t>
            </a:r>
            <a:r>
              <a:rPr lang="de-DE" sz="3600" spc="-1" dirty="0" err="1">
                <a:solidFill>
                  <a:srgbClr val="363E47"/>
                </a:solidFill>
                <a:latin typeface="Montserrat"/>
              </a:rPr>
              <a:t>period</a:t>
            </a:r>
            <a:endParaRPr lang="de-DE" sz="3600" spc="-1" dirty="0">
              <a:solidFill>
                <a:srgbClr val="363E47"/>
              </a:solidFill>
              <a:latin typeface="Montserrat"/>
            </a:endParaRPr>
          </a:p>
          <a:p>
            <a:pPr marL="457200" indent="-374760">
              <a:lnSpc>
                <a:spcPct val="115000"/>
              </a:lnSpc>
              <a:buClr>
                <a:srgbClr val="0078FF"/>
              </a:buClr>
              <a:buFont typeface="Montserrat SemiBold"/>
              <a:buChar char="●"/>
            </a:pPr>
            <a:endParaRPr lang="en-GB" sz="3600" b="1" spc="-1" dirty="0">
              <a:solidFill>
                <a:srgbClr val="363E47"/>
              </a:solidFill>
              <a:latin typeface="Montserrat"/>
            </a:endParaRPr>
          </a:p>
        </p:txBody>
      </p:sp>
      <p:sp>
        <p:nvSpPr>
          <p:cNvPr id="295" name="Google Shape;112;p22"/>
          <p:cNvSpPr/>
          <p:nvPr/>
        </p:nvSpPr>
        <p:spPr>
          <a:xfrm>
            <a:off x="865440" y="2997720"/>
            <a:ext cx="12631320" cy="6832440"/>
          </a:xfrm>
          <a:prstGeom prst="rect">
            <a:avLst/>
          </a:prstGeom>
          <a:noFill/>
          <a:ln w="0">
            <a:noFill/>
          </a:ln>
        </p:spPr>
        <p:style>
          <a:lnRef idx="0">
            <a:scrgbClr r="0" g="0" b="0"/>
          </a:lnRef>
          <a:fillRef idx="0">
            <a:scrgbClr r="0" g="0" b="0"/>
          </a:fillRef>
          <a:effectRef idx="0">
            <a:scrgbClr r="0" g="0" b="0"/>
          </a:effectRef>
          <a:fontRef idx="minor"/>
        </p:style>
        <p:txBody>
          <a:bodyPr lIns="182880" tIns="182880" rIns="182880" bIns="182880" anchor="t">
            <a:noAutofit/>
          </a:bodyPr>
          <a:lstStyle/>
          <a:p>
            <a:pPr>
              <a:lnSpc>
                <a:spcPct val="100000"/>
              </a:lnSpc>
              <a:spcAft>
                <a:spcPts val="2401"/>
              </a:spcAft>
              <a:buNone/>
            </a:pPr>
            <a:endParaRPr lang="en-GB" sz="3200" b="0" strike="noStrike" spc="-1">
              <a:solidFill>
                <a:srgbClr val="363E47"/>
              </a:solidFill>
              <a:latin typeface="Montserrat"/>
              <a:ea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5E7E9"/>
        </a:solidFill>
        <a:effectLst/>
      </p:bgPr>
    </p:bg>
    <p:spTree>
      <p:nvGrpSpPr>
        <p:cNvPr id="1" name=""/>
        <p:cNvGrpSpPr/>
        <p:nvPr/>
      </p:nvGrpSpPr>
      <p:grpSpPr>
        <a:xfrm>
          <a:off x="0" y="0"/>
          <a:ext cx="0" cy="0"/>
          <a:chOff x="0" y="0"/>
          <a:chExt cx="0" cy="0"/>
        </a:xfrm>
      </p:grpSpPr>
      <p:sp>
        <p:nvSpPr>
          <p:cNvPr id="338" name="Google Shape;206;p28"/>
          <p:cNvSpPr/>
          <p:nvPr/>
        </p:nvSpPr>
        <p:spPr>
          <a:xfrm>
            <a:off x="1259999" y="902520"/>
            <a:ext cx="5562360" cy="16207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40000"/>
              </a:lnSpc>
              <a:buNone/>
              <a:tabLst>
                <a:tab pos="0" algn="l"/>
              </a:tabLst>
            </a:pPr>
            <a:r>
              <a:rPr lang="es" sz="7600" b="0" strike="noStrike" spc="-1" dirty="0">
                <a:solidFill>
                  <a:schemeClr val="accent1"/>
                </a:solidFill>
                <a:latin typeface="Montserrat Light"/>
                <a:ea typeface="Montserrat Light"/>
              </a:rPr>
              <a:t>Contact Us</a:t>
            </a:r>
            <a:endParaRPr lang="de-DE" sz="7600" b="0" strike="noStrike" spc="-1" dirty="0">
              <a:solidFill>
                <a:srgbClr val="000000"/>
              </a:solidFill>
              <a:latin typeface="Calibri"/>
            </a:endParaRPr>
          </a:p>
        </p:txBody>
      </p:sp>
      <p:sp>
        <p:nvSpPr>
          <p:cNvPr id="339" name="Google Shape;207;p28"/>
          <p:cNvSpPr/>
          <p:nvPr/>
        </p:nvSpPr>
        <p:spPr>
          <a:xfrm>
            <a:off x="1259999" y="2764320"/>
            <a:ext cx="7515721" cy="4976875"/>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ct val="140000"/>
              </a:lnSpc>
              <a:buNone/>
              <a:tabLst>
                <a:tab pos="0" algn="l"/>
              </a:tabLst>
            </a:pPr>
            <a:r>
              <a:rPr lang="es" sz="2400" spc="-1" dirty="0">
                <a:solidFill>
                  <a:schemeClr val="accent1"/>
                </a:solidFill>
                <a:latin typeface="Montserrat"/>
              </a:rPr>
              <a:t>Financial and administrative management team:</a:t>
            </a:r>
          </a:p>
          <a:p>
            <a:pPr>
              <a:lnSpc>
                <a:spcPct val="140000"/>
              </a:lnSpc>
              <a:buNone/>
              <a:tabLst>
                <a:tab pos="0" algn="l"/>
              </a:tabLst>
            </a:pPr>
            <a:endParaRPr lang="es" sz="1000" spc="-1" dirty="0">
              <a:solidFill>
                <a:schemeClr val="accent1"/>
              </a:solidFill>
              <a:latin typeface="Montserrat"/>
            </a:endParaRPr>
          </a:p>
          <a:p>
            <a:pPr>
              <a:lnSpc>
                <a:spcPct val="140000"/>
              </a:lnSpc>
              <a:buNone/>
              <a:tabLst>
                <a:tab pos="0" algn="l"/>
              </a:tabLst>
            </a:pPr>
            <a:endParaRPr lang="es" sz="1000" spc="-1" dirty="0">
              <a:solidFill>
                <a:schemeClr val="accent1"/>
              </a:solidFill>
              <a:latin typeface="Montserrat"/>
            </a:endParaRPr>
          </a:p>
          <a:p>
            <a:pPr>
              <a:lnSpc>
                <a:spcPct val="140000"/>
              </a:lnSpc>
              <a:buNone/>
              <a:tabLst>
                <a:tab pos="0" algn="l"/>
              </a:tabLst>
            </a:pPr>
            <a:r>
              <a:rPr lang="es" sz="2400" spc="-1" dirty="0">
                <a:solidFill>
                  <a:schemeClr val="accent1"/>
                </a:solidFill>
                <a:latin typeface="Montserrat"/>
              </a:rPr>
              <a:t>Martina Schrage</a:t>
            </a:r>
          </a:p>
          <a:p>
            <a:pPr>
              <a:lnSpc>
                <a:spcPct val="140000"/>
              </a:lnSpc>
              <a:buNone/>
              <a:tabLst>
                <a:tab pos="0" algn="l"/>
              </a:tabLst>
            </a:pPr>
            <a:r>
              <a:rPr lang="de-DE" sz="2400" spc="-1" dirty="0">
                <a:solidFill>
                  <a:schemeClr val="accent1"/>
                </a:solidFill>
                <a:latin typeface="Montserrat"/>
                <a:hlinkClick r:id="rId3"/>
              </a:rPr>
              <a:t>m</a:t>
            </a:r>
            <a:r>
              <a:rPr lang="es" sz="2400" spc="-1" dirty="0">
                <a:solidFill>
                  <a:schemeClr val="accent1"/>
                </a:solidFill>
                <a:latin typeface="Montserrat"/>
                <a:hlinkClick r:id="rId3"/>
              </a:rPr>
              <a:t>artina.schrage@awi.de</a:t>
            </a:r>
            <a:r>
              <a:rPr lang="es" sz="2400" spc="-1" dirty="0">
                <a:solidFill>
                  <a:schemeClr val="accent1"/>
                </a:solidFill>
                <a:latin typeface="Montserrat"/>
              </a:rPr>
              <a:t> </a:t>
            </a:r>
          </a:p>
          <a:p>
            <a:pPr>
              <a:lnSpc>
                <a:spcPct val="140000"/>
              </a:lnSpc>
              <a:buNone/>
              <a:tabLst>
                <a:tab pos="0" algn="l"/>
              </a:tabLst>
            </a:pPr>
            <a:endParaRPr lang="es" sz="2400" spc="-1" dirty="0">
              <a:solidFill>
                <a:schemeClr val="accent1"/>
              </a:solidFill>
              <a:latin typeface="Montserrat"/>
            </a:endParaRPr>
          </a:p>
          <a:p>
            <a:pPr>
              <a:lnSpc>
                <a:spcPct val="140000"/>
              </a:lnSpc>
              <a:buNone/>
              <a:tabLst>
                <a:tab pos="0" algn="l"/>
              </a:tabLst>
            </a:pPr>
            <a:r>
              <a:rPr lang="es" sz="2400" spc="-1" dirty="0">
                <a:solidFill>
                  <a:schemeClr val="accent1"/>
                </a:solidFill>
                <a:latin typeface="Montserrat"/>
              </a:rPr>
              <a:t>Maria Eden</a:t>
            </a:r>
          </a:p>
          <a:p>
            <a:pPr>
              <a:lnSpc>
                <a:spcPct val="140000"/>
              </a:lnSpc>
              <a:buNone/>
              <a:tabLst>
                <a:tab pos="0" algn="l"/>
              </a:tabLst>
            </a:pPr>
            <a:r>
              <a:rPr lang="de-DE" sz="2400" spc="-1" dirty="0">
                <a:solidFill>
                  <a:schemeClr val="accent1"/>
                </a:solidFill>
                <a:latin typeface="Montserrat"/>
                <a:hlinkClick r:id="rId4"/>
              </a:rPr>
              <a:t>m</a:t>
            </a:r>
            <a:r>
              <a:rPr lang="es" sz="2400" spc="-1" dirty="0">
                <a:solidFill>
                  <a:schemeClr val="accent1"/>
                </a:solidFill>
                <a:latin typeface="Montserrat"/>
                <a:hlinkClick r:id="rId4"/>
              </a:rPr>
              <a:t>aria.eden@awi.de</a:t>
            </a:r>
            <a:endParaRPr lang="es" sz="2400" spc="-1" dirty="0">
              <a:solidFill>
                <a:schemeClr val="accent1"/>
              </a:solidFill>
              <a:latin typeface="Montserrat"/>
            </a:endParaRPr>
          </a:p>
          <a:p>
            <a:pPr>
              <a:lnSpc>
                <a:spcPct val="140000"/>
              </a:lnSpc>
              <a:buNone/>
              <a:tabLst>
                <a:tab pos="0" algn="l"/>
              </a:tabLst>
            </a:pPr>
            <a:endParaRPr lang="es" sz="2400" spc="-1" dirty="0">
              <a:solidFill>
                <a:schemeClr val="accent1"/>
              </a:solidFill>
              <a:latin typeface="Montserrat"/>
            </a:endParaRPr>
          </a:p>
          <a:p>
            <a:pPr>
              <a:lnSpc>
                <a:spcPct val="140000"/>
              </a:lnSpc>
              <a:buNone/>
              <a:tabLst>
                <a:tab pos="0" algn="l"/>
              </a:tabLst>
            </a:pPr>
            <a:endParaRPr lang="es" sz="2400" spc="-1" dirty="0">
              <a:solidFill>
                <a:schemeClr val="accent1"/>
              </a:solidFill>
              <a:latin typeface="Montserrat"/>
            </a:endParaRPr>
          </a:p>
          <a:p>
            <a:pPr>
              <a:lnSpc>
                <a:spcPct val="140000"/>
              </a:lnSpc>
              <a:buNone/>
              <a:tabLst>
                <a:tab pos="0" algn="l"/>
              </a:tabLst>
            </a:pPr>
            <a:r>
              <a:rPr lang="es" sz="2100" spc="-1" dirty="0">
                <a:solidFill>
                  <a:schemeClr val="accent1"/>
                </a:solidFill>
                <a:latin typeface="Montserrat"/>
              </a:rPr>
              <a:t> </a:t>
            </a:r>
            <a:endParaRPr lang="de-DE" sz="2100" b="0" strike="noStrike" spc="-1" dirty="0">
              <a:solidFill>
                <a:srgbClr val="000000"/>
              </a:solidFill>
              <a:latin typeface="Calibri"/>
            </a:endParaRPr>
          </a:p>
        </p:txBody>
      </p:sp>
      <p:pic>
        <p:nvPicPr>
          <p:cNvPr id="340" name="Google Shape;212;p28"/>
          <p:cNvPicPr/>
          <p:nvPr/>
        </p:nvPicPr>
        <p:blipFill>
          <a:blip r:embed="rId5"/>
          <a:srcRect l="3267" t="1669" r="43322" b="7652"/>
          <a:stretch/>
        </p:blipFill>
        <p:spPr>
          <a:xfrm>
            <a:off x="9512280" y="-151200"/>
            <a:ext cx="8902440" cy="10604520"/>
          </a:xfrm>
          <a:prstGeom prst="rect">
            <a:avLst/>
          </a:prstGeom>
          <a:ln w="0">
            <a:noFill/>
          </a:ln>
        </p:spPr>
      </p:pic>
      <p:pic>
        <p:nvPicPr>
          <p:cNvPr id="341" name="Google Shape;12;p2"/>
          <p:cNvPicPr/>
          <p:nvPr/>
        </p:nvPicPr>
        <p:blipFill>
          <a:blip r:embed="rId6"/>
          <a:stretch/>
        </p:blipFill>
        <p:spPr>
          <a:xfrm>
            <a:off x="986040" y="6696000"/>
            <a:ext cx="6110280" cy="3442680"/>
          </a:xfrm>
          <a:prstGeom prst="rect">
            <a:avLst/>
          </a:prstGeom>
          <a:ln w="0">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3239</Words>
  <Application>Microsoft Office PowerPoint</Application>
  <PresentationFormat>Benutzerdefiniert</PresentationFormat>
  <Paragraphs>487</Paragraphs>
  <Slides>26</Slides>
  <Notes>26</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26</vt:i4>
      </vt:variant>
    </vt:vector>
  </HeadingPairs>
  <TitlesOfParts>
    <vt:vector size="36" baseType="lpstr">
      <vt:lpstr>Arial</vt:lpstr>
      <vt:lpstr>Calibri</vt:lpstr>
      <vt:lpstr>Montserrat</vt:lpstr>
      <vt:lpstr>Montserrat Light</vt:lpstr>
      <vt:lpstr>Montserrat SemiBold</vt:lpstr>
      <vt:lpstr>Symbol</vt:lpstr>
      <vt:lpstr>Wingdings</vt:lpstr>
      <vt:lpstr>Simple Light</vt:lpstr>
      <vt:lpstr>Simple Light</vt:lpstr>
      <vt:lpstr>Simple Light</vt:lpstr>
      <vt:lpstr>Financial and Administrative Aspects</vt:lpstr>
      <vt:lpstr>Content</vt:lpstr>
      <vt:lpstr>1. Important Documents</vt:lpstr>
      <vt:lpstr>1. Important Documents</vt:lpstr>
      <vt:lpstr>Good to Know –  Grant Agreement  (GA)</vt:lpstr>
      <vt:lpstr>Good to Know - GA</vt:lpstr>
      <vt:lpstr>Good to Know - GA</vt:lpstr>
      <vt:lpstr>Good to Know - GA</vt:lpstr>
      <vt:lpstr>Good to Know - GA</vt:lpstr>
      <vt:lpstr>Good to Know - GA</vt:lpstr>
      <vt:lpstr>2. Budget details</vt:lpstr>
      <vt:lpstr>2. Budget details</vt:lpstr>
      <vt:lpstr>2. Budget details</vt:lpstr>
      <vt:lpstr>2. Budget details</vt:lpstr>
      <vt:lpstr>2. Budget details</vt:lpstr>
      <vt:lpstr>2. Budget details</vt:lpstr>
      <vt:lpstr>2. Budget details</vt:lpstr>
      <vt:lpstr>2. Budget details – personnel costs</vt:lpstr>
      <vt:lpstr>PowerPoint-Präsentation</vt:lpstr>
      <vt:lpstr>2. Budget details – personnel costs</vt:lpstr>
      <vt:lpstr>2. Budget details – personnel costs</vt:lpstr>
      <vt:lpstr>3. Payments  </vt:lpstr>
      <vt:lpstr>3. Payments  </vt:lpstr>
      <vt:lpstr>3. Payments  </vt:lpstr>
      <vt:lpstr>4. Financial Reporting </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Large title of the presentation The polar regions play a key role in the Earth’s system</dc:title>
  <dc:subject/>
  <dc:creator>Maria Eden</dc:creator>
  <dc:description/>
  <cp:lastModifiedBy>Martina Schrage</cp:lastModifiedBy>
  <cp:revision>99</cp:revision>
  <dcterms:modified xsi:type="dcterms:W3CDTF">2024-07-02T10:25:32Z</dcterms:modified>
  <dc:language>de-DE</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r8>8</vt:r8>
  </property>
  <property fmtid="{D5CDD505-2E9C-101B-9397-08002B2CF9AE}" pid="3" name="MMClips">
    <vt:r8>1</vt:r8>
  </property>
  <property fmtid="{D5CDD505-2E9C-101B-9397-08002B2CF9AE}" pid="4" name="Notes">
    <vt:r8>20</vt:r8>
  </property>
  <property fmtid="{D5CDD505-2E9C-101B-9397-08002B2CF9AE}" pid="5" name="PresentationFormat">
    <vt:lpwstr>Custom</vt:lpwstr>
  </property>
  <property fmtid="{D5CDD505-2E9C-101B-9397-08002B2CF9AE}" pid="6" name="Slides">
    <vt:r8>21</vt:r8>
  </property>
</Properties>
</file>