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9"/>
  </p:notesMasterIdLst>
  <p:sldIdLst>
    <p:sldId id="256" r:id="rId2"/>
    <p:sldId id="1506" r:id="rId3"/>
    <p:sldId id="260" r:id="rId4"/>
    <p:sldId id="258" r:id="rId5"/>
    <p:sldId id="273" r:id="rId6"/>
    <p:sldId id="1509" r:id="rId7"/>
    <p:sldId id="375" r:id="rId8"/>
    <p:sldId id="1510" r:id="rId9"/>
    <p:sldId id="1495" r:id="rId10"/>
    <p:sldId id="1505" r:id="rId11"/>
    <p:sldId id="1503" r:id="rId12"/>
    <p:sldId id="311" r:id="rId13"/>
    <p:sldId id="1504" r:id="rId14"/>
    <p:sldId id="1496" r:id="rId15"/>
    <p:sldId id="1501" r:id="rId16"/>
    <p:sldId id="1499" r:id="rId17"/>
    <p:sldId id="271" r:id="rId18"/>
  </p:sldIdLst>
  <p:sldSz cx="18288000" cy="10287000"/>
  <p:notesSz cx="6858000" cy="9144000"/>
  <p:embeddedFontLst>
    <p:embeddedFont>
      <p:font typeface="Montserrat" pitchFamily="2" charset="77"/>
      <p:regular r:id="rId20"/>
      <p:bold r:id="rId21"/>
      <p:italic r:id="rId22"/>
      <p:boldItalic r:id="rId23"/>
    </p:embeddedFont>
    <p:embeddedFont>
      <p:font typeface="Montserrat Light" pitchFamily="2" charset="77"/>
      <p:regular r:id="rId24"/>
      <p:bold r:id="rId25"/>
      <p:italic r:id="rId26"/>
      <p:boldItalic r:id="rId27"/>
    </p:embeddedFont>
    <p:embeddedFont>
      <p:font typeface="Montserrat SemiBold" pitchFamily="2" charset="77"/>
      <p:regular r:id="rId28"/>
      <p:bold r:id="rId29"/>
      <p:italic r:id="rId30"/>
      <p:bold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Open Sans Bold" panose="020B0806030504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/>
    <p:restoredTop sz="70068"/>
  </p:normalViewPr>
  <p:slideViewPr>
    <p:cSldViewPr snapToGrid="0">
      <p:cViewPr varScale="1">
        <p:scale>
          <a:sx n="58" d="100"/>
          <a:sy n="58" d="100"/>
        </p:scale>
        <p:origin x="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eronica\Downloads\POLARIN%20ELIGIBILITY%20CHECK-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eronica\Nextcloud\p_POLARIN\POLARIN%20CALLS\1st%20call%20POLARIN\TAP-report-first%20cal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Overview </a:t>
            </a:r>
            <a:r>
              <a:rPr lang="en-GB" sz="3360" b="1" i="0" u="none" strike="noStrike" kern="120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rPr>
              <a:t>POLARIN</a:t>
            </a:r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Call for Proposals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Sheet1!$I$5</c:f>
              <c:strCache>
                <c:ptCount val="1"/>
                <c:pt idx="0">
                  <c:v>AREA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7B-6444-9F2A-00AFA0F941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7B-6444-9F2A-00AFA0F941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7B-6444-9F2A-00AFA0F9416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Sheet1!$I$6:$I$8</c:f>
              <c:strCache>
                <c:ptCount val="3"/>
                <c:pt idx="0">
                  <c:v>Arctic</c:v>
                </c:pt>
                <c:pt idx="1">
                  <c:v>Antarctic</c:v>
                </c:pt>
                <c:pt idx="2">
                  <c:v>Bipolar</c:v>
                </c:pt>
              </c:strCache>
            </c:strRef>
          </c:cat>
          <c:val>
            <c:numRef>
              <c:f>Sheet1!$I$6:$I$9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7B-6444-9F2A-00AFA0F94161}"/>
            </c:ext>
          </c:extLst>
        </c:ser>
        <c:ser>
          <c:idx val="2"/>
          <c:order val="1"/>
          <c:tx>
            <c:strRef>
              <c:f>Sheet1!$K$5</c:f>
              <c:strCache>
                <c:ptCount val="1"/>
                <c:pt idx="0">
                  <c:v>including bipolar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0422822348735963E-2"/>
                  <c:y val="-1.5202702298289468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Submitted; </a:t>
                    </a:r>
                    <a:fld id="{E2394FC3-2B1F-494C-923A-3DAD2FA0C106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17B-6444-9F2A-00AFA0F94161}"/>
                </c:ext>
              </c:extLst>
            </c:dLbl>
            <c:dLbl>
              <c:idx val="1"/>
              <c:layout>
                <c:manualLayout>
                  <c:x val="0.13570586755585723"/>
                  <c:y val="-9.374996113030456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Submitted; </a:t>
                    </a:r>
                    <a:fld id="{B326E866-4026-E042-8359-C0BF363F44C4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61435986298243"/>
                      <c:h val="8.83735807221131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17B-6444-9F2A-00AFA0F94161}"/>
                </c:ext>
              </c:extLst>
            </c:dLbl>
            <c:dLbl>
              <c:idx val="2"/>
              <c:layout>
                <c:manualLayout>
                  <c:x val="0.10831569245284017"/>
                  <c:y val="2.432448134449017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Submitted</a:t>
                    </a:r>
                    <a:r>
                      <a:rPr lang="en-US" baseline="0"/>
                      <a:t>; </a:t>
                    </a:r>
                    <a:fld id="{4736EE48-2FD5-2945-B40E-56C7568FFC33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17B-6444-9F2A-00AFA0F9416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Sheet1!$I$6:$I$8</c:f>
              <c:strCache>
                <c:ptCount val="3"/>
                <c:pt idx="0">
                  <c:v>Arctic</c:v>
                </c:pt>
                <c:pt idx="1">
                  <c:v>Antarctic</c:v>
                </c:pt>
                <c:pt idx="2">
                  <c:v>Bipolar</c:v>
                </c:pt>
              </c:strCache>
            </c:strRef>
          </c:cat>
          <c:val>
            <c:numRef>
              <c:f>Sheet1!$J$6:$J$8</c:f>
              <c:numCache>
                <c:formatCode>General</c:formatCode>
                <c:ptCount val="3"/>
                <c:pt idx="0">
                  <c:v>69</c:v>
                </c:pt>
                <c:pt idx="1">
                  <c:v>23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7B-6444-9F2A-00AFA0F94161}"/>
            </c:ext>
          </c:extLst>
        </c:ser>
        <c:ser>
          <c:idx val="3"/>
          <c:order val="2"/>
          <c:tx>
            <c:strRef>
              <c:f>Sheet1!$L$5</c:f>
              <c:strCache>
                <c:ptCount val="1"/>
                <c:pt idx="0">
                  <c:v>offered stations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7773061125577381E-2"/>
                  <c:y val="-0.2118243984937114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Offerred </a:t>
                    </a:r>
                    <a:r>
                      <a:rPr lang="en-US" baseline="0"/>
                      <a:t>Stations; </a:t>
                    </a:r>
                    <a:fld id="{614A8C94-7532-1245-8468-D7719DD806A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17B-6444-9F2A-00AFA0F94161}"/>
                </c:ext>
              </c:extLst>
            </c:dLbl>
            <c:dLbl>
              <c:idx val="1"/>
              <c:layout>
                <c:manualLayout>
                  <c:x val="0.18706244587401416"/>
                  <c:y val="-9.375006982867951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Offerred stations</a:t>
                    </a:r>
                    <a:r>
                      <a:rPr lang="en-US" baseline="0"/>
                      <a:t>; </a:t>
                    </a:r>
                    <a:fld id="{58DDDDB7-4BEA-4040-AF83-5A1AAC15F571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86924887199339"/>
                      <c:h val="5.743301155213751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17B-6444-9F2A-00AFA0F9416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Sheet1!$I$6:$I$8</c:f>
              <c:strCache>
                <c:ptCount val="3"/>
                <c:pt idx="0">
                  <c:v>Arctic</c:v>
                </c:pt>
                <c:pt idx="1">
                  <c:v>Antarctic</c:v>
                </c:pt>
                <c:pt idx="2">
                  <c:v>Bipolar</c:v>
                </c:pt>
              </c:strCache>
            </c:strRef>
          </c:cat>
          <c:val>
            <c:numRef>
              <c:f>Sheet1!$L$6:$L$9</c:f>
              <c:numCache>
                <c:formatCode>General</c:formatCode>
                <c:ptCount val="4"/>
                <c:pt idx="0">
                  <c:v>27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17B-6444-9F2A-00AFA0F94161}"/>
            </c:ext>
          </c:extLst>
        </c:ser>
        <c:ser>
          <c:idx val="4"/>
          <c:order val="3"/>
          <c:tx>
            <c:strRef>
              <c:f>Sheet1!$M$5</c:f>
              <c:strCache>
                <c:ptCount val="1"/>
                <c:pt idx="0">
                  <c:v>offered vessels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892870104104231E-2"/>
                  <c:y val="-0.1824324275794736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err="1"/>
                      <a:t>Offerred</a:t>
                    </a:r>
                    <a:r>
                      <a:rPr lang="en-US" baseline="0" dirty="0"/>
                      <a:t> Vessels; </a:t>
                    </a:r>
                    <a:fld id="{3E6CB6E0-C18C-9341-9350-C3E75EE73548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17B-6444-9F2A-00AFA0F94161}"/>
                </c:ext>
              </c:extLst>
            </c:dLbl>
            <c:dLbl>
              <c:idx val="1"/>
              <c:layout>
                <c:manualLayout>
                  <c:x val="0.12792461682674333"/>
                  <c:y val="-5.87837116253750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Offerred Vessels</a:t>
                    </a:r>
                    <a:r>
                      <a:rPr lang="en-US" baseline="0"/>
                      <a:t>; </a:t>
                    </a:r>
                    <a:fld id="{2A14004A-6F9C-CB47-A6FC-EE0A6D29DEC8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53457661592719"/>
                      <c:h val="5.661789140052229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17B-6444-9F2A-00AFA0F9416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Sheet1!$I$6:$I$8</c:f>
              <c:strCache>
                <c:ptCount val="3"/>
                <c:pt idx="0">
                  <c:v>Arctic</c:v>
                </c:pt>
                <c:pt idx="1">
                  <c:v>Antarctic</c:v>
                </c:pt>
                <c:pt idx="2">
                  <c:v>Bipolar</c:v>
                </c:pt>
              </c:strCache>
            </c:strRef>
          </c:cat>
          <c:val>
            <c:numRef>
              <c:f>Sheet1!$M$6:$M$9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17B-6444-9F2A-00AFA0F94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056080"/>
        <c:axId val="106470288"/>
      </c:barChart>
      <c:catAx>
        <c:axId val="10605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endParaRPr lang="en-DE"/>
          </a:p>
        </c:txPr>
        <c:crossAx val="106470288"/>
        <c:crosses val="autoZero"/>
        <c:auto val="1"/>
        <c:lblAlgn val="ctr"/>
        <c:lblOffset val="100"/>
        <c:noMultiLvlLbl val="0"/>
      </c:catAx>
      <c:valAx>
        <c:axId val="10647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endParaRPr lang="en-DE"/>
          </a:p>
        </c:txPr>
        <c:crossAx val="10605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5124520719462464"/>
          <c:y val="0.39874017774324871"/>
          <c:w val="0.31913829779565933"/>
          <c:h val="0.216926734047205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  <a:ea typeface="+mn-ea"/>
              <a:cs typeface="+mn-cs"/>
            </a:defRPr>
          </a:pPr>
          <a:endParaRPr lang="en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" pitchFamily="2" charset="77"/>
        </a:defRPr>
      </a:pPr>
      <a:endParaRPr lang="en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[TAP-report-first call.xlsx]Sheet4!PivotTable4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Sheet4!$D$4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Sheet4!$C$5:$C$29</c:f>
              <c:strCache>
                <c:ptCount val="24"/>
                <c:pt idx="0">
                  <c:v>GB</c:v>
                </c:pt>
                <c:pt idx="1">
                  <c:v>ES</c:v>
                </c:pt>
                <c:pt idx="2">
                  <c:v>IT</c:v>
                </c:pt>
                <c:pt idx="3">
                  <c:v>DE</c:v>
                </c:pt>
                <c:pt idx="4">
                  <c:v>NO</c:v>
                </c:pt>
                <c:pt idx="5">
                  <c:v>US</c:v>
                </c:pt>
                <c:pt idx="6">
                  <c:v>FI</c:v>
                </c:pt>
                <c:pt idx="7">
                  <c:v>PT</c:v>
                </c:pt>
                <c:pt idx="8">
                  <c:v>SE</c:v>
                </c:pt>
                <c:pt idx="9">
                  <c:v>PL</c:v>
                </c:pt>
                <c:pt idx="10">
                  <c:v>CL</c:v>
                </c:pt>
                <c:pt idx="11">
                  <c:v>NL</c:v>
                </c:pt>
                <c:pt idx="12">
                  <c:v>FR</c:v>
                </c:pt>
                <c:pt idx="13">
                  <c:v>BE</c:v>
                </c:pt>
                <c:pt idx="14">
                  <c:v>NZ</c:v>
                </c:pt>
                <c:pt idx="15">
                  <c:v>CZ</c:v>
                </c:pt>
                <c:pt idx="16">
                  <c:v>CH</c:v>
                </c:pt>
                <c:pt idx="17">
                  <c:v>CA</c:v>
                </c:pt>
                <c:pt idx="18">
                  <c:v>CN</c:v>
                </c:pt>
                <c:pt idx="19">
                  <c:v>TR</c:v>
                </c:pt>
                <c:pt idx="20">
                  <c:v>HK</c:v>
                </c:pt>
                <c:pt idx="21">
                  <c:v>UY</c:v>
                </c:pt>
                <c:pt idx="22">
                  <c:v>DK</c:v>
                </c:pt>
                <c:pt idx="23">
                  <c:v>AT</c:v>
                </c:pt>
              </c:strCache>
            </c:strRef>
          </c:cat>
          <c:val>
            <c:numRef>
              <c:f>Sheet4!$D$5:$D$29</c:f>
              <c:numCache>
                <c:formatCode>General</c:formatCode>
                <c:ptCount val="24"/>
                <c:pt idx="0">
                  <c:v>15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0-C040-B2AB-80ACFCD0D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overlap val="-30"/>
        <c:axId val="1409369983"/>
        <c:axId val="1409371695"/>
      </c:barChart>
      <c:catAx>
        <c:axId val="1409369983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Group Leader Organization Country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409371695"/>
        <c:crosses val="autoZero"/>
        <c:auto val="1"/>
        <c:lblAlgn val="ctr"/>
        <c:lblOffset val="100"/>
        <c:noMultiLvlLbl val="0"/>
      </c:catAx>
      <c:valAx>
        <c:axId val="14093716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Group Leader Organization Country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409369983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5/8/layout/vList3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8C8D21-3C97-1F46-94C8-770A44B8053A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15M€ - Horizon Europe</a:t>
          </a:r>
        </a:p>
      </dgm:t>
    </dgm:pt>
    <dgm:pt modelId="{A082DC10-842C-0140-9226-D822B6228922}" type="par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3BE4EAB-7CD2-E047-82D6-AFF47F6007F4}" type="sib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6A05CE5C-2428-7246-B211-C3A84FA41798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52 partners</a:t>
          </a:r>
        </a:p>
      </dgm:t>
    </dgm:pt>
    <dgm:pt modelId="{BCE0F6B8-2A20-2444-8BE6-2F0DF0BE86F2}" type="par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2F06D6B-01FD-6A46-A827-A3B2E4826954}" type="sib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C5FAB739-5777-7D45-95FB-C827395C1194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64 RIs</a:t>
          </a:r>
        </a:p>
      </dgm:t>
    </dgm:pt>
    <dgm:pt modelId="{15A4FFA9-37AB-4A44-A24E-055AA6438F60}" type="par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D929D09F-41FF-8148-A65E-D38C93D02C66}" type="sib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7E2D1942-DE0F-4840-A127-3B31ECC2C195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3 access modalities in both poles</a:t>
          </a:r>
        </a:p>
      </dgm:t>
    </dgm:pt>
    <dgm:pt modelId="{EEDFC4FA-43DE-A942-A31C-CF2F4EE705D2}" type="parTrans" cxnId="{8C9182EE-68ED-F14F-803D-45ECB1432A55}">
      <dgm:prSet/>
      <dgm:spPr/>
      <dgm:t>
        <a:bodyPr/>
        <a:lstStyle/>
        <a:p>
          <a:endParaRPr lang="en-GB"/>
        </a:p>
      </dgm:t>
    </dgm:pt>
    <dgm:pt modelId="{C29C172D-33BF-884A-A19E-34F5D323BAD8}" type="sibTrans" cxnId="{8C9182EE-68ED-F14F-803D-45ECB1432A55}">
      <dgm:prSet/>
      <dgm:spPr/>
      <dgm:t>
        <a:bodyPr/>
        <a:lstStyle/>
        <a:p>
          <a:endParaRPr lang="en-GB"/>
        </a:p>
      </dgm:t>
    </dgm:pt>
    <dgm:pt modelId="{3D3D51E0-BBF1-264E-93FD-FC1A2B04EDAE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Coordinator: AWI</a:t>
          </a:r>
        </a:p>
      </dgm:t>
    </dgm:pt>
    <dgm:pt modelId="{7D05FE57-CC26-324E-BA88-5E0B041C1D3E}" type="parTrans" cxnId="{2B02ED8B-F314-A94E-8E5C-BF70A1C5839F}">
      <dgm:prSet/>
      <dgm:spPr/>
      <dgm:t>
        <a:bodyPr/>
        <a:lstStyle/>
        <a:p>
          <a:endParaRPr lang="en-GB"/>
        </a:p>
      </dgm:t>
    </dgm:pt>
    <dgm:pt modelId="{74ED0B4C-41AF-8A45-ABA4-C1D5908D6722}" type="sibTrans" cxnId="{2B02ED8B-F314-A94E-8E5C-BF70A1C5839F}">
      <dgm:prSet/>
      <dgm:spPr/>
      <dgm:t>
        <a:bodyPr/>
        <a:lstStyle/>
        <a:p>
          <a:endParaRPr lang="en-GB"/>
        </a:p>
      </dgm:t>
    </dgm:pt>
    <dgm:pt modelId="{0B4E9024-1722-424C-8D72-B89D5DD599E3}" type="pres">
      <dgm:prSet presAssocID="{A269050F-B694-9E4D-8742-5D0C3BD6CEBB}" presName="linearFlow" presStyleCnt="0">
        <dgm:presLayoutVars>
          <dgm:dir/>
          <dgm:resizeHandles val="exact"/>
        </dgm:presLayoutVars>
      </dgm:prSet>
      <dgm:spPr/>
    </dgm:pt>
    <dgm:pt modelId="{0C531848-C50B-3A4B-BB71-39D6037ABEC7}" type="pres">
      <dgm:prSet presAssocID="{7F8C8D21-3C97-1F46-94C8-770A44B8053A}" presName="composite" presStyleCnt="0"/>
      <dgm:spPr/>
    </dgm:pt>
    <dgm:pt modelId="{2855621B-A864-AE40-A15F-A92BCCE52A58}" type="pres">
      <dgm:prSet presAssocID="{7F8C8D21-3C97-1F46-94C8-770A44B8053A}" presName="imgShp" presStyleLbl="fgImgPlace1" presStyleIdx="0" presStyleCnt="5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78209086-A32A-2F4D-9757-87D1296B983F}" type="pres">
      <dgm:prSet presAssocID="{7F8C8D21-3C97-1F46-94C8-770A44B8053A}" presName="txShp" presStyleLbl="node1" presStyleIdx="0" presStyleCnt="5">
        <dgm:presLayoutVars>
          <dgm:bulletEnabled val="1"/>
        </dgm:presLayoutVars>
      </dgm:prSet>
      <dgm:spPr/>
    </dgm:pt>
    <dgm:pt modelId="{B520FAE5-F6C3-8E4D-9585-445E24FAEC29}" type="pres">
      <dgm:prSet presAssocID="{13BE4EAB-7CD2-E047-82D6-AFF47F6007F4}" presName="spacing" presStyleCnt="0"/>
      <dgm:spPr/>
    </dgm:pt>
    <dgm:pt modelId="{A26CCA54-B992-9C4A-8C55-868D2CFCAD50}" type="pres">
      <dgm:prSet presAssocID="{3D3D51E0-BBF1-264E-93FD-FC1A2B04EDAE}" presName="composite" presStyleCnt="0"/>
      <dgm:spPr/>
    </dgm:pt>
    <dgm:pt modelId="{134ED950-79C0-6A44-A47A-AFAF4A7C4750}" type="pres">
      <dgm:prSet presAssocID="{3D3D51E0-BBF1-264E-93FD-FC1A2B04EDAE}" presName="imgShp" presStyleLbl="fgImgPlace1" presStyleIdx="1" presStyleCnt="5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7BE47E9-30FB-834E-B352-81564285CA7B}" type="pres">
      <dgm:prSet presAssocID="{3D3D51E0-BBF1-264E-93FD-FC1A2B04EDAE}" presName="txShp" presStyleLbl="node1" presStyleIdx="1" presStyleCnt="5">
        <dgm:presLayoutVars>
          <dgm:bulletEnabled val="1"/>
        </dgm:presLayoutVars>
      </dgm:prSet>
      <dgm:spPr/>
    </dgm:pt>
    <dgm:pt modelId="{39D774D2-7835-D348-B2C7-49FD1E03F92D}" type="pres">
      <dgm:prSet presAssocID="{74ED0B4C-41AF-8A45-ABA4-C1D5908D6722}" presName="spacing" presStyleCnt="0"/>
      <dgm:spPr/>
    </dgm:pt>
    <dgm:pt modelId="{991E771D-ED6B-2648-A318-79B89B633076}" type="pres">
      <dgm:prSet presAssocID="{6A05CE5C-2428-7246-B211-C3A84FA41798}" presName="composite" presStyleCnt="0"/>
      <dgm:spPr/>
    </dgm:pt>
    <dgm:pt modelId="{15B601B8-C522-E341-9652-9DA68C81B084}" type="pres">
      <dgm:prSet presAssocID="{6A05CE5C-2428-7246-B211-C3A84FA41798}" presName="imgShp" presStyleLbl="fgImgPlace1" presStyleIdx="2" presStyleCnt="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1E5BE154-C835-D641-B07A-F0DDB1411536}" type="pres">
      <dgm:prSet presAssocID="{6A05CE5C-2428-7246-B211-C3A84FA41798}" presName="txShp" presStyleLbl="node1" presStyleIdx="2" presStyleCnt="5">
        <dgm:presLayoutVars>
          <dgm:bulletEnabled val="1"/>
        </dgm:presLayoutVars>
      </dgm:prSet>
      <dgm:spPr/>
    </dgm:pt>
    <dgm:pt modelId="{65CA586D-A88A-D045-83B4-E26674C46635}" type="pres">
      <dgm:prSet presAssocID="{12F06D6B-01FD-6A46-A827-A3B2E4826954}" presName="spacing" presStyleCnt="0"/>
      <dgm:spPr/>
    </dgm:pt>
    <dgm:pt modelId="{F6B93C71-F1E6-804F-A763-F61157BBABC0}" type="pres">
      <dgm:prSet presAssocID="{C5FAB739-5777-7D45-95FB-C827395C1194}" presName="composite" presStyleCnt="0"/>
      <dgm:spPr/>
    </dgm:pt>
    <dgm:pt modelId="{F25B51B9-C57C-EC41-B75A-4298BE6CEF1D}" type="pres">
      <dgm:prSet presAssocID="{C5FAB739-5777-7D45-95FB-C827395C1194}" presName="imgShp" presStyleLbl="fgImgPlace1" presStyleIdx="3" presStyleCnt="5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A6E249DE-F590-5B43-8EC0-5112CDEA7590}" type="pres">
      <dgm:prSet presAssocID="{C5FAB739-5777-7D45-95FB-C827395C1194}" presName="txShp" presStyleLbl="node1" presStyleIdx="3" presStyleCnt="5">
        <dgm:presLayoutVars>
          <dgm:bulletEnabled val="1"/>
        </dgm:presLayoutVars>
      </dgm:prSet>
      <dgm:spPr/>
    </dgm:pt>
    <dgm:pt modelId="{72461B42-DDAD-744B-A2DB-20B2EA038A05}" type="pres">
      <dgm:prSet presAssocID="{D929D09F-41FF-8148-A65E-D38C93D02C66}" presName="spacing" presStyleCnt="0"/>
      <dgm:spPr/>
    </dgm:pt>
    <dgm:pt modelId="{8821C392-8062-7A49-9B2C-E190C3096CC4}" type="pres">
      <dgm:prSet presAssocID="{7E2D1942-DE0F-4840-A127-3B31ECC2C195}" presName="composite" presStyleCnt="0"/>
      <dgm:spPr/>
    </dgm:pt>
    <dgm:pt modelId="{F269B6DA-BE33-464C-B7E2-8ADF8E77A5D8}" type="pres">
      <dgm:prSet presAssocID="{7E2D1942-DE0F-4840-A127-3B31ECC2C195}" presName="imgShp" presStyleLbl="fgImgPlace1" presStyleIdx="4" presStyleCnt="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D66DDAF0-97EE-F749-8788-9BA031E068DA}" type="pres">
      <dgm:prSet presAssocID="{7E2D1942-DE0F-4840-A127-3B31ECC2C195}" presName="txShp" presStyleLbl="node1" presStyleIdx="4" presStyleCnt="5">
        <dgm:presLayoutVars>
          <dgm:bulletEnabled val="1"/>
        </dgm:presLayoutVars>
      </dgm:prSet>
      <dgm:spPr/>
    </dgm:pt>
  </dgm:ptLst>
  <dgm:cxnLst>
    <dgm:cxn modelId="{B35A8E09-8840-A34B-A6EF-FCD0283349B8}" srcId="{A269050F-B694-9E4D-8742-5D0C3BD6CEBB}" destId="{6A05CE5C-2428-7246-B211-C3A84FA41798}" srcOrd="2" destOrd="0" parTransId="{BCE0F6B8-2A20-2444-8BE6-2F0DF0BE86F2}" sibTransId="{12F06D6B-01FD-6A46-A827-A3B2E4826954}"/>
    <dgm:cxn modelId="{4D4A8033-FE09-D141-8CC6-01C173FB1DB4}" type="presOf" srcId="{7F8C8D21-3C97-1F46-94C8-770A44B8053A}" destId="{78209086-A32A-2F4D-9757-87D1296B983F}" srcOrd="0" destOrd="0" presId="urn:microsoft.com/office/officeart/2005/8/layout/vList3"/>
    <dgm:cxn modelId="{39F8983C-B317-F14C-8867-C485E13E2881}" type="presOf" srcId="{A269050F-B694-9E4D-8742-5D0C3BD6CEBB}" destId="{0B4E9024-1722-424C-8D72-B89D5DD599E3}" srcOrd="0" destOrd="0" presId="urn:microsoft.com/office/officeart/2005/8/layout/vList3"/>
    <dgm:cxn modelId="{137D8351-3273-6644-8524-25EA54AED3C1}" type="presOf" srcId="{3D3D51E0-BBF1-264E-93FD-FC1A2B04EDAE}" destId="{57BE47E9-30FB-834E-B352-81564285CA7B}" srcOrd="0" destOrd="0" presId="urn:microsoft.com/office/officeart/2005/8/layout/vList3"/>
    <dgm:cxn modelId="{1BD32953-35B9-4741-86E1-C13E59CCC19E}" srcId="{A269050F-B694-9E4D-8742-5D0C3BD6CEBB}" destId="{C5FAB739-5777-7D45-95FB-C827395C1194}" srcOrd="3" destOrd="0" parTransId="{15A4FFA9-37AB-4A44-A24E-055AA6438F60}" sibTransId="{D929D09F-41FF-8148-A65E-D38C93D02C66}"/>
    <dgm:cxn modelId="{2B02ED8B-F314-A94E-8E5C-BF70A1C5839F}" srcId="{A269050F-B694-9E4D-8742-5D0C3BD6CEBB}" destId="{3D3D51E0-BBF1-264E-93FD-FC1A2B04EDAE}" srcOrd="1" destOrd="0" parTransId="{7D05FE57-CC26-324E-BA88-5E0B041C1D3E}" sibTransId="{74ED0B4C-41AF-8A45-ABA4-C1D5908D6722}"/>
    <dgm:cxn modelId="{A89531A3-1C78-1D45-ABB9-966718013A24}" type="presOf" srcId="{7E2D1942-DE0F-4840-A127-3B31ECC2C195}" destId="{D66DDAF0-97EE-F749-8788-9BA031E068DA}" srcOrd="0" destOrd="0" presId="urn:microsoft.com/office/officeart/2005/8/layout/vList3"/>
    <dgm:cxn modelId="{C939E8A5-E05B-0A4A-A777-E31DA5019680}" type="presOf" srcId="{C5FAB739-5777-7D45-95FB-C827395C1194}" destId="{A6E249DE-F590-5B43-8EC0-5112CDEA7590}" srcOrd="0" destOrd="0" presId="urn:microsoft.com/office/officeart/2005/8/layout/vList3"/>
    <dgm:cxn modelId="{0EBE71D9-E3EB-9045-B0AA-3270B8E5D8E5}" srcId="{A269050F-B694-9E4D-8742-5D0C3BD6CEBB}" destId="{7F8C8D21-3C97-1F46-94C8-770A44B8053A}" srcOrd="0" destOrd="0" parTransId="{A082DC10-842C-0140-9226-D822B6228922}" sibTransId="{13BE4EAB-7CD2-E047-82D6-AFF47F6007F4}"/>
    <dgm:cxn modelId="{EF9E75E1-E44D-4E4A-A0AF-5105320649BE}" type="presOf" srcId="{6A05CE5C-2428-7246-B211-C3A84FA41798}" destId="{1E5BE154-C835-D641-B07A-F0DDB1411536}" srcOrd="0" destOrd="0" presId="urn:microsoft.com/office/officeart/2005/8/layout/vList3"/>
    <dgm:cxn modelId="{8C9182EE-68ED-F14F-803D-45ECB1432A55}" srcId="{A269050F-B694-9E4D-8742-5D0C3BD6CEBB}" destId="{7E2D1942-DE0F-4840-A127-3B31ECC2C195}" srcOrd="4" destOrd="0" parTransId="{EEDFC4FA-43DE-A942-A31C-CF2F4EE705D2}" sibTransId="{C29C172D-33BF-884A-A19E-34F5D323BAD8}"/>
    <dgm:cxn modelId="{7868BD0E-6A8A-5745-97E1-F1B1C25F858E}" type="presParOf" srcId="{0B4E9024-1722-424C-8D72-B89D5DD599E3}" destId="{0C531848-C50B-3A4B-BB71-39D6037ABEC7}" srcOrd="0" destOrd="0" presId="urn:microsoft.com/office/officeart/2005/8/layout/vList3"/>
    <dgm:cxn modelId="{91928BDB-BE3E-3741-AD37-1846B8C33927}" type="presParOf" srcId="{0C531848-C50B-3A4B-BB71-39D6037ABEC7}" destId="{2855621B-A864-AE40-A15F-A92BCCE52A58}" srcOrd="0" destOrd="0" presId="urn:microsoft.com/office/officeart/2005/8/layout/vList3"/>
    <dgm:cxn modelId="{9E3C6D16-0614-3345-AE8D-6A4E2200EE33}" type="presParOf" srcId="{0C531848-C50B-3A4B-BB71-39D6037ABEC7}" destId="{78209086-A32A-2F4D-9757-87D1296B983F}" srcOrd="1" destOrd="0" presId="urn:microsoft.com/office/officeart/2005/8/layout/vList3"/>
    <dgm:cxn modelId="{724AE73E-2FE4-B745-B41C-AA6503B7875A}" type="presParOf" srcId="{0B4E9024-1722-424C-8D72-B89D5DD599E3}" destId="{B520FAE5-F6C3-8E4D-9585-445E24FAEC29}" srcOrd="1" destOrd="0" presId="urn:microsoft.com/office/officeart/2005/8/layout/vList3"/>
    <dgm:cxn modelId="{96132DEA-86F4-DE40-9F32-342DA4FB7153}" type="presParOf" srcId="{0B4E9024-1722-424C-8D72-B89D5DD599E3}" destId="{A26CCA54-B992-9C4A-8C55-868D2CFCAD50}" srcOrd="2" destOrd="0" presId="urn:microsoft.com/office/officeart/2005/8/layout/vList3"/>
    <dgm:cxn modelId="{915C4D34-83AA-BA46-8C8B-7780097FE5A3}" type="presParOf" srcId="{A26CCA54-B992-9C4A-8C55-868D2CFCAD50}" destId="{134ED950-79C0-6A44-A47A-AFAF4A7C4750}" srcOrd="0" destOrd="0" presId="urn:microsoft.com/office/officeart/2005/8/layout/vList3"/>
    <dgm:cxn modelId="{3A2D2D08-5BAB-CC48-8CE9-CC54AAB0A977}" type="presParOf" srcId="{A26CCA54-B992-9C4A-8C55-868D2CFCAD50}" destId="{57BE47E9-30FB-834E-B352-81564285CA7B}" srcOrd="1" destOrd="0" presId="urn:microsoft.com/office/officeart/2005/8/layout/vList3"/>
    <dgm:cxn modelId="{33272948-6063-FE4A-A9B4-27C00297F80A}" type="presParOf" srcId="{0B4E9024-1722-424C-8D72-B89D5DD599E3}" destId="{39D774D2-7835-D348-B2C7-49FD1E03F92D}" srcOrd="3" destOrd="0" presId="urn:microsoft.com/office/officeart/2005/8/layout/vList3"/>
    <dgm:cxn modelId="{A62528B8-A05A-E341-860F-87912723C0DC}" type="presParOf" srcId="{0B4E9024-1722-424C-8D72-B89D5DD599E3}" destId="{991E771D-ED6B-2648-A318-79B89B633076}" srcOrd="4" destOrd="0" presId="urn:microsoft.com/office/officeart/2005/8/layout/vList3"/>
    <dgm:cxn modelId="{A7946C1A-2B45-4949-943C-F8442E3ADC03}" type="presParOf" srcId="{991E771D-ED6B-2648-A318-79B89B633076}" destId="{15B601B8-C522-E341-9652-9DA68C81B084}" srcOrd="0" destOrd="0" presId="urn:microsoft.com/office/officeart/2005/8/layout/vList3"/>
    <dgm:cxn modelId="{00138996-776D-E044-9999-D76AFCA71646}" type="presParOf" srcId="{991E771D-ED6B-2648-A318-79B89B633076}" destId="{1E5BE154-C835-D641-B07A-F0DDB1411536}" srcOrd="1" destOrd="0" presId="urn:microsoft.com/office/officeart/2005/8/layout/vList3"/>
    <dgm:cxn modelId="{99EDA6CC-E3A6-8746-8504-F108345EF1D4}" type="presParOf" srcId="{0B4E9024-1722-424C-8D72-B89D5DD599E3}" destId="{65CA586D-A88A-D045-83B4-E26674C46635}" srcOrd="5" destOrd="0" presId="urn:microsoft.com/office/officeart/2005/8/layout/vList3"/>
    <dgm:cxn modelId="{73784783-D280-874B-92C0-97C3351B910D}" type="presParOf" srcId="{0B4E9024-1722-424C-8D72-B89D5DD599E3}" destId="{F6B93C71-F1E6-804F-A763-F61157BBABC0}" srcOrd="6" destOrd="0" presId="urn:microsoft.com/office/officeart/2005/8/layout/vList3"/>
    <dgm:cxn modelId="{F40D8809-9FF1-5F48-8002-2E8252E8C35D}" type="presParOf" srcId="{F6B93C71-F1E6-804F-A763-F61157BBABC0}" destId="{F25B51B9-C57C-EC41-B75A-4298BE6CEF1D}" srcOrd="0" destOrd="0" presId="urn:microsoft.com/office/officeart/2005/8/layout/vList3"/>
    <dgm:cxn modelId="{A86DFB99-D574-624F-8CE5-36BC65EA5D94}" type="presParOf" srcId="{F6B93C71-F1E6-804F-A763-F61157BBABC0}" destId="{A6E249DE-F590-5B43-8EC0-5112CDEA7590}" srcOrd="1" destOrd="0" presId="urn:microsoft.com/office/officeart/2005/8/layout/vList3"/>
    <dgm:cxn modelId="{003773F5-B9A7-6F43-AA98-20CC96F5BCFA}" type="presParOf" srcId="{0B4E9024-1722-424C-8D72-B89D5DD599E3}" destId="{72461B42-DDAD-744B-A2DB-20B2EA038A05}" srcOrd="7" destOrd="0" presId="urn:microsoft.com/office/officeart/2005/8/layout/vList3"/>
    <dgm:cxn modelId="{5583C8C3-DACE-B845-AAF0-E661FF2056E2}" type="presParOf" srcId="{0B4E9024-1722-424C-8D72-B89D5DD599E3}" destId="{8821C392-8062-7A49-9B2C-E190C3096CC4}" srcOrd="8" destOrd="0" presId="urn:microsoft.com/office/officeart/2005/8/layout/vList3"/>
    <dgm:cxn modelId="{71F2F7C6-3549-B04B-8640-326C9758D3EE}" type="presParOf" srcId="{8821C392-8062-7A49-9B2C-E190C3096CC4}" destId="{F269B6DA-BE33-464C-B7E2-8ADF8E77A5D8}" srcOrd="0" destOrd="0" presId="urn:microsoft.com/office/officeart/2005/8/layout/vList3"/>
    <dgm:cxn modelId="{381F93BE-2228-9B4B-86CB-5D8929868D60}" type="presParOf" srcId="{8821C392-8062-7A49-9B2C-E190C3096CC4}" destId="{D66DDAF0-97EE-F749-8788-9BA031E068D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8/layout/VerticalCurvedList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8C8D21-3C97-1F46-94C8-770A44B8053A}">
      <dgm:prSet phldrT="[Text]"/>
      <dgm:spPr/>
      <dgm:t>
        <a:bodyPr/>
        <a:lstStyle/>
        <a:p>
          <a:r>
            <a:rPr lang="en-GB">
              <a:latin typeface="Montserrat" pitchFamily="2" charset="77"/>
            </a:rPr>
            <a:t>Key successes</a:t>
          </a:r>
          <a:endParaRPr lang="en-GB" dirty="0">
            <a:latin typeface="Montserrat" pitchFamily="2" charset="77"/>
          </a:endParaRPr>
        </a:p>
      </dgm:t>
    </dgm:pt>
    <dgm:pt modelId="{A082DC10-842C-0140-9226-D822B6228922}" type="par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3BE4EAB-7CD2-E047-82D6-AFF47F6007F4}" type="sib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6A05CE5C-2428-7246-B211-C3A84FA41798}">
      <dgm:prSet phldrT="[Text]"/>
      <dgm:spPr/>
      <dgm:t>
        <a:bodyPr/>
        <a:lstStyle/>
        <a:p>
          <a:r>
            <a:rPr lang="en-GB">
              <a:latin typeface="Montserrat" pitchFamily="2" charset="77"/>
            </a:rPr>
            <a:t>Milestones</a:t>
          </a:r>
          <a:endParaRPr lang="en-GB" dirty="0">
            <a:latin typeface="Montserrat" pitchFamily="2" charset="77"/>
          </a:endParaRPr>
        </a:p>
      </dgm:t>
    </dgm:pt>
    <dgm:pt modelId="{BCE0F6B8-2A20-2444-8BE6-2F0DF0BE86F2}" type="par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2F06D6B-01FD-6A46-A827-A3B2E4826954}" type="sib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C5FAB739-5777-7D45-95FB-C827395C1194}">
      <dgm:prSet phldrT="[Text]"/>
      <dgm:spPr/>
      <dgm:t>
        <a:bodyPr/>
        <a:lstStyle/>
        <a:p>
          <a:r>
            <a:rPr lang="en-GB">
              <a:latin typeface="Montserrat" pitchFamily="2" charset="77"/>
            </a:rPr>
            <a:t>Impact</a:t>
          </a:r>
          <a:endParaRPr lang="en-GB" dirty="0">
            <a:latin typeface="Montserrat" pitchFamily="2" charset="77"/>
          </a:endParaRPr>
        </a:p>
      </dgm:t>
    </dgm:pt>
    <dgm:pt modelId="{15A4FFA9-37AB-4A44-A24E-055AA6438F60}" type="par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D929D09F-41FF-8148-A65E-D38C93D02C66}" type="sib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7E2D1942-DE0F-4840-A127-3B31ECC2C195}">
      <dgm:prSet phldrT="[Text]"/>
      <dgm:spPr/>
      <dgm:t>
        <a:bodyPr/>
        <a:lstStyle/>
        <a:p>
          <a:r>
            <a:rPr lang="en-GB" dirty="0">
              <a:latin typeface="Montserrat" pitchFamily="2" charset="77"/>
            </a:rPr>
            <a:t>Next steps</a:t>
          </a:r>
        </a:p>
      </dgm:t>
    </dgm:pt>
    <dgm:pt modelId="{EEDFC4FA-43DE-A942-A31C-CF2F4EE705D2}" type="parTrans" cxnId="{8C9182EE-68ED-F14F-803D-45ECB1432A55}">
      <dgm:prSet/>
      <dgm:spPr/>
      <dgm:t>
        <a:bodyPr/>
        <a:lstStyle/>
        <a:p>
          <a:endParaRPr lang="en-GB"/>
        </a:p>
      </dgm:t>
    </dgm:pt>
    <dgm:pt modelId="{C29C172D-33BF-884A-A19E-34F5D323BAD8}" type="sibTrans" cxnId="{8C9182EE-68ED-F14F-803D-45ECB1432A55}">
      <dgm:prSet/>
      <dgm:spPr/>
      <dgm:t>
        <a:bodyPr/>
        <a:lstStyle/>
        <a:p>
          <a:endParaRPr lang="en-GB"/>
        </a:p>
      </dgm:t>
    </dgm:pt>
    <dgm:pt modelId="{50708985-BDD3-974A-B3D1-D222C0387B6E}" type="pres">
      <dgm:prSet presAssocID="{A269050F-B694-9E4D-8742-5D0C3BD6CEBB}" presName="Name0" presStyleCnt="0">
        <dgm:presLayoutVars>
          <dgm:chMax val="7"/>
          <dgm:chPref val="7"/>
          <dgm:dir/>
        </dgm:presLayoutVars>
      </dgm:prSet>
      <dgm:spPr/>
    </dgm:pt>
    <dgm:pt modelId="{4771FCE7-3D13-B847-A0C4-8D4CF9C64086}" type="pres">
      <dgm:prSet presAssocID="{A269050F-B694-9E4D-8742-5D0C3BD6CEBB}" presName="Name1" presStyleCnt="0"/>
      <dgm:spPr/>
    </dgm:pt>
    <dgm:pt modelId="{CC4CD4A8-4150-CC42-A58F-80F956D29B9E}" type="pres">
      <dgm:prSet presAssocID="{A269050F-B694-9E4D-8742-5D0C3BD6CEBB}" presName="cycle" presStyleCnt="0"/>
      <dgm:spPr/>
    </dgm:pt>
    <dgm:pt modelId="{9A471FAD-EFE0-EC4D-A4E0-58C0144E697A}" type="pres">
      <dgm:prSet presAssocID="{A269050F-B694-9E4D-8742-5D0C3BD6CEBB}" presName="srcNode" presStyleLbl="node1" presStyleIdx="0" presStyleCnt="4"/>
      <dgm:spPr/>
    </dgm:pt>
    <dgm:pt modelId="{AE942567-6FC4-9342-BD9C-0417F9164800}" type="pres">
      <dgm:prSet presAssocID="{A269050F-B694-9E4D-8742-5D0C3BD6CEBB}" presName="conn" presStyleLbl="parChTrans1D2" presStyleIdx="0" presStyleCnt="1"/>
      <dgm:spPr/>
    </dgm:pt>
    <dgm:pt modelId="{F88A6098-F2C3-664E-986F-3E858196A56F}" type="pres">
      <dgm:prSet presAssocID="{A269050F-B694-9E4D-8742-5D0C3BD6CEBB}" presName="extraNode" presStyleLbl="node1" presStyleIdx="0" presStyleCnt="4"/>
      <dgm:spPr/>
    </dgm:pt>
    <dgm:pt modelId="{9B4084B0-007D-8D4B-B090-7D8A55DF73CD}" type="pres">
      <dgm:prSet presAssocID="{A269050F-B694-9E4D-8742-5D0C3BD6CEBB}" presName="dstNode" presStyleLbl="node1" presStyleIdx="0" presStyleCnt="4"/>
      <dgm:spPr/>
    </dgm:pt>
    <dgm:pt modelId="{D11D66CD-3188-0F4A-9A06-F18641BE8C69}" type="pres">
      <dgm:prSet presAssocID="{7F8C8D21-3C97-1F46-94C8-770A44B8053A}" presName="text_1" presStyleLbl="node1" presStyleIdx="0" presStyleCnt="4">
        <dgm:presLayoutVars>
          <dgm:bulletEnabled val="1"/>
        </dgm:presLayoutVars>
      </dgm:prSet>
      <dgm:spPr/>
    </dgm:pt>
    <dgm:pt modelId="{01A32C16-63BD-0740-8937-1D5DF027D9B1}" type="pres">
      <dgm:prSet presAssocID="{7F8C8D21-3C97-1F46-94C8-770A44B8053A}" presName="accent_1" presStyleCnt="0"/>
      <dgm:spPr/>
    </dgm:pt>
    <dgm:pt modelId="{D1F02028-05D5-A743-8507-C9BFCE9AF32D}" type="pres">
      <dgm:prSet presAssocID="{7F8C8D21-3C97-1F46-94C8-770A44B8053A}" presName="accentRepeatNode" presStyleLbl="solidFgAcc1" presStyleIdx="0" presStyleCnt="4"/>
      <dgm:spPr/>
    </dgm:pt>
    <dgm:pt modelId="{8E812AD6-0A1F-444B-ABD3-6D25D8DB4EBC}" type="pres">
      <dgm:prSet presAssocID="{6A05CE5C-2428-7246-B211-C3A84FA41798}" presName="text_2" presStyleLbl="node1" presStyleIdx="1" presStyleCnt="4">
        <dgm:presLayoutVars>
          <dgm:bulletEnabled val="1"/>
        </dgm:presLayoutVars>
      </dgm:prSet>
      <dgm:spPr/>
    </dgm:pt>
    <dgm:pt modelId="{995EF912-2B3E-F040-85DF-BC2701185D6D}" type="pres">
      <dgm:prSet presAssocID="{6A05CE5C-2428-7246-B211-C3A84FA41798}" presName="accent_2" presStyleCnt="0"/>
      <dgm:spPr/>
    </dgm:pt>
    <dgm:pt modelId="{4C75B624-2D51-2741-9FF5-F2F614011986}" type="pres">
      <dgm:prSet presAssocID="{6A05CE5C-2428-7246-B211-C3A84FA41798}" presName="accentRepeatNode" presStyleLbl="solidFgAcc1" presStyleIdx="1" presStyleCnt="4"/>
      <dgm:spPr/>
    </dgm:pt>
    <dgm:pt modelId="{EE5C6E6D-60EB-BC42-9BCC-1D0393D60291}" type="pres">
      <dgm:prSet presAssocID="{C5FAB739-5777-7D45-95FB-C827395C1194}" presName="text_3" presStyleLbl="node1" presStyleIdx="2" presStyleCnt="4">
        <dgm:presLayoutVars>
          <dgm:bulletEnabled val="1"/>
        </dgm:presLayoutVars>
      </dgm:prSet>
      <dgm:spPr/>
    </dgm:pt>
    <dgm:pt modelId="{7F83D28C-D633-2043-B669-65A5E4B1F214}" type="pres">
      <dgm:prSet presAssocID="{C5FAB739-5777-7D45-95FB-C827395C1194}" presName="accent_3" presStyleCnt="0"/>
      <dgm:spPr/>
    </dgm:pt>
    <dgm:pt modelId="{45D1491A-9490-C74E-9FD2-68E7E3A5F459}" type="pres">
      <dgm:prSet presAssocID="{C5FAB739-5777-7D45-95FB-C827395C1194}" presName="accentRepeatNode" presStyleLbl="solidFgAcc1" presStyleIdx="2" presStyleCnt="4"/>
      <dgm:spPr/>
    </dgm:pt>
    <dgm:pt modelId="{321B609F-AC47-BC4B-ADA7-AC54876951F8}" type="pres">
      <dgm:prSet presAssocID="{7E2D1942-DE0F-4840-A127-3B31ECC2C195}" presName="text_4" presStyleLbl="node1" presStyleIdx="3" presStyleCnt="4">
        <dgm:presLayoutVars>
          <dgm:bulletEnabled val="1"/>
        </dgm:presLayoutVars>
      </dgm:prSet>
      <dgm:spPr/>
    </dgm:pt>
    <dgm:pt modelId="{8C0A9CD4-FFA8-0A42-9102-F6486D0DAE89}" type="pres">
      <dgm:prSet presAssocID="{7E2D1942-DE0F-4840-A127-3B31ECC2C195}" presName="accent_4" presStyleCnt="0"/>
      <dgm:spPr/>
    </dgm:pt>
    <dgm:pt modelId="{3C9099EC-5CBD-8A4D-AB97-41745DCA4D16}" type="pres">
      <dgm:prSet presAssocID="{7E2D1942-DE0F-4840-A127-3B31ECC2C195}" presName="accentRepeatNode" presStyleLbl="solidFgAcc1" presStyleIdx="3" presStyleCnt="4"/>
      <dgm:spPr/>
    </dgm:pt>
  </dgm:ptLst>
  <dgm:cxnLst>
    <dgm:cxn modelId="{B35A8E09-8840-A34B-A6EF-FCD0283349B8}" srcId="{A269050F-B694-9E4D-8742-5D0C3BD6CEBB}" destId="{6A05CE5C-2428-7246-B211-C3A84FA41798}" srcOrd="1" destOrd="0" parTransId="{BCE0F6B8-2A20-2444-8BE6-2F0DF0BE86F2}" sibTransId="{12F06D6B-01FD-6A46-A827-A3B2E4826954}"/>
    <dgm:cxn modelId="{D674A921-5A2D-1E42-AB07-7D0FF63B9F56}" type="presOf" srcId="{7E2D1942-DE0F-4840-A127-3B31ECC2C195}" destId="{321B609F-AC47-BC4B-ADA7-AC54876951F8}" srcOrd="0" destOrd="0" presId="urn:microsoft.com/office/officeart/2008/layout/VerticalCurvedList"/>
    <dgm:cxn modelId="{619DC54E-ABC3-D643-96BE-6F4EDAD6B2D2}" type="presOf" srcId="{C5FAB739-5777-7D45-95FB-C827395C1194}" destId="{EE5C6E6D-60EB-BC42-9BCC-1D0393D60291}" srcOrd="0" destOrd="0" presId="urn:microsoft.com/office/officeart/2008/layout/VerticalCurvedList"/>
    <dgm:cxn modelId="{1BD32953-35B9-4741-86E1-C13E59CCC19E}" srcId="{A269050F-B694-9E4D-8742-5D0C3BD6CEBB}" destId="{C5FAB739-5777-7D45-95FB-C827395C1194}" srcOrd="2" destOrd="0" parTransId="{15A4FFA9-37AB-4A44-A24E-055AA6438F60}" sibTransId="{D929D09F-41FF-8148-A65E-D38C93D02C66}"/>
    <dgm:cxn modelId="{68095777-6EFC-DF46-8C4A-744A944B6D27}" type="presOf" srcId="{13BE4EAB-7CD2-E047-82D6-AFF47F6007F4}" destId="{AE942567-6FC4-9342-BD9C-0417F9164800}" srcOrd="0" destOrd="0" presId="urn:microsoft.com/office/officeart/2008/layout/VerticalCurvedList"/>
    <dgm:cxn modelId="{3C91D782-051F-424A-B0A4-BDC37D4E3F91}" type="presOf" srcId="{7F8C8D21-3C97-1F46-94C8-770A44B8053A}" destId="{D11D66CD-3188-0F4A-9A06-F18641BE8C69}" srcOrd="0" destOrd="0" presId="urn:microsoft.com/office/officeart/2008/layout/VerticalCurvedList"/>
    <dgm:cxn modelId="{7BE8BE84-F112-4444-8C5E-5F6FB9D0A10B}" type="presOf" srcId="{6A05CE5C-2428-7246-B211-C3A84FA41798}" destId="{8E812AD6-0A1F-444B-ABD3-6D25D8DB4EBC}" srcOrd="0" destOrd="0" presId="urn:microsoft.com/office/officeart/2008/layout/VerticalCurvedList"/>
    <dgm:cxn modelId="{0EBE71D9-E3EB-9045-B0AA-3270B8E5D8E5}" srcId="{A269050F-B694-9E4D-8742-5D0C3BD6CEBB}" destId="{7F8C8D21-3C97-1F46-94C8-770A44B8053A}" srcOrd="0" destOrd="0" parTransId="{A082DC10-842C-0140-9226-D822B6228922}" sibTransId="{13BE4EAB-7CD2-E047-82D6-AFF47F6007F4}"/>
    <dgm:cxn modelId="{4C7D00DF-8C18-4940-926E-3B9C6255FA80}" type="presOf" srcId="{A269050F-B694-9E4D-8742-5D0C3BD6CEBB}" destId="{50708985-BDD3-974A-B3D1-D222C0387B6E}" srcOrd="0" destOrd="0" presId="urn:microsoft.com/office/officeart/2008/layout/VerticalCurvedList"/>
    <dgm:cxn modelId="{8C9182EE-68ED-F14F-803D-45ECB1432A55}" srcId="{A269050F-B694-9E4D-8742-5D0C3BD6CEBB}" destId="{7E2D1942-DE0F-4840-A127-3B31ECC2C195}" srcOrd="3" destOrd="0" parTransId="{EEDFC4FA-43DE-A942-A31C-CF2F4EE705D2}" sibTransId="{C29C172D-33BF-884A-A19E-34F5D323BAD8}"/>
    <dgm:cxn modelId="{C7DE19C4-4A25-FE4C-8137-A9DB4C058355}" type="presParOf" srcId="{50708985-BDD3-974A-B3D1-D222C0387B6E}" destId="{4771FCE7-3D13-B847-A0C4-8D4CF9C64086}" srcOrd="0" destOrd="0" presId="urn:microsoft.com/office/officeart/2008/layout/VerticalCurvedList"/>
    <dgm:cxn modelId="{3E7B41AA-29B1-7144-B61E-16B54BCE9F8B}" type="presParOf" srcId="{4771FCE7-3D13-B847-A0C4-8D4CF9C64086}" destId="{CC4CD4A8-4150-CC42-A58F-80F956D29B9E}" srcOrd="0" destOrd="0" presId="urn:microsoft.com/office/officeart/2008/layout/VerticalCurvedList"/>
    <dgm:cxn modelId="{6D7F2DBA-E5C9-6F45-AC22-32C45C736A1C}" type="presParOf" srcId="{CC4CD4A8-4150-CC42-A58F-80F956D29B9E}" destId="{9A471FAD-EFE0-EC4D-A4E0-58C0144E697A}" srcOrd="0" destOrd="0" presId="urn:microsoft.com/office/officeart/2008/layout/VerticalCurvedList"/>
    <dgm:cxn modelId="{CFA8926D-AD5B-BB45-9759-972DD0F4C9FB}" type="presParOf" srcId="{CC4CD4A8-4150-CC42-A58F-80F956D29B9E}" destId="{AE942567-6FC4-9342-BD9C-0417F9164800}" srcOrd="1" destOrd="0" presId="urn:microsoft.com/office/officeart/2008/layout/VerticalCurvedList"/>
    <dgm:cxn modelId="{CBE76787-114D-C34A-911A-2595AC284DFB}" type="presParOf" srcId="{CC4CD4A8-4150-CC42-A58F-80F956D29B9E}" destId="{F88A6098-F2C3-664E-986F-3E858196A56F}" srcOrd="2" destOrd="0" presId="urn:microsoft.com/office/officeart/2008/layout/VerticalCurvedList"/>
    <dgm:cxn modelId="{BC45412E-23F8-134F-9FD2-D81A842DF824}" type="presParOf" srcId="{CC4CD4A8-4150-CC42-A58F-80F956D29B9E}" destId="{9B4084B0-007D-8D4B-B090-7D8A55DF73CD}" srcOrd="3" destOrd="0" presId="urn:microsoft.com/office/officeart/2008/layout/VerticalCurvedList"/>
    <dgm:cxn modelId="{C8DD9E52-EAF3-C14B-894D-42EFECEF2BA5}" type="presParOf" srcId="{4771FCE7-3D13-B847-A0C4-8D4CF9C64086}" destId="{D11D66CD-3188-0F4A-9A06-F18641BE8C69}" srcOrd="1" destOrd="0" presId="urn:microsoft.com/office/officeart/2008/layout/VerticalCurvedList"/>
    <dgm:cxn modelId="{3C590D7A-8287-B34A-B114-2EA4D1698CF8}" type="presParOf" srcId="{4771FCE7-3D13-B847-A0C4-8D4CF9C64086}" destId="{01A32C16-63BD-0740-8937-1D5DF027D9B1}" srcOrd="2" destOrd="0" presId="urn:microsoft.com/office/officeart/2008/layout/VerticalCurvedList"/>
    <dgm:cxn modelId="{32EBF622-0BAD-F74A-8B14-BA387FB39A0B}" type="presParOf" srcId="{01A32C16-63BD-0740-8937-1D5DF027D9B1}" destId="{D1F02028-05D5-A743-8507-C9BFCE9AF32D}" srcOrd="0" destOrd="0" presId="urn:microsoft.com/office/officeart/2008/layout/VerticalCurvedList"/>
    <dgm:cxn modelId="{8F27D499-058D-B744-987C-145E8B01BDC6}" type="presParOf" srcId="{4771FCE7-3D13-B847-A0C4-8D4CF9C64086}" destId="{8E812AD6-0A1F-444B-ABD3-6D25D8DB4EBC}" srcOrd="3" destOrd="0" presId="urn:microsoft.com/office/officeart/2008/layout/VerticalCurvedList"/>
    <dgm:cxn modelId="{63FFB04E-2EFA-D945-ABD2-D7B4B562057A}" type="presParOf" srcId="{4771FCE7-3D13-B847-A0C4-8D4CF9C64086}" destId="{995EF912-2B3E-F040-85DF-BC2701185D6D}" srcOrd="4" destOrd="0" presId="urn:microsoft.com/office/officeart/2008/layout/VerticalCurvedList"/>
    <dgm:cxn modelId="{1FD33A7B-043C-5141-9C7A-B08F185D75C1}" type="presParOf" srcId="{995EF912-2B3E-F040-85DF-BC2701185D6D}" destId="{4C75B624-2D51-2741-9FF5-F2F614011986}" srcOrd="0" destOrd="0" presId="urn:microsoft.com/office/officeart/2008/layout/VerticalCurvedList"/>
    <dgm:cxn modelId="{518B50BB-5FA6-EC44-8C6C-A104025E748E}" type="presParOf" srcId="{4771FCE7-3D13-B847-A0C4-8D4CF9C64086}" destId="{EE5C6E6D-60EB-BC42-9BCC-1D0393D60291}" srcOrd="5" destOrd="0" presId="urn:microsoft.com/office/officeart/2008/layout/VerticalCurvedList"/>
    <dgm:cxn modelId="{11D13D87-3070-5449-9901-736EA22CD296}" type="presParOf" srcId="{4771FCE7-3D13-B847-A0C4-8D4CF9C64086}" destId="{7F83D28C-D633-2043-B669-65A5E4B1F214}" srcOrd="6" destOrd="0" presId="urn:microsoft.com/office/officeart/2008/layout/VerticalCurvedList"/>
    <dgm:cxn modelId="{BED2A1F1-5046-0244-8B90-D40BF4D9A0F5}" type="presParOf" srcId="{7F83D28C-D633-2043-B669-65A5E4B1F214}" destId="{45D1491A-9490-C74E-9FD2-68E7E3A5F459}" srcOrd="0" destOrd="0" presId="urn:microsoft.com/office/officeart/2008/layout/VerticalCurvedList"/>
    <dgm:cxn modelId="{F2458F16-F5E8-3A4B-A9EA-AE258A1AD193}" type="presParOf" srcId="{4771FCE7-3D13-B847-A0C4-8D4CF9C64086}" destId="{321B609F-AC47-BC4B-ADA7-AC54876951F8}" srcOrd="7" destOrd="0" presId="urn:microsoft.com/office/officeart/2008/layout/VerticalCurvedList"/>
    <dgm:cxn modelId="{A4DD21EE-1E80-574F-9B0D-699F9754265F}" type="presParOf" srcId="{4771FCE7-3D13-B847-A0C4-8D4CF9C64086}" destId="{8C0A9CD4-FFA8-0A42-9102-F6486D0DAE89}" srcOrd="8" destOrd="0" presId="urn:microsoft.com/office/officeart/2008/layout/VerticalCurvedList"/>
    <dgm:cxn modelId="{BFD63126-F88C-F946-9A2E-F86261480DE7}" type="presParOf" srcId="{8C0A9CD4-FFA8-0A42-9102-F6486D0DAE89}" destId="{3C9099EC-5CBD-8A4D-AB97-41745DCA4D1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7F51DC-7703-674B-B767-569D7E5F1714}" type="doc">
      <dgm:prSet loTypeId="urn:microsoft.com/office/officeart/2005/8/layout/hChevron3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83503805-D7CB-FF48-A7E3-252415A44EE4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3200" b="1" dirty="0">
              <a:solidFill>
                <a:schemeClr val="bg2"/>
              </a:solidFill>
            </a:rPr>
            <a:t>Integration</a:t>
          </a:r>
          <a:r>
            <a:rPr lang="en-GB" sz="3200" dirty="0">
              <a:solidFill>
                <a:schemeClr val="bg2"/>
              </a:solidFill>
            </a:rPr>
            <a:t>                    </a:t>
          </a:r>
        </a:p>
      </dgm:t>
    </dgm:pt>
    <dgm:pt modelId="{1920B223-F819-B44C-8B44-59659B870293}" type="parTrans" cxnId="{BA26CFFA-BC18-E74F-81C3-25D7F8B62EDB}">
      <dgm:prSet/>
      <dgm:spPr/>
      <dgm:t>
        <a:bodyPr/>
        <a:lstStyle/>
        <a:p>
          <a:endParaRPr lang="en-GB" sz="3200"/>
        </a:p>
      </dgm:t>
    </dgm:pt>
    <dgm:pt modelId="{F5ED9B16-F7DC-984E-A9E5-946372E7F866}" type="sibTrans" cxnId="{BA26CFFA-BC18-E74F-81C3-25D7F8B62EDB}">
      <dgm:prSet/>
      <dgm:spPr/>
      <dgm:t>
        <a:bodyPr/>
        <a:lstStyle/>
        <a:p>
          <a:endParaRPr lang="en-GB" sz="3200"/>
        </a:p>
      </dgm:t>
    </dgm:pt>
    <dgm:pt modelId="{B806AB5D-0FC0-1746-A4EF-A3A0FF0FB84F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3200" b="1" dirty="0">
              <a:solidFill>
                <a:schemeClr val="bg2"/>
              </a:solidFill>
            </a:rPr>
            <a:t>Assessment</a:t>
          </a:r>
        </a:p>
      </dgm:t>
    </dgm:pt>
    <dgm:pt modelId="{8168B305-178A-F049-BA08-82A5AA094E37}" type="parTrans" cxnId="{6DFCC8E6-BB5C-1E49-9E97-7AABBF7E5ED8}">
      <dgm:prSet/>
      <dgm:spPr/>
      <dgm:t>
        <a:bodyPr/>
        <a:lstStyle/>
        <a:p>
          <a:endParaRPr lang="en-GB" sz="3200"/>
        </a:p>
      </dgm:t>
    </dgm:pt>
    <dgm:pt modelId="{43F9F329-6703-C649-9675-99AD8F06C27B}" type="sibTrans" cxnId="{6DFCC8E6-BB5C-1E49-9E97-7AABBF7E5ED8}">
      <dgm:prSet/>
      <dgm:spPr/>
      <dgm:t>
        <a:bodyPr/>
        <a:lstStyle/>
        <a:p>
          <a:endParaRPr lang="en-GB" sz="3200"/>
        </a:p>
      </dgm:t>
    </dgm:pt>
    <dgm:pt modelId="{02299CB5-F3A0-1F43-B668-7FC46C36E23A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b="1" dirty="0">
              <a:solidFill>
                <a:schemeClr val="bg2"/>
              </a:solidFill>
            </a:rPr>
            <a:t>Implementation</a:t>
          </a:r>
        </a:p>
      </dgm:t>
    </dgm:pt>
    <dgm:pt modelId="{CC986ADA-82C4-6E46-A0FD-6782F6E5EF57}" type="parTrans" cxnId="{C65122DC-5F13-404C-A894-1E4411D9558F}">
      <dgm:prSet/>
      <dgm:spPr/>
      <dgm:t>
        <a:bodyPr/>
        <a:lstStyle/>
        <a:p>
          <a:endParaRPr lang="en-GB" sz="3200"/>
        </a:p>
      </dgm:t>
    </dgm:pt>
    <dgm:pt modelId="{58D9242C-0D8A-9E4F-B15F-2C81CCE6E884}" type="sibTrans" cxnId="{C65122DC-5F13-404C-A894-1E4411D9558F}">
      <dgm:prSet/>
      <dgm:spPr/>
      <dgm:t>
        <a:bodyPr/>
        <a:lstStyle/>
        <a:p>
          <a:endParaRPr lang="en-GB" sz="3200"/>
        </a:p>
      </dgm:t>
    </dgm:pt>
    <dgm:pt modelId="{5507534A-31E0-9944-98CD-90A8EB2F4981}" type="pres">
      <dgm:prSet presAssocID="{E37F51DC-7703-674B-B767-569D7E5F1714}" presName="Name0" presStyleCnt="0">
        <dgm:presLayoutVars>
          <dgm:dir/>
          <dgm:resizeHandles val="exact"/>
        </dgm:presLayoutVars>
      </dgm:prSet>
      <dgm:spPr/>
    </dgm:pt>
    <dgm:pt modelId="{C1999915-54C8-924B-8836-51FCF67228EF}" type="pres">
      <dgm:prSet presAssocID="{83503805-D7CB-FF48-A7E3-252415A44EE4}" presName="parTxOnly" presStyleLbl="node1" presStyleIdx="0" presStyleCnt="3" custScaleX="114264">
        <dgm:presLayoutVars>
          <dgm:bulletEnabled val="1"/>
        </dgm:presLayoutVars>
      </dgm:prSet>
      <dgm:spPr/>
    </dgm:pt>
    <dgm:pt modelId="{E2D579B9-F8F3-4C44-A2D5-C3D58EABDF96}" type="pres">
      <dgm:prSet presAssocID="{F5ED9B16-F7DC-984E-A9E5-946372E7F866}" presName="parSpace" presStyleCnt="0"/>
      <dgm:spPr/>
    </dgm:pt>
    <dgm:pt modelId="{A20DA87B-FAA6-894F-B424-1273D9B569E3}" type="pres">
      <dgm:prSet presAssocID="{02299CB5-F3A0-1F43-B668-7FC46C36E23A}" presName="parTxOnly" presStyleLbl="node1" presStyleIdx="1" presStyleCnt="3" custScaleX="121678">
        <dgm:presLayoutVars>
          <dgm:bulletEnabled val="1"/>
        </dgm:presLayoutVars>
      </dgm:prSet>
      <dgm:spPr/>
    </dgm:pt>
    <dgm:pt modelId="{7EF0CC17-0CB3-6648-A2E9-A30B95DD3A53}" type="pres">
      <dgm:prSet presAssocID="{58D9242C-0D8A-9E4F-B15F-2C81CCE6E884}" presName="parSpace" presStyleCnt="0"/>
      <dgm:spPr/>
    </dgm:pt>
    <dgm:pt modelId="{48A0F4C7-B896-5641-BB24-455A659693D7}" type="pres">
      <dgm:prSet presAssocID="{B806AB5D-0FC0-1746-A4EF-A3A0FF0FB84F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F20BD846-9DC2-8246-8FD2-8432921FBE70}" type="presOf" srcId="{83503805-D7CB-FF48-A7E3-252415A44EE4}" destId="{C1999915-54C8-924B-8836-51FCF67228EF}" srcOrd="0" destOrd="0" presId="urn:microsoft.com/office/officeart/2005/8/layout/hChevron3"/>
    <dgm:cxn modelId="{CF9BC84C-5031-1B43-B105-52F27967866A}" type="presOf" srcId="{E37F51DC-7703-674B-B767-569D7E5F1714}" destId="{5507534A-31E0-9944-98CD-90A8EB2F4981}" srcOrd="0" destOrd="0" presId="urn:microsoft.com/office/officeart/2005/8/layout/hChevron3"/>
    <dgm:cxn modelId="{59CFAEA8-512C-4B49-9CA3-683CDFB78983}" type="presOf" srcId="{B806AB5D-0FC0-1746-A4EF-A3A0FF0FB84F}" destId="{48A0F4C7-B896-5641-BB24-455A659693D7}" srcOrd="0" destOrd="0" presId="urn:microsoft.com/office/officeart/2005/8/layout/hChevron3"/>
    <dgm:cxn modelId="{F77F15C8-DA88-C74D-A8FF-E18D8DFD482C}" type="presOf" srcId="{02299CB5-F3A0-1F43-B668-7FC46C36E23A}" destId="{A20DA87B-FAA6-894F-B424-1273D9B569E3}" srcOrd="0" destOrd="0" presId="urn:microsoft.com/office/officeart/2005/8/layout/hChevron3"/>
    <dgm:cxn modelId="{C65122DC-5F13-404C-A894-1E4411D9558F}" srcId="{E37F51DC-7703-674B-B767-569D7E5F1714}" destId="{02299CB5-F3A0-1F43-B668-7FC46C36E23A}" srcOrd="1" destOrd="0" parTransId="{CC986ADA-82C4-6E46-A0FD-6782F6E5EF57}" sibTransId="{58D9242C-0D8A-9E4F-B15F-2C81CCE6E884}"/>
    <dgm:cxn modelId="{6DFCC8E6-BB5C-1E49-9E97-7AABBF7E5ED8}" srcId="{E37F51DC-7703-674B-B767-569D7E5F1714}" destId="{B806AB5D-0FC0-1746-A4EF-A3A0FF0FB84F}" srcOrd="2" destOrd="0" parTransId="{8168B305-178A-F049-BA08-82A5AA094E37}" sibTransId="{43F9F329-6703-C649-9675-99AD8F06C27B}"/>
    <dgm:cxn modelId="{BA26CFFA-BC18-E74F-81C3-25D7F8B62EDB}" srcId="{E37F51DC-7703-674B-B767-569D7E5F1714}" destId="{83503805-D7CB-FF48-A7E3-252415A44EE4}" srcOrd="0" destOrd="0" parTransId="{1920B223-F819-B44C-8B44-59659B870293}" sibTransId="{F5ED9B16-F7DC-984E-A9E5-946372E7F866}"/>
    <dgm:cxn modelId="{20B4B19F-92F9-7945-BF2E-8C315124EB3A}" type="presParOf" srcId="{5507534A-31E0-9944-98CD-90A8EB2F4981}" destId="{C1999915-54C8-924B-8836-51FCF67228EF}" srcOrd="0" destOrd="0" presId="urn:microsoft.com/office/officeart/2005/8/layout/hChevron3"/>
    <dgm:cxn modelId="{9BA23E5E-5A4C-9C4C-8713-04DB4F028D18}" type="presParOf" srcId="{5507534A-31E0-9944-98CD-90A8EB2F4981}" destId="{E2D579B9-F8F3-4C44-A2D5-C3D58EABDF96}" srcOrd="1" destOrd="0" presId="urn:microsoft.com/office/officeart/2005/8/layout/hChevron3"/>
    <dgm:cxn modelId="{4E7B0D26-9344-FE49-99B1-5189A79CE9B2}" type="presParOf" srcId="{5507534A-31E0-9944-98CD-90A8EB2F4981}" destId="{A20DA87B-FAA6-894F-B424-1273D9B569E3}" srcOrd="2" destOrd="0" presId="urn:microsoft.com/office/officeart/2005/8/layout/hChevron3"/>
    <dgm:cxn modelId="{66C05FFD-9028-D84A-A8AD-469A427950BA}" type="presParOf" srcId="{5507534A-31E0-9944-98CD-90A8EB2F4981}" destId="{7EF0CC17-0CB3-6648-A2E9-A30B95DD3A53}" srcOrd="3" destOrd="0" presId="urn:microsoft.com/office/officeart/2005/8/layout/hChevron3"/>
    <dgm:cxn modelId="{3A61E325-7D05-5A44-853D-DBDEBAB3A895}" type="presParOf" srcId="{5507534A-31E0-9944-98CD-90A8EB2F4981}" destId="{48A0F4C7-B896-5641-BB24-455A659693D7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09086-A32A-2F4D-9757-87D1296B983F}">
      <dsp:nvSpPr>
        <dsp:cNvPr id="0" name=""/>
        <dsp:cNvSpPr/>
      </dsp:nvSpPr>
      <dsp:spPr>
        <a:xfrm rot="10800000">
          <a:off x="2620652" y="346"/>
          <a:ext cx="9420059" cy="991723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7323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Montserrat" pitchFamily="2" charset="77"/>
            </a:rPr>
            <a:t>15M€ - Horizon Europe</a:t>
          </a:r>
        </a:p>
      </dsp:txBody>
      <dsp:txXfrm rot="10800000">
        <a:off x="2868583" y="346"/>
        <a:ext cx="9172128" cy="991723"/>
      </dsp:txXfrm>
    </dsp:sp>
    <dsp:sp modelId="{2855621B-A864-AE40-A15F-A92BCCE52A58}">
      <dsp:nvSpPr>
        <dsp:cNvPr id="0" name=""/>
        <dsp:cNvSpPr/>
      </dsp:nvSpPr>
      <dsp:spPr>
        <a:xfrm>
          <a:off x="2124790" y="346"/>
          <a:ext cx="991723" cy="991723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BE47E9-30FB-834E-B352-81564285CA7B}">
      <dsp:nvSpPr>
        <dsp:cNvPr id="0" name=""/>
        <dsp:cNvSpPr/>
      </dsp:nvSpPr>
      <dsp:spPr>
        <a:xfrm rot="10800000">
          <a:off x="2620652" y="1288106"/>
          <a:ext cx="9420059" cy="991723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7323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Montserrat" pitchFamily="2" charset="77"/>
            </a:rPr>
            <a:t>Coordinator: AWI</a:t>
          </a:r>
        </a:p>
      </dsp:txBody>
      <dsp:txXfrm rot="10800000">
        <a:off x="2868583" y="1288106"/>
        <a:ext cx="9172128" cy="991723"/>
      </dsp:txXfrm>
    </dsp:sp>
    <dsp:sp modelId="{134ED950-79C0-6A44-A47A-AFAF4A7C4750}">
      <dsp:nvSpPr>
        <dsp:cNvPr id="0" name=""/>
        <dsp:cNvSpPr/>
      </dsp:nvSpPr>
      <dsp:spPr>
        <a:xfrm>
          <a:off x="2124790" y="1288106"/>
          <a:ext cx="991723" cy="991723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E154-C835-D641-B07A-F0DDB1411536}">
      <dsp:nvSpPr>
        <dsp:cNvPr id="0" name=""/>
        <dsp:cNvSpPr/>
      </dsp:nvSpPr>
      <dsp:spPr>
        <a:xfrm rot="10800000">
          <a:off x="2620652" y="2575867"/>
          <a:ext cx="9420059" cy="991723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7323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Montserrat" pitchFamily="2" charset="77"/>
            </a:rPr>
            <a:t>52 partners</a:t>
          </a:r>
        </a:p>
      </dsp:txBody>
      <dsp:txXfrm rot="10800000">
        <a:off x="2868583" y="2575867"/>
        <a:ext cx="9172128" cy="991723"/>
      </dsp:txXfrm>
    </dsp:sp>
    <dsp:sp modelId="{15B601B8-C522-E341-9652-9DA68C81B084}">
      <dsp:nvSpPr>
        <dsp:cNvPr id="0" name=""/>
        <dsp:cNvSpPr/>
      </dsp:nvSpPr>
      <dsp:spPr>
        <a:xfrm>
          <a:off x="2124790" y="2575867"/>
          <a:ext cx="991723" cy="99172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E249DE-F590-5B43-8EC0-5112CDEA7590}">
      <dsp:nvSpPr>
        <dsp:cNvPr id="0" name=""/>
        <dsp:cNvSpPr/>
      </dsp:nvSpPr>
      <dsp:spPr>
        <a:xfrm rot="10800000">
          <a:off x="2620652" y="3863627"/>
          <a:ext cx="9420059" cy="99172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7323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Montserrat" pitchFamily="2" charset="77"/>
            </a:rPr>
            <a:t>64 RIs</a:t>
          </a:r>
        </a:p>
      </dsp:txBody>
      <dsp:txXfrm rot="10800000">
        <a:off x="2868583" y="3863627"/>
        <a:ext cx="9172128" cy="991723"/>
      </dsp:txXfrm>
    </dsp:sp>
    <dsp:sp modelId="{F25B51B9-C57C-EC41-B75A-4298BE6CEF1D}">
      <dsp:nvSpPr>
        <dsp:cNvPr id="0" name=""/>
        <dsp:cNvSpPr/>
      </dsp:nvSpPr>
      <dsp:spPr>
        <a:xfrm>
          <a:off x="2124790" y="3863627"/>
          <a:ext cx="991723" cy="991723"/>
        </a:xfrm>
        <a:prstGeom prst="ellipse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66DDAF0-97EE-F749-8788-9BA031E068DA}">
      <dsp:nvSpPr>
        <dsp:cNvPr id="0" name=""/>
        <dsp:cNvSpPr/>
      </dsp:nvSpPr>
      <dsp:spPr>
        <a:xfrm rot="10800000">
          <a:off x="2620652" y="5151388"/>
          <a:ext cx="9420059" cy="991723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7323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Montserrat" pitchFamily="2" charset="77"/>
            </a:rPr>
            <a:t>3 access modalities in both poles</a:t>
          </a:r>
        </a:p>
      </dsp:txBody>
      <dsp:txXfrm rot="10800000">
        <a:off x="2868583" y="5151388"/>
        <a:ext cx="9172128" cy="991723"/>
      </dsp:txXfrm>
    </dsp:sp>
    <dsp:sp modelId="{F269B6DA-BE33-464C-B7E2-8ADF8E77A5D8}">
      <dsp:nvSpPr>
        <dsp:cNvPr id="0" name=""/>
        <dsp:cNvSpPr/>
      </dsp:nvSpPr>
      <dsp:spPr>
        <a:xfrm>
          <a:off x="2124790" y="5151388"/>
          <a:ext cx="991723" cy="991723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42567-6FC4-9342-BD9C-0417F9164800}">
      <dsp:nvSpPr>
        <dsp:cNvPr id="0" name=""/>
        <dsp:cNvSpPr/>
      </dsp:nvSpPr>
      <dsp:spPr>
        <a:xfrm>
          <a:off x="-6946996" y="-1062074"/>
          <a:ext cx="8267607" cy="8267607"/>
        </a:xfrm>
        <a:prstGeom prst="blockArc">
          <a:avLst>
            <a:gd name="adj1" fmla="val 18900000"/>
            <a:gd name="adj2" fmla="val 2700000"/>
            <a:gd name="adj3" fmla="val 261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D66CD-3188-0F4A-9A06-F18641BE8C69}">
      <dsp:nvSpPr>
        <dsp:cNvPr id="0" name=""/>
        <dsp:cNvSpPr/>
      </dsp:nvSpPr>
      <dsp:spPr>
        <a:xfrm>
          <a:off x="690961" y="472309"/>
          <a:ext cx="6450452" cy="9451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>
              <a:latin typeface="Montserrat" pitchFamily="2" charset="77"/>
            </a:rPr>
            <a:t>Key successes</a:t>
          </a:r>
          <a:endParaRPr lang="en-GB" sz="4900" kern="1200" dirty="0">
            <a:latin typeface="Montserrat" pitchFamily="2" charset="77"/>
          </a:endParaRPr>
        </a:p>
      </dsp:txBody>
      <dsp:txXfrm>
        <a:off x="690961" y="472309"/>
        <a:ext cx="6450452" cy="945109"/>
      </dsp:txXfrm>
    </dsp:sp>
    <dsp:sp modelId="{D1F02028-05D5-A743-8507-C9BFCE9AF32D}">
      <dsp:nvSpPr>
        <dsp:cNvPr id="0" name=""/>
        <dsp:cNvSpPr/>
      </dsp:nvSpPr>
      <dsp:spPr>
        <a:xfrm>
          <a:off x="100267" y="35417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E812AD6-0A1F-444B-ABD3-6D25D8DB4EBC}">
      <dsp:nvSpPr>
        <dsp:cNvPr id="0" name=""/>
        <dsp:cNvSpPr/>
      </dsp:nvSpPr>
      <dsp:spPr>
        <a:xfrm>
          <a:off x="1232814" y="1890219"/>
          <a:ext cx="5908599" cy="9451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>
              <a:latin typeface="Montserrat" pitchFamily="2" charset="77"/>
            </a:rPr>
            <a:t>Milestones</a:t>
          </a:r>
          <a:endParaRPr lang="en-GB" sz="4900" kern="1200" dirty="0">
            <a:latin typeface="Montserrat" pitchFamily="2" charset="77"/>
          </a:endParaRPr>
        </a:p>
      </dsp:txBody>
      <dsp:txXfrm>
        <a:off x="1232814" y="1890219"/>
        <a:ext cx="5908599" cy="945109"/>
      </dsp:txXfrm>
    </dsp:sp>
    <dsp:sp modelId="{4C75B624-2D51-2741-9FF5-F2F614011986}">
      <dsp:nvSpPr>
        <dsp:cNvPr id="0" name=""/>
        <dsp:cNvSpPr/>
      </dsp:nvSpPr>
      <dsp:spPr>
        <a:xfrm>
          <a:off x="642120" y="177208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E5C6E6D-60EB-BC42-9BCC-1D0393D60291}">
      <dsp:nvSpPr>
        <dsp:cNvPr id="0" name=""/>
        <dsp:cNvSpPr/>
      </dsp:nvSpPr>
      <dsp:spPr>
        <a:xfrm>
          <a:off x="1232814" y="3308129"/>
          <a:ext cx="5908599" cy="9451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>
              <a:latin typeface="Montserrat" pitchFamily="2" charset="77"/>
            </a:rPr>
            <a:t>Impact</a:t>
          </a:r>
          <a:endParaRPr lang="en-GB" sz="4900" kern="1200" dirty="0">
            <a:latin typeface="Montserrat" pitchFamily="2" charset="77"/>
          </a:endParaRPr>
        </a:p>
      </dsp:txBody>
      <dsp:txXfrm>
        <a:off x="1232814" y="3308129"/>
        <a:ext cx="5908599" cy="945109"/>
      </dsp:txXfrm>
    </dsp:sp>
    <dsp:sp modelId="{45D1491A-9490-C74E-9FD2-68E7E3A5F459}">
      <dsp:nvSpPr>
        <dsp:cNvPr id="0" name=""/>
        <dsp:cNvSpPr/>
      </dsp:nvSpPr>
      <dsp:spPr>
        <a:xfrm>
          <a:off x="642120" y="318999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21B609F-AC47-BC4B-ADA7-AC54876951F8}">
      <dsp:nvSpPr>
        <dsp:cNvPr id="0" name=""/>
        <dsp:cNvSpPr/>
      </dsp:nvSpPr>
      <dsp:spPr>
        <a:xfrm>
          <a:off x="690961" y="4726039"/>
          <a:ext cx="6450452" cy="9451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Montserrat" pitchFamily="2" charset="77"/>
            </a:rPr>
            <a:t>Next steps</a:t>
          </a:r>
        </a:p>
      </dsp:txBody>
      <dsp:txXfrm>
        <a:off x="690961" y="4726039"/>
        <a:ext cx="6450452" cy="945109"/>
      </dsp:txXfrm>
    </dsp:sp>
    <dsp:sp modelId="{3C9099EC-5CBD-8A4D-AB97-41745DCA4D16}">
      <dsp:nvSpPr>
        <dsp:cNvPr id="0" name=""/>
        <dsp:cNvSpPr/>
      </dsp:nvSpPr>
      <dsp:spPr>
        <a:xfrm>
          <a:off x="100267" y="460790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99915-54C8-924B-8836-51FCF67228EF}">
      <dsp:nvSpPr>
        <dsp:cNvPr id="0" name=""/>
        <dsp:cNvSpPr/>
      </dsp:nvSpPr>
      <dsp:spPr>
        <a:xfrm>
          <a:off x="220" y="0"/>
          <a:ext cx="4292611" cy="85123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bg2"/>
              </a:solidFill>
            </a:rPr>
            <a:t>Integration</a:t>
          </a:r>
          <a:r>
            <a:rPr lang="en-GB" sz="3200" kern="1200" dirty="0">
              <a:solidFill>
                <a:schemeClr val="bg2"/>
              </a:solidFill>
            </a:rPr>
            <a:t>                    </a:t>
          </a:r>
        </a:p>
      </dsp:txBody>
      <dsp:txXfrm>
        <a:off x="220" y="0"/>
        <a:ext cx="4079802" cy="851236"/>
      </dsp:txXfrm>
    </dsp:sp>
    <dsp:sp modelId="{A20DA87B-FAA6-894F-B424-1273D9B569E3}">
      <dsp:nvSpPr>
        <dsp:cNvPr id="0" name=""/>
        <dsp:cNvSpPr/>
      </dsp:nvSpPr>
      <dsp:spPr>
        <a:xfrm>
          <a:off x="3541482" y="0"/>
          <a:ext cx="4571136" cy="851236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bg2"/>
              </a:solidFill>
            </a:rPr>
            <a:t>Implementation</a:t>
          </a:r>
        </a:p>
      </dsp:txBody>
      <dsp:txXfrm>
        <a:off x="3967100" y="0"/>
        <a:ext cx="3719900" cy="851236"/>
      </dsp:txXfrm>
    </dsp:sp>
    <dsp:sp modelId="{48A0F4C7-B896-5641-BB24-455A659693D7}">
      <dsp:nvSpPr>
        <dsp:cNvPr id="0" name=""/>
        <dsp:cNvSpPr/>
      </dsp:nvSpPr>
      <dsp:spPr>
        <a:xfrm>
          <a:off x="7361269" y="0"/>
          <a:ext cx="3756748" cy="85123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bg2"/>
              </a:solidFill>
            </a:rPr>
            <a:t>Assessment</a:t>
          </a:r>
        </a:p>
      </dsp:txBody>
      <dsp:txXfrm>
        <a:off x="7786887" y="0"/>
        <a:ext cx="2905512" cy="851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19T14:05:41.81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5582637A-2348-265A-4B38-F326FFB27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144355DF-2411-4F81-52BC-0D28C01AAF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BCBD39F6-120E-BEBE-8574-068172C55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951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99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 dirty="0"/>
              <a:t>RI (Research Infrastructures)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2D22620-8509-1D4E-A1EF-408BA2D7292D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073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6BEA-EAC1-EE9C-8A1F-9D51D8297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7E9A5D-F54A-CA74-B396-91A7503FD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22083-224D-EFB8-18DB-C148DCC60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5C9F3-CA6E-CD7D-6CB1-52D2CF17E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ADDB-F1DA-D540-89AA-AFB81BBC163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871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393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0BB6EAE-8243-FCD1-8D5E-60AB859E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F3BCB7A4-8B78-C7B9-C7D2-95B3AE1A6B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D2334FA0-2F97-D9B0-7E79-FAA83D75A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769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957F080E-60D1-5BC9-C50B-0FF41DE7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80DA1F01-AD12-85B0-E8F7-A6C3B07FFD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C7EC0BB3-4701-9E7C-9EB3-5BD3E6ED81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3584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2052ED31-AA34-5BE4-0B3B-58D03BE83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288DD69D-BA0A-0E37-F133-AF220B16CC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BE932E8D-7E80-CE22-AE06-647B6FA61C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1559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C53295E1-D716-D8DD-4412-B0D2151D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EDC1A324-16DE-231A-A5DB-97B7DBA56D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0E13BFA-8ABB-5DCE-53A7-2067E0F77C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(if needed)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Main challenges encountered (framed constructively)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Strategies or solutions to address these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Opportunities for improvement or innovation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8956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B9B7D3A-1E37-E158-AA73-473041D6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35C6981D-CCE9-5E1E-2C04-A8DE7A7766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5666F39-E8F7-A3AF-DB7C-6457210D45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7943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812ba10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812ba10b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1550" y="5453125"/>
            <a:ext cx="8003100" cy="3942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064400" y="6209425"/>
            <a:ext cx="3963900" cy="158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050" y="1193749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3107700" y="8161200"/>
            <a:ext cx="1690800" cy="1233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-482"/>
          <a:stretch/>
        </p:blipFill>
        <p:spPr>
          <a:xfrm>
            <a:off x="15348838" y="8258600"/>
            <a:ext cx="1562126" cy="10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5239733" y="9395100"/>
            <a:ext cx="224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FUNDED BY THE EUROPEAN UNION </a:t>
            </a:r>
            <a:endParaRPr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4C479150-4AC8-4F05-3312-17B264802E32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1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35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B0004B6F-29BC-2158-9703-D54B55A485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4CC8E9EF-FB72-56A7-1F2D-1B3FDFFA44B8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4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EDC4D0D5-1DCC-2DE4-4EE5-8D8F79B6BC8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85626" y="839922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60AA8EA2-A0B3-D74E-1805-FD8EA60627D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de sección y descripción 1">
  <p:cSld name="SECTION_TITLE_AND_DESCRIPTION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31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44250" y="1999700"/>
            <a:ext cx="64620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2"/>
          </p:nvPr>
        </p:nvSpPr>
        <p:spPr>
          <a:xfrm>
            <a:off x="918974" y="5139500"/>
            <a:ext cx="59865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bg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 dirty="0"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3E22BEBC-314E-3376-E28D-30B0B8DE55E0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1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646443" y="565387"/>
            <a:ext cx="16914402" cy="929972"/>
          </a:xfrm>
          <a:prstGeom prst="rect">
            <a:avLst/>
          </a:prstGeom>
        </p:spPr>
        <p:txBody>
          <a:bodyPr anchor="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69298" y="9712113"/>
            <a:ext cx="1555571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01.04.25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2294944" y="9712113"/>
            <a:ext cx="13428968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auto">
          <a:xfrm>
            <a:off x="644618" y="1752605"/>
            <a:ext cx="16916226" cy="7559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837378" y="1495358"/>
            <a:ext cx="1672346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6160752" y="9829036"/>
            <a:ext cx="1383092" cy="1876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rcRect r="60454"/>
          <a:stretch/>
        </p:blipFill>
        <p:spPr bwMode="auto">
          <a:xfrm>
            <a:off x="16063136" y="615656"/>
            <a:ext cx="1597475" cy="7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55" y="496256"/>
            <a:ext cx="14028209" cy="577850"/>
          </a:xfrm>
        </p:spPr>
        <p:txBody>
          <a:bodyPr lIns="0"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254" y="1682698"/>
            <a:ext cx="16822856" cy="7814819"/>
          </a:xfrm>
        </p:spPr>
        <p:txBody>
          <a:bodyPr lIns="0"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27">
            <a:extLst>
              <a:ext uri="{FF2B5EF4-FFF2-40B4-BE49-F238E27FC236}">
                <a16:creationId xmlns:a16="http://schemas.microsoft.com/office/drawing/2014/main" id="{0388B120-9511-4090-8C24-24105919963C}"/>
              </a:ext>
            </a:extLst>
          </p:cNvPr>
          <p:cNvCxnSpPr/>
          <p:nvPr userDrawn="1"/>
        </p:nvCxnSpPr>
        <p:spPr>
          <a:xfrm>
            <a:off x="781254" y="1323554"/>
            <a:ext cx="16820768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1232" y="436910"/>
            <a:ext cx="1525101" cy="6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923D-D7CF-EC69-CBC3-EDC5E331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CDC0-7C83-257A-7433-16E33E2E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DFF4-2476-2DFE-EB91-C578CF39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9AC2-7103-F940-B281-9DB238C39456}" type="datetimeFigureOut">
              <a:rPr lang="en-GB" smtClean="0"/>
              <a:t>01/04/2025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5D8F1-0CCB-5434-DCEA-C496FE69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C227-2431-2104-A783-44B2B432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CA434-8FC2-814D-B650-4E8316D1B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411962"/>
            <a:ext cx="16459202" cy="1073942"/>
          </a:xfrm>
        </p:spPr>
        <p:txBody>
          <a:bodyPr>
            <a:normAutofit/>
          </a:bodyPr>
          <a:lstStyle>
            <a:lvl1pPr algn="l">
              <a:defRPr sz="559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881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411962"/>
            <a:ext cx="16459202" cy="1073942"/>
          </a:xfrm>
        </p:spPr>
        <p:txBody>
          <a:bodyPr>
            <a:normAutofit/>
          </a:bodyPr>
          <a:lstStyle>
            <a:lvl1pPr algn="l">
              <a:defRPr sz="559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760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325" y="890050"/>
            <a:ext cx="16885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0025" y="2304950"/>
            <a:ext cx="16179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SemiBold"/>
              <a:buChar char="●"/>
              <a:defRPr sz="36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7" r:id="rId2"/>
    <p:sldLayoutId id="2147483671" r:id="rId3"/>
    <p:sldLayoutId id="2147483669" r:id="rId4"/>
    <p:sldLayoutId id="2147483654" r:id="rId5"/>
    <p:sldLayoutId id="2147483659" r:id="rId6"/>
    <p:sldLayoutId id="2147483668" r:id="rId7"/>
    <p:sldLayoutId id="2147483670" r:id="rId8"/>
    <p:sldLayoutId id="2147483672" r:id="rId9"/>
    <p:sldLayoutId id="2147483673" r:id="rId10"/>
    <p:sldLayoutId id="2147483675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80">
          <p15:clr>
            <a:srgbClr val="E46962"/>
          </p15:clr>
        </p15:guide>
        <p15:guide id="2" pos="10772">
          <p15:clr>
            <a:srgbClr val="E46962"/>
          </p15:clr>
        </p15:guide>
        <p15:guide id="3" orient="horz" pos="1107">
          <p15:clr>
            <a:srgbClr val="E46962"/>
          </p15:clr>
        </p15:guide>
        <p15:guide id="4" orient="horz" pos="28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e.Biebow@awi.d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.jpg"/><Relationship Id="rId4" Type="http://schemas.openxmlformats.org/officeDocument/2006/relationships/hyperlink" Target="mailto:Veronica.Willmott@awi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387416" y="4427766"/>
            <a:ext cx="10205661" cy="3366859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Highlights of POLARIN</a:t>
            </a:r>
            <a:br>
              <a:rPr lang="es" dirty="0"/>
            </a:br>
            <a:r>
              <a:rPr lang="es" dirty="0"/>
              <a:t>YEAR 1: Main Achievements</a:t>
            </a:r>
            <a:br>
              <a:rPr lang="es" dirty="0"/>
            </a:br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1"/>
          </p:nvPr>
        </p:nvSpPr>
        <p:spPr>
          <a:xfrm>
            <a:off x="11768667" y="5143500"/>
            <a:ext cx="5259633" cy="2651125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Verónica Willmott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www.eu-polarin.eu</a:t>
            </a:r>
            <a:endParaRPr sz="2800" dirty="0"/>
          </a:p>
        </p:txBody>
      </p:sp>
      <p:sp>
        <p:nvSpPr>
          <p:cNvPr id="2" name="Google Shape;97;p20">
            <a:extLst>
              <a:ext uri="{FF2B5EF4-FFF2-40B4-BE49-F238E27FC236}">
                <a16:creationId xmlns:a16="http://schemas.microsoft.com/office/drawing/2014/main" id="{468B1CB2-A35A-476F-A09F-CFE61CCF88CF}"/>
              </a:ext>
            </a:extLst>
          </p:cNvPr>
          <p:cNvSpPr txBox="1">
            <a:spLocks/>
          </p:cNvSpPr>
          <p:nvPr/>
        </p:nvSpPr>
        <p:spPr>
          <a:xfrm>
            <a:off x="1473200" y="8362191"/>
            <a:ext cx="11345333" cy="220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GB" sz="4300" dirty="0"/>
              <a:t>POLARIN 2</a:t>
            </a:r>
            <a:r>
              <a:rPr lang="en-GB" sz="4300" baseline="30000" dirty="0"/>
              <a:t>nd</a:t>
            </a:r>
            <a:r>
              <a:rPr lang="en-GB" sz="4300" dirty="0"/>
              <a:t> General Assembly</a:t>
            </a:r>
          </a:p>
          <a:p>
            <a:pPr algn="ctr"/>
            <a:r>
              <a:rPr lang="en-GB" sz="4300" dirty="0"/>
              <a:t>1-2 April, 2025 </a:t>
            </a:r>
            <a:br>
              <a:rPr lang="en-GB" dirty="0"/>
            </a:b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36D519-B4DD-46A7-B737-F99CAD953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316" y="6420199"/>
            <a:ext cx="1389395" cy="58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60C8D6C2-5A51-83E8-F222-9210CA0B0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A12E010C-1A88-B3D3-9FB6-EA9E59821D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4523273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POLARIN: POLAR RESEARCH INFRASTRUCTURE NETWORK</a:t>
            </a:r>
            <a:endParaRPr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4F3ED95-5A40-C663-DCD5-6410B76FAA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517541"/>
              </p:ext>
            </p:extLst>
          </p:nvPr>
        </p:nvGraphicFramePr>
        <p:xfrm>
          <a:off x="1914556" y="3497077"/>
          <a:ext cx="14165503" cy="614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5478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59C92F-4F7E-AE8A-F56D-A63824665F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</a:blip>
          <a:srcRect t="-155" b="5263"/>
          <a:stretch/>
        </p:blipFill>
        <p:spPr bwMode="auto">
          <a:xfrm>
            <a:off x="0" y="-353460"/>
            <a:ext cx="18288000" cy="10640460"/>
          </a:xfrm>
          <a:prstGeom prst="rect">
            <a:avLst/>
          </a:prstGeom>
          <a:noFill/>
          <a:effectLst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229068" y="1687117"/>
            <a:ext cx="10063428" cy="793995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262D28-001D-321F-FFBE-C60FC46E368D}"/>
              </a:ext>
            </a:extLst>
          </p:cNvPr>
          <p:cNvSpPr txBox="1">
            <a:spLocks/>
          </p:cNvSpPr>
          <p:nvPr/>
        </p:nvSpPr>
        <p:spPr bwMode="auto">
          <a:xfrm>
            <a:off x="820805" y="890050"/>
            <a:ext cx="8323195" cy="20433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en-GB" b="1" dirty="0"/>
              <a:t>Overall aim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21A308-E99D-3588-CC95-3E3863FBA6E8}"/>
              </a:ext>
            </a:extLst>
          </p:cNvPr>
          <p:cNvSpPr txBox="1">
            <a:spLocks/>
          </p:cNvSpPr>
          <p:nvPr/>
        </p:nvSpPr>
        <p:spPr bwMode="auto">
          <a:xfrm>
            <a:off x="865473" y="2997675"/>
            <a:ext cx="8278527" cy="6832800"/>
          </a:xfrm>
          <a:prstGeom prst="rect">
            <a:avLst/>
          </a:prstGeom>
          <a:solidFill>
            <a:schemeClr val="bg1">
              <a:alpha val="52978"/>
            </a:schemeClr>
          </a:solidFill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115000"/>
              </a:lnSpc>
              <a:buClr>
                <a:schemeClr val="accent1"/>
              </a:buClr>
              <a:buSzPts val="2300"/>
              <a:buFont typeface="Montserrat SemiBold"/>
              <a:buNone/>
              <a:defRPr sz="3200" b="1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indent="-323850">
              <a:lnSpc>
                <a:spcPct val="115000"/>
              </a:lnSpc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GB" sz="3600" b="0" dirty="0"/>
              <a:t>To provide </a:t>
            </a:r>
            <a:r>
              <a:rPr lang="en-GB" sz="3600" dirty="0"/>
              <a:t>efficient and customised RI services </a:t>
            </a:r>
            <a:r>
              <a:rPr lang="en-GB" sz="3600" b="0" dirty="0"/>
              <a:t>to address the scientific challenges of the polar regions, including </a:t>
            </a:r>
            <a:r>
              <a:rPr lang="en-GB" sz="3600" dirty="0"/>
              <a:t>access to a wide portfolio of complementary and interdisciplinary top level RIs. 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Introduction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GB" dirty="0"/>
              <a:t>Purpose: Overview of key successes and milestones from POLARIN’s first year</a:t>
            </a: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6709999-3F4A-9B2E-BD16-D458C83DE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4349656"/>
              </p:ext>
            </p:extLst>
          </p:nvPr>
        </p:nvGraphicFramePr>
        <p:xfrm>
          <a:off x="1914556" y="3497077"/>
          <a:ext cx="7229443" cy="614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0AC657-EAE6-858D-02AA-B851246F138B}"/>
              </a:ext>
            </a:extLst>
          </p:cNvPr>
          <p:cNvSpPr txBox="1"/>
          <p:nvPr/>
        </p:nvSpPr>
        <p:spPr>
          <a:xfrm rot="16200000">
            <a:off x="-207682" y="5970421"/>
            <a:ext cx="28264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dirty="0">
                <a:solidFill>
                  <a:schemeClr val="bg2"/>
                </a:solidFill>
                <a:latin typeface="Montserrat" pitchFamily="2" charset="77"/>
              </a:rPr>
              <a:t>O</a:t>
            </a:r>
            <a:r>
              <a:rPr lang="en-GB" sz="4400" dirty="0" err="1">
                <a:solidFill>
                  <a:schemeClr val="bg2"/>
                </a:solidFill>
                <a:latin typeface="Montserrat" pitchFamily="2" charset="77"/>
              </a:rPr>
              <a:t>verview</a:t>
            </a:r>
            <a:endParaRPr lang="en-GB" sz="4400" dirty="0">
              <a:solidFill>
                <a:schemeClr val="bg2"/>
              </a:solidFill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777080" y="382191"/>
            <a:ext cx="10630119" cy="20433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dirty="0"/>
              <a:t>POLARIN RESEARCH INFRASTRUCTURE</a:t>
            </a:r>
            <a:endParaRPr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4294967295"/>
          </p:nvPr>
        </p:nvSpPr>
        <p:spPr bwMode="auto">
          <a:xfrm>
            <a:off x="0" y="9346565"/>
            <a:ext cx="1554163" cy="4619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01.04.25</a:t>
            </a:fld>
            <a:endParaRPr lang="de-DE"/>
          </a:p>
        </p:txBody>
      </p:sp>
      <p:sp>
        <p:nvSpPr>
          <p:cNvPr id="4" name="Textfeld 3"/>
          <p:cNvSpPr txBox="1"/>
          <p:nvPr/>
        </p:nvSpPr>
        <p:spPr bwMode="auto">
          <a:xfrm>
            <a:off x="10445511" y="9446503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de-DE" sz="27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61A373-9217-3D2B-5B78-DED8058C8822}"/>
              </a:ext>
            </a:extLst>
          </p:cNvPr>
          <p:cNvSpPr txBox="1"/>
          <p:nvPr/>
        </p:nvSpPr>
        <p:spPr>
          <a:xfrm>
            <a:off x="574472" y="2367117"/>
            <a:ext cx="1410781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Access integration to </a:t>
            </a:r>
            <a:r>
              <a:rPr lang="en-GB" sz="6000" b="1" dirty="0"/>
              <a:t>64</a:t>
            </a:r>
            <a:r>
              <a:rPr lang="en-GB" sz="3600" dirty="0"/>
              <a:t> research infrastructures in </a:t>
            </a:r>
            <a:r>
              <a:rPr lang="en-GB" sz="3600" b="1" dirty="0"/>
              <a:t>both poles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6D63EE-5BDC-A329-D6DB-055B54BC5711}"/>
              </a:ext>
            </a:extLst>
          </p:cNvPr>
          <p:cNvGrpSpPr>
            <a:grpSpLocks noChangeAspect="1"/>
          </p:cNvGrpSpPr>
          <p:nvPr/>
        </p:nvGrpSpPr>
        <p:grpSpPr>
          <a:xfrm>
            <a:off x="574472" y="4365931"/>
            <a:ext cx="3300788" cy="3435862"/>
            <a:chOff x="303463" y="2011564"/>
            <a:chExt cx="2145383" cy="223317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1025C0-0CBD-C242-7796-74AC1CB2E85F}"/>
                </a:ext>
              </a:extLst>
            </p:cNvPr>
            <p:cNvSpPr/>
            <p:nvPr/>
          </p:nvSpPr>
          <p:spPr>
            <a:xfrm>
              <a:off x="303463" y="2011564"/>
              <a:ext cx="2145383" cy="1786546"/>
            </a:xfrm>
            <a:prstGeom prst="rect">
              <a:avLst/>
            </a:prstGeom>
            <a:blipFill rotWithShape="1">
              <a:blip r:embed="rId3"/>
              <a:srcRect/>
              <a:stretch>
                <a:fillRect l="-13000" r="-13000"/>
              </a:stretch>
            </a:blip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>
              <a:normAutofit/>
            </a:bodyPr>
            <a:lstStyle/>
            <a:p>
              <a:endParaRPr lang="en-GB" sz="2800"/>
            </a:p>
          </p:txBody>
        </p:sp>
        <p:sp>
          <p:nvSpPr>
            <p:cNvPr id="19" name="Freeform: Shape 7">
              <a:extLst>
                <a:ext uri="{FF2B5EF4-FFF2-40B4-BE49-F238E27FC236}">
                  <a16:creationId xmlns:a16="http://schemas.microsoft.com/office/drawing/2014/main" id="{85213374-4AFC-9DB4-3BE4-6500B3571374}"/>
                </a:ext>
              </a:extLst>
            </p:cNvPr>
            <p:cNvSpPr/>
            <p:nvPr/>
          </p:nvSpPr>
          <p:spPr>
            <a:xfrm>
              <a:off x="496559" y="3619449"/>
              <a:ext cx="1909393" cy="625291"/>
            </a:xfrm>
            <a:custGeom>
              <a:avLst/>
              <a:gdLst>
                <a:gd name="connsiteX0" fmla="*/ 0 w 2260600"/>
                <a:gd name="connsiteY0" fmla="*/ 0 h 711200"/>
                <a:gd name="connsiteX1" fmla="*/ 1318683 w 2260600"/>
                <a:gd name="connsiteY1" fmla="*/ 0 h 711200"/>
                <a:gd name="connsiteX2" fmla="*/ 1588072 w 2260600"/>
                <a:gd name="connsiteY2" fmla="*/ -76098 h 711200"/>
                <a:gd name="connsiteX3" fmla="*/ 1883833 w 2260600"/>
                <a:gd name="connsiteY3" fmla="*/ 0 h 711200"/>
                <a:gd name="connsiteX4" fmla="*/ 2260600 w 2260600"/>
                <a:gd name="connsiteY4" fmla="*/ 0 h 711200"/>
                <a:gd name="connsiteX5" fmla="*/ 2260600 w 2260600"/>
                <a:gd name="connsiteY5" fmla="*/ 118533 h 711200"/>
                <a:gd name="connsiteX6" fmla="*/ 2260600 w 2260600"/>
                <a:gd name="connsiteY6" fmla="*/ 118533 h 711200"/>
                <a:gd name="connsiteX7" fmla="*/ 2260600 w 2260600"/>
                <a:gd name="connsiteY7" fmla="*/ 296333 h 711200"/>
                <a:gd name="connsiteX8" fmla="*/ 2260600 w 2260600"/>
                <a:gd name="connsiteY8" fmla="*/ 711200 h 711200"/>
                <a:gd name="connsiteX9" fmla="*/ 1883833 w 2260600"/>
                <a:gd name="connsiteY9" fmla="*/ 711200 h 711200"/>
                <a:gd name="connsiteX10" fmla="*/ 1318683 w 2260600"/>
                <a:gd name="connsiteY10" fmla="*/ 711200 h 711200"/>
                <a:gd name="connsiteX11" fmla="*/ 1318683 w 2260600"/>
                <a:gd name="connsiteY11" fmla="*/ 711200 h 711200"/>
                <a:gd name="connsiteX12" fmla="*/ 0 w 2260600"/>
                <a:gd name="connsiteY12" fmla="*/ 711200 h 711200"/>
                <a:gd name="connsiteX13" fmla="*/ 0 w 2260600"/>
                <a:gd name="connsiteY13" fmla="*/ 296333 h 711200"/>
                <a:gd name="connsiteX14" fmla="*/ 0 w 2260600"/>
                <a:gd name="connsiteY14" fmla="*/ 118533 h 711200"/>
                <a:gd name="connsiteX15" fmla="*/ 0 w 2260600"/>
                <a:gd name="connsiteY15" fmla="*/ 118533 h 711200"/>
                <a:gd name="connsiteX16" fmla="*/ 0 w 2260600"/>
                <a:gd name="connsiteY16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0600" h="711200">
                  <a:moveTo>
                    <a:pt x="0" y="0"/>
                  </a:moveTo>
                  <a:lnTo>
                    <a:pt x="1318683" y="0"/>
                  </a:lnTo>
                  <a:lnTo>
                    <a:pt x="1588072" y="-76098"/>
                  </a:lnTo>
                  <a:lnTo>
                    <a:pt x="1883833" y="0"/>
                  </a:lnTo>
                  <a:lnTo>
                    <a:pt x="2260600" y="0"/>
                  </a:lnTo>
                  <a:lnTo>
                    <a:pt x="2260600" y="118533"/>
                  </a:lnTo>
                  <a:lnTo>
                    <a:pt x="2260600" y="118533"/>
                  </a:lnTo>
                  <a:lnTo>
                    <a:pt x="2260600" y="296333"/>
                  </a:lnTo>
                  <a:lnTo>
                    <a:pt x="2260600" y="711200"/>
                  </a:lnTo>
                  <a:lnTo>
                    <a:pt x="1883833" y="711200"/>
                  </a:lnTo>
                  <a:lnTo>
                    <a:pt x="1318683" y="711200"/>
                  </a:lnTo>
                  <a:lnTo>
                    <a:pt x="1318683" y="711200"/>
                  </a:lnTo>
                  <a:lnTo>
                    <a:pt x="0" y="711200"/>
                  </a:lnTo>
                  <a:lnTo>
                    <a:pt x="0" y="296333"/>
                  </a:lnTo>
                  <a:lnTo>
                    <a:pt x="0" y="118533"/>
                  </a:lnTo>
                  <a:lnTo>
                    <a:pt x="0" y="118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rmAutofit fontScale="55000" lnSpcReduction="20000"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buClrTx/>
                <a:defRPr/>
              </a:pPr>
              <a:r>
                <a:rPr lang="en-GB" sz="6600" b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38</a:t>
              </a:r>
              <a:r>
                <a:rPr lang="en-GB" sz="66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algn="ctr" defTabSz="2133600">
                <a:lnSpc>
                  <a:spcPct val="90000"/>
                </a:lnSpc>
                <a:spcBef>
                  <a:spcPct val="0"/>
                </a:spcBef>
                <a:buClrTx/>
                <a:defRPr/>
              </a:pPr>
              <a:r>
                <a:rPr lang="en-GB" sz="5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Research stations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6EE2B9-4326-7ECA-891A-E8E75A375722}"/>
              </a:ext>
            </a:extLst>
          </p:cNvPr>
          <p:cNvGrpSpPr>
            <a:grpSpLocks noChangeAspect="1"/>
          </p:cNvGrpSpPr>
          <p:nvPr/>
        </p:nvGrpSpPr>
        <p:grpSpPr>
          <a:xfrm>
            <a:off x="4099718" y="4395831"/>
            <a:ext cx="3300788" cy="3435862"/>
            <a:chOff x="2663386" y="2011564"/>
            <a:chExt cx="2145383" cy="223317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83035C6-CBF3-85E3-4183-556E8DD9F125}"/>
                </a:ext>
              </a:extLst>
            </p:cNvPr>
            <p:cNvSpPr/>
            <p:nvPr/>
          </p:nvSpPr>
          <p:spPr>
            <a:xfrm>
              <a:off x="2663386" y="2011564"/>
              <a:ext cx="2145383" cy="1786546"/>
            </a:xfrm>
            <a:prstGeom prst="rect">
              <a:avLst/>
            </a:prstGeom>
            <a:blipFill rotWithShape="1">
              <a:blip r:embed="rId4"/>
              <a:srcRect/>
              <a:stretch>
                <a:fillRect l="-25000" r="-25000"/>
              </a:stretch>
            </a:blip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>
              <a:normAutofit/>
            </a:bodyPr>
            <a:lstStyle/>
            <a:p>
              <a:endParaRPr lang="en-GB" sz="2800"/>
            </a:p>
          </p:txBody>
        </p:sp>
        <p:sp>
          <p:nvSpPr>
            <p:cNvPr id="21" name="Freeform: Shape 9">
              <a:extLst>
                <a:ext uri="{FF2B5EF4-FFF2-40B4-BE49-F238E27FC236}">
                  <a16:creationId xmlns:a16="http://schemas.microsoft.com/office/drawing/2014/main" id="{8EBD3A1D-C0DE-CEB4-B91A-314349E09B67}"/>
                </a:ext>
              </a:extLst>
            </p:cNvPr>
            <p:cNvSpPr/>
            <p:nvPr/>
          </p:nvSpPr>
          <p:spPr>
            <a:xfrm>
              <a:off x="2856480" y="3619449"/>
              <a:ext cx="1909392" cy="625291"/>
            </a:xfrm>
            <a:custGeom>
              <a:avLst/>
              <a:gdLst>
                <a:gd name="connsiteX0" fmla="*/ 0 w 2260600"/>
                <a:gd name="connsiteY0" fmla="*/ 0 h 711200"/>
                <a:gd name="connsiteX1" fmla="*/ 1318683 w 2260600"/>
                <a:gd name="connsiteY1" fmla="*/ 0 h 711200"/>
                <a:gd name="connsiteX2" fmla="*/ 1588072 w 2260600"/>
                <a:gd name="connsiteY2" fmla="*/ -76098 h 711200"/>
                <a:gd name="connsiteX3" fmla="*/ 1883833 w 2260600"/>
                <a:gd name="connsiteY3" fmla="*/ 0 h 711200"/>
                <a:gd name="connsiteX4" fmla="*/ 2260600 w 2260600"/>
                <a:gd name="connsiteY4" fmla="*/ 0 h 711200"/>
                <a:gd name="connsiteX5" fmla="*/ 2260600 w 2260600"/>
                <a:gd name="connsiteY5" fmla="*/ 118533 h 711200"/>
                <a:gd name="connsiteX6" fmla="*/ 2260600 w 2260600"/>
                <a:gd name="connsiteY6" fmla="*/ 118533 h 711200"/>
                <a:gd name="connsiteX7" fmla="*/ 2260600 w 2260600"/>
                <a:gd name="connsiteY7" fmla="*/ 296333 h 711200"/>
                <a:gd name="connsiteX8" fmla="*/ 2260600 w 2260600"/>
                <a:gd name="connsiteY8" fmla="*/ 711200 h 711200"/>
                <a:gd name="connsiteX9" fmla="*/ 1883833 w 2260600"/>
                <a:gd name="connsiteY9" fmla="*/ 711200 h 711200"/>
                <a:gd name="connsiteX10" fmla="*/ 1318683 w 2260600"/>
                <a:gd name="connsiteY10" fmla="*/ 711200 h 711200"/>
                <a:gd name="connsiteX11" fmla="*/ 1318683 w 2260600"/>
                <a:gd name="connsiteY11" fmla="*/ 711200 h 711200"/>
                <a:gd name="connsiteX12" fmla="*/ 0 w 2260600"/>
                <a:gd name="connsiteY12" fmla="*/ 711200 h 711200"/>
                <a:gd name="connsiteX13" fmla="*/ 0 w 2260600"/>
                <a:gd name="connsiteY13" fmla="*/ 296333 h 711200"/>
                <a:gd name="connsiteX14" fmla="*/ 0 w 2260600"/>
                <a:gd name="connsiteY14" fmla="*/ 118533 h 711200"/>
                <a:gd name="connsiteX15" fmla="*/ 0 w 2260600"/>
                <a:gd name="connsiteY15" fmla="*/ 118533 h 711200"/>
                <a:gd name="connsiteX16" fmla="*/ 0 w 2260600"/>
                <a:gd name="connsiteY16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0600" h="711200">
                  <a:moveTo>
                    <a:pt x="0" y="0"/>
                  </a:moveTo>
                  <a:lnTo>
                    <a:pt x="1318683" y="0"/>
                  </a:lnTo>
                  <a:lnTo>
                    <a:pt x="1588072" y="-76098"/>
                  </a:lnTo>
                  <a:lnTo>
                    <a:pt x="1883833" y="0"/>
                  </a:lnTo>
                  <a:lnTo>
                    <a:pt x="2260600" y="0"/>
                  </a:lnTo>
                  <a:lnTo>
                    <a:pt x="2260600" y="118533"/>
                  </a:lnTo>
                  <a:lnTo>
                    <a:pt x="2260600" y="118533"/>
                  </a:lnTo>
                  <a:lnTo>
                    <a:pt x="2260600" y="296333"/>
                  </a:lnTo>
                  <a:lnTo>
                    <a:pt x="2260600" y="711200"/>
                  </a:lnTo>
                  <a:lnTo>
                    <a:pt x="1883833" y="711200"/>
                  </a:lnTo>
                  <a:lnTo>
                    <a:pt x="1318683" y="711200"/>
                  </a:lnTo>
                  <a:lnTo>
                    <a:pt x="1318683" y="711200"/>
                  </a:lnTo>
                  <a:lnTo>
                    <a:pt x="0" y="711200"/>
                  </a:lnTo>
                  <a:lnTo>
                    <a:pt x="0" y="296333"/>
                  </a:lnTo>
                  <a:lnTo>
                    <a:pt x="0" y="118533"/>
                  </a:lnTo>
                  <a:lnTo>
                    <a:pt x="0" y="118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rmAutofit fontScale="85000" lnSpcReduction="20000"/>
            </a:bodyPr>
            <a:lstStyle/>
            <a:p>
              <a:pPr algn="ctr" defTabSz="2133600">
                <a:spcBef>
                  <a:spcPct val="0"/>
                </a:spcBef>
                <a:buClrTx/>
                <a:defRPr/>
              </a:pPr>
              <a:r>
                <a:rPr lang="en-GB" sz="4800" b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12</a:t>
              </a: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algn="ctr" defTabSz="2133600">
                <a:spcBef>
                  <a:spcPct val="0"/>
                </a:spcBef>
                <a:buClrTx/>
                <a:defRPr/>
              </a:pP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Polar vessels</a:t>
              </a:r>
              <a:endParaRPr lang="en-GB" sz="38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E1F1F4-7BBF-0A9A-F7EA-6DDFB26F7057}"/>
              </a:ext>
            </a:extLst>
          </p:cNvPr>
          <p:cNvGrpSpPr>
            <a:grpSpLocks noChangeAspect="1"/>
          </p:cNvGrpSpPr>
          <p:nvPr/>
        </p:nvGrpSpPr>
        <p:grpSpPr>
          <a:xfrm>
            <a:off x="7584928" y="4395830"/>
            <a:ext cx="3300788" cy="3436144"/>
            <a:chOff x="5023308" y="2011564"/>
            <a:chExt cx="2145383" cy="223335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9D02CC5-1A41-0024-2564-B8F9BA5565C5}"/>
                </a:ext>
              </a:extLst>
            </p:cNvPr>
            <p:cNvSpPr/>
            <p:nvPr/>
          </p:nvSpPr>
          <p:spPr>
            <a:xfrm>
              <a:off x="5023308" y="2011564"/>
              <a:ext cx="2145383" cy="1786546"/>
            </a:xfrm>
            <a:prstGeom prst="rect">
              <a:avLst/>
            </a:prstGeom>
            <a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8000" r="-28000"/>
              </a:stretch>
            </a:blip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>
              <a:normAutofit/>
            </a:bodyPr>
            <a:lstStyle/>
            <a:p>
              <a:endParaRPr lang="en-GB" sz="2800"/>
            </a:p>
          </p:txBody>
        </p:sp>
        <p:sp>
          <p:nvSpPr>
            <p:cNvPr id="23" name="Freeform: Shape 11">
              <a:extLst>
                <a:ext uri="{FF2B5EF4-FFF2-40B4-BE49-F238E27FC236}">
                  <a16:creationId xmlns:a16="http://schemas.microsoft.com/office/drawing/2014/main" id="{6229A583-74BE-BBD2-9E2E-B566A1A064F8}"/>
                </a:ext>
              </a:extLst>
            </p:cNvPr>
            <p:cNvSpPr/>
            <p:nvPr/>
          </p:nvSpPr>
          <p:spPr>
            <a:xfrm>
              <a:off x="5216393" y="3619631"/>
              <a:ext cx="1909392" cy="625291"/>
            </a:xfrm>
            <a:custGeom>
              <a:avLst/>
              <a:gdLst>
                <a:gd name="connsiteX0" fmla="*/ 0 w 2260600"/>
                <a:gd name="connsiteY0" fmla="*/ 0 h 711200"/>
                <a:gd name="connsiteX1" fmla="*/ 1318683 w 2260600"/>
                <a:gd name="connsiteY1" fmla="*/ 0 h 711200"/>
                <a:gd name="connsiteX2" fmla="*/ 1588072 w 2260600"/>
                <a:gd name="connsiteY2" fmla="*/ -76098 h 711200"/>
                <a:gd name="connsiteX3" fmla="*/ 1883833 w 2260600"/>
                <a:gd name="connsiteY3" fmla="*/ 0 h 711200"/>
                <a:gd name="connsiteX4" fmla="*/ 2260600 w 2260600"/>
                <a:gd name="connsiteY4" fmla="*/ 0 h 711200"/>
                <a:gd name="connsiteX5" fmla="*/ 2260600 w 2260600"/>
                <a:gd name="connsiteY5" fmla="*/ 118533 h 711200"/>
                <a:gd name="connsiteX6" fmla="*/ 2260600 w 2260600"/>
                <a:gd name="connsiteY6" fmla="*/ 118533 h 711200"/>
                <a:gd name="connsiteX7" fmla="*/ 2260600 w 2260600"/>
                <a:gd name="connsiteY7" fmla="*/ 296333 h 711200"/>
                <a:gd name="connsiteX8" fmla="*/ 2260600 w 2260600"/>
                <a:gd name="connsiteY8" fmla="*/ 711200 h 711200"/>
                <a:gd name="connsiteX9" fmla="*/ 1883833 w 2260600"/>
                <a:gd name="connsiteY9" fmla="*/ 711200 h 711200"/>
                <a:gd name="connsiteX10" fmla="*/ 1318683 w 2260600"/>
                <a:gd name="connsiteY10" fmla="*/ 711200 h 711200"/>
                <a:gd name="connsiteX11" fmla="*/ 1318683 w 2260600"/>
                <a:gd name="connsiteY11" fmla="*/ 711200 h 711200"/>
                <a:gd name="connsiteX12" fmla="*/ 0 w 2260600"/>
                <a:gd name="connsiteY12" fmla="*/ 711200 h 711200"/>
                <a:gd name="connsiteX13" fmla="*/ 0 w 2260600"/>
                <a:gd name="connsiteY13" fmla="*/ 296333 h 711200"/>
                <a:gd name="connsiteX14" fmla="*/ 0 w 2260600"/>
                <a:gd name="connsiteY14" fmla="*/ 118533 h 711200"/>
                <a:gd name="connsiteX15" fmla="*/ 0 w 2260600"/>
                <a:gd name="connsiteY15" fmla="*/ 118533 h 711200"/>
                <a:gd name="connsiteX16" fmla="*/ 0 w 2260600"/>
                <a:gd name="connsiteY16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0600" h="711200">
                  <a:moveTo>
                    <a:pt x="0" y="0"/>
                  </a:moveTo>
                  <a:lnTo>
                    <a:pt x="1318683" y="0"/>
                  </a:lnTo>
                  <a:lnTo>
                    <a:pt x="1588072" y="-76098"/>
                  </a:lnTo>
                  <a:lnTo>
                    <a:pt x="1883833" y="0"/>
                  </a:lnTo>
                  <a:lnTo>
                    <a:pt x="2260600" y="0"/>
                  </a:lnTo>
                  <a:lnTo>
                    <a:pt x="2260600" y="118533"/>
                  </a:lnTo>
                  <a:lnTo>
                    <a:pt x="2260600" y="118533"/>
                  </a:lnTo>
                  <a:lnTo>
                    <a:pt x="2260600" y="296333"/>
                  </a:lnTo>
                  <a:lnTo>
                    <a:pt x="2260600" y="711200"/>
                  </a:lnTo>
                  <a:lnTo>
                    <a:pt x="1883833" y="711200"/>
                  </a:lnTo>
                  <a:lnTo>
                    <a:pt x="1318683" y="711200"/>
                  </a:lnTo>
                  <a:lnTo>
                    <a:pt x="1318683" y="711200"/>
                  </a:lnTo>
                  <a:lnTo>
                    <a:pt x="0" y="711200"/>
                  </a:lnTo>
                  <a:lnTo>
                    <a:pt x="0" y="296333"/>
                  </a:lnTo>
                  <a:lnTo>
                    <a:pt x="0" y="118533"/>
                  </a:lnTo>
                  <a:lnTo>
                    <a:pt x="0" y="118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rmAutofit fontScale="85000" lnSpcReduction="20000"/>
            </a:bodyPr>
            <a:lstStyle/>
            <a:p>
              <a:pPr algn="ctr" defTabSz="2133600">
                <a:spcBef>
                  <a:spcPct val="0"/>
                </a:spcBef>
                <a:buClrTx/>
                <a:defRPr/>
              </a:pPr>
              <a:r>
                <a:rPr lang="en-GB" sz="48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18</a:t>
              </a: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algn="ctr" defTabSz="2133600">
                <a:spcBef>
                  <a:spcPct val="0"/>
                </a:spcBef>
                <a:buClrTx/>
                <a:defRPr/>
              </a:pP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Observatories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F82819-C16C-4520-1B06-4CEA8DACB656}"/>
              </a:ext>
            </a:extLst>
          </p:cNvPr>
          <p:cNvGrpSpPr>
            <a:grpSpLocks noChangeAspect="1"/>
          </p:cNvGrpSpPr>
          <p:nvPr/>
        </p:nvGrpSpPr>
        <p:grpSpPr>
          <a:xfrm>
            <a:off x="11116745" y="4395831"/>
            <a:ext cx="3300790" cy="3463630"/>
            <a:chOff x="7387522" y="1993699"/>
            <a:chExt cx="2145383" cy="225122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EC4A32-5A71-F825-6633-D64E940133AE}"/>
                </a:ext>
              </a:extLst>
            </p:cNvPr>
            <p:cNvSpPr/>
            <p:nvPr/>
          </p:nvSpPr>
          <p:spPr>
            <a:xfrm>
              <a:off x="7387522" y="1993699"/>
              <a:ext cx="2145383" cy="1786546"/>
            </a:xfrm>
            <a:prstGeom prst="rect">
              <a:avLst/>
            </a:prstGeom>
            <a:blipFill rotWithShape="1">
              <a:blip r:embed="rId6"/>
              <a:srcRect/>
              <a:stretch>
                <a:fillRect l="-11000" r="-11000"/>
              </a:stretch>
            </a:blip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>
              <a:normAutofit/>
            </a:bodyPr>
            <a:lstStyle/>
            <a:p>
              <a:endParaRPr lang="en-GB" sz="2800"/>
            </a:p>
          </p:txBody>
        </p:sp>
        <p:sp>
          <p:nvSpPr>
            <p:cNvPr id="25" name="Freeform: Shape 13">
              <a:extLst>
                <a:ext uri="{FF2B5EF4-FFF2-40B4-BE49-F238E27FC236}">
                  <a16:creationId xmlns:a16="http://schemas.microsoft.com/office/drawing/2014/main" id="{18C8836D-8719-A24D-0B33-81B68EFB7C2E}"/>
                </a:ext>
              </a:extLst>
            </p:cNvPr>
            <p:cNvSpPr/>
            <p:nvPr/>
          </p:nvSpPr>
          <p:spPr>
            <a:xfrm>
              <a:off x="7576306" y="3619631"/>
              <a:ext cx="1909392" cy="625291"/>
            </a:xfrm>
            <a:custGeom>
              <a:avLst/>
              <a:gdLst>
                <a:gd name="connsiteX0" fmla="*/ 0 w 2260600"/>
                <a:gd name="connsiteY0" fmla="*/ 0 h 711200"/>
                <a:gd name="connsiteX1" fmla="*/ 1318683 w 2260600"/>
                <a:gd name="connsiteY1" fmla="*/ 0 h 711200"/>
                <a:gd name="connsiteX2" fmla="*/ 1588072 w 2260600"/>
                <a:gd name="connsiteY2" fmla="*/ -76098 h 711200"/>
                <a:gd name="connsiteX3" fmla="*/ 1883833 w 2260600"/>
                <a:gd name="connsiteY3" fmla="*/ 0 h 711200"/>
                <a:gd name="connsiteX4" fmla="*/ 2260600 w 2260600"/>
                <a:gd name="connsiteY4" fmla="*/ 0 h 711200"/>
                <a:gd name="connsiteX5" fmla="*/ 2260600 w 2260600"/>
                <a:gd name="connsiteY5" fmla="*/ 118533 h 711200"/>
                <a:gd name="connsiteX6" fmla="*/ 2260600 w 2260600"/>
                <a:gd name="connsiteY6" fmla="*/ 118533 h 711200"/>
                <a:gd name="connsiteX7" fmla="*/ 2260600 w 2260600"/>
                <a:gd name="connsiteY7" fmla="*/ 296333 h 711200"/>
                <a:gd name="connsiteX8" fmla="*/ 2260600 w 2260600"/>
                <a:gd name="connsiteY8" fmla="*/ 711200 h 711200"/>
                <a:gd name="connsiteX9" fmla="*/ 1883833 w 2260600"/>
                <a:gd name="connsiteY9" fmla="*/ 711200 h 711200"/>
                <a:gd name="connsiteX10" fmla="*/ 1318683 w 2260600"/>
                <a:gd name="connsiteY10" fmla="*/ 711200 h 711200"/>
                <a:gd name="connsiteX11" fmla="*/ 1318683 w 2260600"/>
                <a:gd name="connsiteY11" fmla="*/ 711200 h 711200"/>
                <a:gd name="connsiteX12" fmla="*/ 0 w 2260600"/>
                <a:gd name="connsiteY12" fmla="*/ 711200 h 711200"/>
                <a:gd name="connsiteX13" fmla="*/ 0 w 2260600"/>
                <a:gd name="connsiteY13" fmla="*/ 296333 h 711200"/>
                <a:gd name="connsiteX14" fmla="*/ 0 w 2260600"/>
                <a:gd name="connsiteY14" fmla="*/ 118533 h 711200"/>
                <a:gd name="connsiteX15" fmla="*/ 0 w 2260600"/>
                <a:gd name="connsiteY15" fmla="*/ 118533 h 711200"/>
                <a:gd name="connsiteX16" fmla="*/ 0 w 2260600"/>
                <a:gd name="connsiteY16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0600" h="711200">
                  <a:moveTo>
                    <a:pt x="0" y="0"/>
                  </a:moveTo>
                  <a:lnTo>
                    <a:pt x="1318683" y="0"/>
                  </a:lnTo>
                  <a:lnTo>
                    <a:pt x="1588072" y="-76098"/>
                  </a:lnTo>
                  <a:lnTo>
                    <a:pt x="1883833" y="0"/>
                  </a:lnTo>
                  <a:lnTo>
                    <a:pt x="2260600" y="0"/>
                  </a:lnTo>
                  <a:lnTo>
                    <a:pt x="2260600" y="118533"/>
                  </a:lnTo>
                  <a:lnTo>
                    <a:pt x="2260600" y="118533"/>
                  </a:lnTo>
                  <a:lnTo>
                    <a:pt x="2260600" y="296333"/>
                  </a:lnTo>
                  <a:lnTo>
                    <a:pt x="2260600" y="711200"/>
                  </a:lnTo>
                  <a:lnTo>
                    <a:pt x="1883833" y="711200"/>
                  </a:lnTo>
                  <a:lnTo>
                    <a:pt x="1318683" y="711200"/>
                  </a:lnTo>
                  <a:lnTo>
                    <a:pt x="1318683" y="711200"/>
                  </a:lnTo>
                  <a:lnTo>
                    <a:pt x="0" y="711200"/>
                  </a:lnTo>
                  <a:lnTo>
                    <a:pt x="0" y="296333"/>
                  </a:lnTo>
                  <a:lnTo>
                    <a:pt x="0" y="118533"/>
                  </a:lnTo>
                  <a:lnTo>
                    <a:pt x="0" y="118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rmAutofit fontScale="92500" lnSpcReduction="20000"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defRPr/>
              </a:pPr>
              <a:r>
                <a:rPr lang="en-GB" sz="56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4</a:t>
              </a: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GB" sz="3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Ice and sediment core repositories</a:t>
              </a:r>
              <a:endParaRPr lang="en-GB" sz="32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85F96E-7B40-C991-A6BF-5375F11198DE}"/>
              </a:ext>
            </a:extLst>
          </p:cNvPr>
          <p:cNvGrpSpPr>
            <a:grpSpLocks noChangeAspect="1"/>
          </p:cNvGrpSpPr>
          <p:nvPr/>
        </p:nvGrpSpPr>
        <p:grpSpPr>
          <a:xfrm>
            <a:off x="14654160" y="4368344"/>
            <a:ext cx="3300788" cy="3463348"/>
            <a:chOff x="9743154" y="1993699"/>
            <a:chExt cx="2145383" cy="225104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EA8780C-BC3D-FC89-CA5A-0E78181EF71A}"/>
                </a:ext>
              </a:extLst>
            </p:cNvPr>
            <p:cNvSpPr/>
            <p:nvPr/>
          </p:nvSpPr>
          <p:spPr>
            <a:xfrm>
              <a:off x="9743154" y="1993699"/>
              <a:ext cx="2145383" cy="1786546"/>
            </a:xfrm>
            <a:prstGeom prst="rect">
              <a:avLst/>
            </a:prstGeom>
            <a:blipFill rotWithShape="1">
              <a:blip r:embed="rId7"/>
              <a:srcRect/>
              <a:stretch>
                <a:fillRect l="-8000" r="-8000"/>
              </a:stretch>
            </a:blip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>
              <a:normAutofit/>
            </a:bodyPr>
            <a:lstStyle/>
            <a:p>
              <a:endParaRPr lang="en-GB" sz="2800"/>
            </a:p>
          </p:txBody>
        </p:sp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id="{32C94C8A-3A77-D6A6-F2F5-AA81E1F4B73F}"/>
                </a:ext>
              </a:extLst>
            </p:cNvPr>
            <p:cNvSpPr/>
            <p:nvPr/>
          </p:nvSpPr>
          <p:spPr>
            <a:xfrm>
              <a:off x="9936219" y="3619449"/>
              <a:ext cx="1909392" cy="625291"/>
            </a:xfrm>
            <a:custGeom>
              <a:avLst/>
              <a:gdLst>
                <a:gd name="connsiteX0" fmla="*/ 0 w 2260600"/>
                <a:gd name="connsiteY0" fmla="*/ 0 h 711200"/>
                <a:gd name="connsiteX1" fmla="*/ 1318683 w 2260600"/>
                <a:gd name="connsiteY1" fmla="*/ 0 h 711200"/>
                <a:gd name="connsiteX2" fmla="*/ 1588072 w 2260600"/>
                <a:gd name="connsiteY2" fmla="*/ -76098 h 711200"/>
                <a:gd name="connsiteX3" fmla="*/ 1883833 w 2260600"/>
                <a:gd name="connsiteY3" fmla="*/ 0 h 711200"/>
                <a:gd name="connsiteX4" fmla="*/ 2260600 w 2260600"/>
                <a:gd name="connsiteY4" fmla="*/ 0 h 711200"/>
                <a:gd name="connsiteX5" fmla="*/ 2260600 w 2260600"/>
                <a:gd name="connsiteY5" fmla="*/ 118533 h 711200"/>
                <a:gd name="connsiteX6" fmla="*/ 2260600 w 2260600"/>
                <a:gd name="connsiteY6" fmla="*/ 118533 h 711200"/>
                <a:gd name="connsiteX7" fmla="*/ 2260600 w 2260600"/>
                <a:gd name="connsiteY7" fmla="*/ 296333 h 711200"/>
                <a:gd name="connsiteX8" fmla="*/ 2260600 w 2260600"/>
                <a:gd name="connsiteY8" fmla="*/ 711200 h 711200"/>
                <a:gd name="connsiteX9" fmla="*/ 1883833 w 2260600"/>
                <a:gd name="connsiteY9" fmla="*/ 711200 h 711200"/>
                <a:gd name="connsiteX10" fmla="*/ 1318683 w 2260600"/>
                <a:gd name="connsiteY10" fmla="*/ 711200 h 711200"/>
                <a:gd name="connsiteX11" fmla="*/ 1318683 w 2260600"/>
                <a:gd name="connsiteY11" fmla="*/ 711200 h 711200"/>
                <a:gd name="connsiteX12" fmla="*/ 0 w 2260600"/>
                <a:gd name="connsiteY12" fmla="*/ 711200 h 711200"/>
                <a:gd name="connsiteX13" fmla="*/ 0 w 2260600"/>
                <a:gd name="connsiteY13" fmla="*/ 296333 h 711200"/>
                <a:gd name="connsiteX14" fmla="*/ 0 w 2260600"/>
                <a:gd name="connsiteY14" fmla="*/ 118533 h 711200"/>
                <a:gd name="connsiteX15" fmla="*/ 0 w 2260600"/>
                <a:gd name="connsiteY15" fmla="*/ 118533 h 711200"/>
                <a:gd name="connsiteX16" fmla="*/ 0 w 2260600"/>
                <a:gd name="connsiteY16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0600" h="711200">
                  <a:moveTo>
                    <a:pt x="0" y="0"/>
                  </a:moveTo>
                  <a:lnTo>
                    <a:pt x="1318683" y="0"/>
                  </a:lnTo>
                  <a:lnTo>
                    <a:pt x="1588072" y="-76098"/>
                  </a:lnTo>
                  <a:lnTo>
                    <a:pt x="1883833" y="0"/>
                  </a:lnTo>
                  <a:lnTo>
                    <a:pt x="2260600" y="0"/>
                  </a:lnTo>
                  <a:lnTo>
                    <a:pt x="2260600" y="118533"/>
                  </a:lnTo>
                  <a:lnTo>
                    <a:pt x="2260600" y="118533"/>
                  </a:lnTo>
                  <a:lnTo>
                    <a:pt x="2260600" y="296333"/>
                  </a:lnTo>
                  <a:lnTo>
                    <a:pt x="2260600" y="711200"/>
                  </a:lnTo>
                  <a:lnTo>
                    <a:pt x="1883833" y="711200"/>
                  </a:lnTo>
                  <a:lnTo>
                    <a:pt x="1318683" y="711200"/>
                  </a:lnTo>
                  <a:lnTo>
                    <a:pt x="1318683" y="711200"/>
                  </a:lnTo>
                  <a:lnTo>
                    <a:pt x="0" y="711200"/>
                  </a:lnTo>
                  <a:lnTo>
                    <a:pt x="0" y="296333"/>
                  </a:lnTo>
                  <a:lnTo>
                    <a:pt x="0" y="118533"/>
                  </a:lnTo>
                  <a:lnTo>
                    <a:pt x="0" y="118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 w="12700" cap="flat" cmpd="sng" algn="ctr">
              <a:solidFill>
                <a:srgbClr val="4472C4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rmAutofit fontScale="92500" lnSpcReduction="20000"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defRPr/>
              </a:pPr>
              <a:r>
                <a:rPr lang="en-GB" sz="48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7</a:t>
              </a:r>
              <a:r>
                <a:rPr lang="en-GB" sz="4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 Data infrastructures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89C7984-540D-0413-9992-23AC2CBB43BA}"/>
              </a:ext>
            </a:extLst>
          </p:cNvPr>
          <p:cNvSpPr txBox="1"/>
          <p:nvPr/>
        </p:nvSpPr>
        <p:spPr bwMode="auto">
          <a:xfrm>
            <a:off x="1901951" y="8392788"/>
            <a:ext cx="14107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/>
                </a:solidFill>
                <a:latin typeface="Montserrat" pitchFamily="2" charset="77"/>
              </a:rPr>
              <a:t>FULLY FUNDED ACCESS </a:t>
            </a:r>
            <a:r>
              <a:rPr lang="en-GB" sz="2400" dirty="0">
                <a:solidFill>
                  <a:schemeClr val="accent1"/>
                </a:solidFill>
                <a:latin typeface="Montserrat" pitchFamily="2" charset="77"/>
              </a:rPr>
              <a:t>TO RESEARCH INFRASTRUCTURES </a:t>
            </a:r>
            <a:r>
              <a:rPr lang="en-GB" sz="2400" b="1" dirty="0">
                <a:solidFill>
                  <a:schemeClr val="accent1"/>
                </a:solidFill>
                <a:latin typeface="Montserrat" pitchFamily="2" charset="77"/>
              </a:rPr>
              <a:t>FOR RESEARCH PROJECTS </a:t>
            </a:r>
            <a:r>
              <a:rPr lang="en-GB" sz="2400" dirty="0">
                <a:solidFill>
                  <a:schemeClr val="accent1"/>
                </a:solidFill>
                <a:latin typeface="Montserrat" pitchFamily="2" charset="77"/>
              </a:rPr>
              <a:t>ADDRESSING THE </a:t>
            </a:r>
            <a:r>
              <a:rPr lang="en-GB" sz="2400" b="1" dirty="0">
                <a:solidFill>
                  <a:schemeClr val="accent1"/>
                </a:solidFill>
                <a:latin typeface="Montserrat" pitchFamily="2" charset="77"/>
              </a:rPr>
              <a:t>KEY RESEARCH QUESTIONS </a:t>
            </a:r>
            <a:r>
              <a:rPr lang="en-GB" sz="2400" dirty="0">
                <a:solidFill>
                  <a:schemeClr val="accent1"/>
                </a:solidFill>
                <a:latin typeface="Montserrat" pitchFamily="2" charset="77"/>
              </a:rPr>
              <a:t>IN THE POLAR REGIONS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DE67BDF-0F56-4DA7-9E7E-16CDF81B7294}"/>
                  </a:ext>
                </a:extLst>
              </p14:cNvPr>
              <p14:cNvContentPartPr/>
              <p14:nvPr/>
            </p14:nvContentPartPr>
            <p14:xfrm>
              <a:off x="320602" y="4282813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DE67BDF-0F56-4DA7-9E7E-16CDF81B72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1962" y="427417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Left Bracket 32">
            <a:extLst>
              <a:ext uri="{FF2B5EF4-FFF2-40B4-BE49-F238E27FC236}">
                <a16:creationId xmlns:a16="http://schemas.microsoft.com/office/drawing/2014/main" id="{FD5EEC0F-170A-4BE0-BE91-D9DB259B4156}"/>
              </a:ext>
            </a:extLst>
          </p:cNvPr>
          <p:cNvSpPr/>
          <p:nvPr/>
        </p:nvSpPr>
        <p:spPr>
          <a:xfrm rot="5400000">
            <a:off x="7276514" y="-2826254"/>
            <a:ext cx="411220" cy="14107449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7BF650-98DA-3795-8378-BB71454EB85A}"/>
              </a:ext>
            </a:extLst>
          </p:cNvPr>
          <p:cNvSpPr txBox="1"/>
          <p:nvPr/>
        </p:nvSpPr>
        <p:spPr>
          <a:xfrm>
            <a:off x="5586022" y="3804571"/>
            <a:ext cx="681789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TRANSNATIONAL ACCESS (IN-PERSON OR REMOTE)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AF9BBF-EDB7-1297-B04D-668E551DDDC2}"/>
              </a:ext>
            </a:extLst>
          </p:cNvPr>
          <p:cNvSpPr txBox="1"/>
          <p:nvPr/>
        </p:nvSpPr>
        <p:spPr bwMode="auto">
          <a:xfrm>
            <a:off x="15169467" y="3799938"/>
            <a:ext cx="22701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VIRTUAL ACCES</a:t>
            </a:r>
          </a:p>
        </p:txBody>
      </p:sp>
    </p:spTree>
    <p:extLst>
      <p:ext uri="{BB962C8B-B14F-4D97-AF65-F5344CB8AC3E}">
        <p14:creationId xmlns:p14="http://schemas.microsoft.com/office/powerpoint/2010/main" val="321687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60840A2-873F-4F29-07A3-1D94D10D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3D8C9CE-2ACC-A632-6B72-184CA0B8E77A}"/>
              </a:ext>
            </a:extLst>
          </p:cNvPr>
          <p:cNvSpPr/>
          <p:nvPr/>
        </p:nvSpPr>
        <p:spPr>
          <a:xfrm>
            <a:off x="2518739" y="2518611"/>
            <a:ext cx="10663566" cy="990264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2"/>
                </a:solidFill>
                <a:latin typeface="Montserrat" pitchFamily="2" charset="77"/>
              </a:rPr>
              <a:t>POLARIN SERVICES</a:t>
            </a:r>
          </a:p>
        </p:txBody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76EDFD6D-EE64-8263-9449-3F33ECBF7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989" y="184278"/>
            <a:ext cx="10477500" cy="2043300"/>
          </a:xfrm>
        </p:spPr>
        <p:txBody>
          <a:bodyPr/>
          <a:lstStyle/>
          <a:p>
            <a:r>
              <a:rPr lang="en-GB" dirty="0"/>
              <a:t>Methodology</a:t>
            </a:r>
          </a:p>
        </p:txBody>
      </p:sp>
      <p:graphicFrame>
        <p:nvGraphicFramePr>
          <p:cNvPr id="41" name="Content Placeholder 3">
            <a:extLst>
              <a:ext uri="{FF2B5EF4-FFF2-40B4-BE49-F238E27FC236}">
                <a16:creationId xmlns:a16="http://schemas.microsoft.com/office/drawing/2014/main" id="{4FA8DBB2-B28B-ABAC-AC5F-2AC106993747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2597760" y="3503125"/>
          <a:ext cx="11118239" cy="851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3099D0B-DA9E-A861-2869-FCBF3B567E58}"/>
              </a:ext>
            </a:extLst>
          </p:cNvPr>
          <p:cNvSpPr/>
          <p:nvPr/>
        </p:nvSpPr>
        <p:spPr>
          <a:xfrm>
            <a:off x="2597760" y="4819582"/>
            <a:ext cx="3738872" cy="38110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Scientific framework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POLARIN TAP (Transnational Access Platform)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Building Data portal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Planning training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Communication plan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7E80782-EF74-0435-47E4-7922F737A9E4}"/>
              </a:ext>
            </a:extLst>
          </p:cNvPr>
          <p:cNvSpPr/>
          <p:nvPr/>
        </p:nvSpPr>
        <p:spPr>
          <a:xfrm>
            <a:off x="6424372" y="4819582"/>
            <a:ext cx="3465014" cy="38110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Call opening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Implementing TA and 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Data portal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Data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Training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Communication/dissemination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Ambassador programme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B22A51B-5B27-27CB-2623-3A726BDB2EDF}"/>
              </a:ext>
            </a:extLst>
          </p:cNvPr>
          <p:cNvSpPr/>
          <p:nvPr/>
        </p:nvSpPr>
        <p:spPr>
          <a:xfrm>
            <a:off x="9977125" y="4819582"/>
            <a:ext cx="3610537" cy="38110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Follow up of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Assessment of TA, VA, Training activities, communication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Policy briefings</a:t>
            </a:r>
          </a:p>
        </p:txBody>
      </p:sp>
    </p:spTree>
    <p:extLst>
      <p:ext uri="{BB962C8B-B14F-4D97-AF65-F5344CB8AC3E}">
        <p14:creationId xmlns:p14="http://schemas.microsoft.com/office/powerpoint/2010/main" val="45501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 calls advanced to M8 (October 2024)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3505573" y="5596010"/>
            <a:ext cx="1614488" cy="1614488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6755794" y="3387448"/>
            <a:ext cx="1614488" cy="1614488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1483520" y="4324352"/>
            <a:ext cx="2326482" cy="2328863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4 h 496"/>
              <a:gd name="T6" fmla="*/ 441 w 496"/>
              <a:gd name="T7" fmla="*/ 113 h 496"/>
              <a:gd name="T8" fmla="*/ 442 w 496"/>
              <a:gd name="T9" fmla="*/ 94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6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7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31 h 496"/>
              <a:gd name="T88" fmla="*/ 166 w 496"/>
              <a:gd name="T89" fmla="*/ 249 h 496"/>
              <a:gd name="T90" fmla="*/ 248 w 496"/>
              <a:gd name="T91" fmla="*/ 166 h 496"/>
              <a:gd name="T92" fmla="*/ 331 w 496"/>
              <a:gd name="T93" fmla="*/ 249 h 496"/>
              <a:gd name="T94" fmla="*/ 248 w 496"/>
              <a:gd name="T95" fmla="*/ 331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4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4"/>
                </a:cubicBezTo>
                <a:cubicBezTo>
                  <a:pt x="431" y="80"/>
                  <a:pt x="418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6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7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7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3"/>
                  <a:pt x="153" y="417"/>
                  <a:pt x="173" y="426"/>
                </a:cubicBezTo>
                <a:cubicBezTo>
                  <a:pt x="195" y="435"/>
                  <a:pt x="208" y="456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3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7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2"/>
                  <a:pt x="455" y="289"/>
                  <a:pt x="477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31"/>
                </a:moveTo>
                <a:cubicBezTo>
                  <a:pt x="203" y="331"/>
                  <a:pt x="166" y="294"/>
                  <a:pt x="166" y="249"/>
                </a:cubicBezTo>
                <a:cubicBezTo>
                  <a:pt x="166" y="203"/>
                  <a:pt x="203" y="166"/>
                  <a:pt x="248" y="166"/>
                </a:cubicBezTo>
                <a:cubicBezTo>
                  <a:pt x="294" y="166"/>
                  <a:pt x="331" y="203"/>
                  <a:pt x="331" y="249"/>
                </a:cubicBezTo>
                <a:cubicBezTo>
                  <a:pt x="331" y="294"/>
                  <a:pt x="294" y="331"/>
                  <a:pt x="248" y="331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4748583" y="4110440"/>
            <a:ext cx="2324100" cy="2328863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7484454" y="4626386"/>
            <a:ext cx="2324100" cy="2328863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6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7 h 496"/>
              <a:gd name="T88" fmla="*/ 190 w 496"/>
              <a:gd name="T89" fmla="*/ 249 h 496"/>
              <a:gd name="T90" fmla="*/ 248 w 496"/>
              <a:gd name="T91" fmla="*/ 191 h 496"/>
              <a:gd name="T92" fmla="*/ 306 w 496"/>
              <a:gd name="T93" fmla="*/ 249 h 496"/>
              <a:gd name="T94" fmla="*/ 248 w 496"/>
              <a:gd name="T95" fmla="*/ 307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5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5"/>
                </a:cubicBezTo>
                <a:cubicBezTo>
                  <a:pt x="431" y="80"/>
                  <a:pt x="417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8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4"/>
                  <a:pt x="153" y="417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4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07"/>
                </a:moveTo>
                <a:cubicBezTo>
                  <a:pt x="216" y="307"/>
                  <a:pt x="190" y="281"/>
                  <a:pt x="190" y="249"/>
                </a:cubicBezTo>
                <a:cubicBezTo>
                  <a:pt x="190" y="217"/>
                  <a:pt x="216" y="191"/>
                  <a:pt x="248" y="191"/>
                </a:cubicBezTo>
                <a:cubicBezTo>
                  <a:pt x="280" y="191"/>
                  <a:pt x="306" y="217"/>
                  <a:pt x="306" y="249"/>
                </a:cubicBezTo>
                <a:cubicBezTo>
                  <a:pt x="306" y="281"/>
                  <a:pt x="280" y="307"/>
                  <a:pt x="248" y="307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9749864" y="4072338"/>
            <a:ext cx="2326482" cy="2333625"/>
          </a:xfrm>
          <a:custGeom>
            <a:avLst/>
            <a:gdLst>
              <a:gd name="T0" fmla="*/ 494 w 496"/>
              <a:gd name="T1" fmla="*/ 221 h 497"/>
              <a:gd name="T2" fmla="*/ 478 w 496"/>
              <a:gd name="T3" fmla="*/ 209 h 497"/>
              <a:gd name="T4" fmla="*/ 427 w 496"/>
              <a:gd name="T5" fmla="*/ 175 h 497"/>
              <a:gd name="T6" fmla="*/ 441 w 496"/>
              <a:gd name="T7" fmla="*/ 114 h 497"/>
              <a:gd name="T8" fmla="*/ 443 w 496"/>
              <a:gd name="T9" fmla="*/ 95 h 497"/>
              <a:gd name="T10" fmla="*/ 403 w 496"/>
              <a:gd name="T11" fmla="*/ 56 h 497"/>
              <a:gd name="T12" fmla="*/ 384 w 496"/>
              <a:gd name="T13" fmla="*/ 57 h 497"/>
              <a:gd name="T14" fmla="*/ 323 w 496"/>
              <a:gd name="T15" fmla="*/ 71 h 497"/>
              <a:gd name="T16" fmla="*/ 289 w 496"/>
              <a:gd name="T17" fmla="*/ 17 h 497"/>
              <a:gd name="T18" fmla="*/ 277 w 496"/>
              <a:gd name="T19" fmla="*/ 3 h 497"/>
              <a:gd name="T20" fmla="*/ 221 w 496"/>
              <a:gd name="T21" fmla="*/ 3 h 497"/>
              <a:gd name="T22" fmla="*/ 209 w 496"/>
              <a:gd name="T23" fmla="*/ 17 h 497"/>
              <a:gd name="T24" fmla="*/ 175 w 496"/>
              <a:gd name="T25" fmla="*/ 70 h 497"/>
              <a:gd name="T26" fmla="*/ 114 w 496"/>
              <a:gd name="T27" fmla="*/ 56 h 497"/>
              <a:gd name="T28" fmla="*/ 95 w 496"/>
              <a:gd name="T29" fmla="*/ 54 h 497"/>
              <a:gd name="T30" fmla="*/ 55 w 496"/>
              <a:gd name="T31" fmla="*/ 94 h 497"/>
              <a:gd name="T32" fmla="*/ 56 w 496"/>
              <a:gd name="T33" fmla="*/ 113 h 497"/>
              <a:gd name="T34" fmla="*/ 70 w 496"/>
              <a:gd name="T35" fmla="*/ 174 h 497"/>
              <a:gd name="T36" fmla="*/ 16 w 496"/>
              <a:gd name="T37" fmla="*/ 208 h 497"/>
              <a:gd name="T38" fmla="*/ 2 w 496"/>
              <a:gd name="T39" fmla="*/ 220 h 497"/>
              <a:gd name="T40" fmla="*/ 2 w 496"/>
              <a:gd name="T41" fmla="*/ 276 h 497"/>
              <a:gd name="T42" fmla="*/ 18 w 496"/>
              <a:gd name="T43" fmla="*/ 289 h 497"/>
              <a:gd name="T44" fmla="*/ 69 w 496"/>
              <a:gd name="T45" fmla="*/ 322 h 497"/>
              <a:gd name="T46" fmla="*/ 55 w 496"/>
              <a:gd name="T47" fmla="*/ 384 h 497"/>
              <a:gd name="T48" fmla="*/ 54 w 496"/>
              <a:gd name="T49" fmla="*/ 402 h 497"/>
              <a:gd name="T50" fmla="*/ 93 w 496"/>
              <a:gd name="T51" fmla="*/ 442 h 497"/>
              <a:gd name="T52" fmla="*/ 112 w 496"/>
              <a:gd name="T53" fmla="*/ 441 h 497"/>
              <a:gd name="T54" fmla="*/ 174 w 496"/>
              <a:gd name="T55" fmla="*/ 427 h 497"/>
              <a:gd name="T56" fmla="*/ 207 w 496"/>
              <a:gd name="T57" fmla="*/ 480 h 497"/>
              <a:gd name="T58" fmla="*/ 219 w 496"/>
              <a:gd name="T59" fmla="*/ 495 h 497"/>
              <a:gd name="T60" fmla="*/ 248 w 496"/>
              <a:gd name="T61" fmla="*/ 497 h 497"/>
              <a:gd name="T62" fmla="*/ 275 w 496"/>
              <a:gd name="T63" fmla="*/ 495 h 497"/>
              <a:gd name="T64" fmla="*/ 287 w 496"/>
              <a:gd name="T65" fmla="*/ 481 h 497"/>
              <a:gd name="T66" fmla="*/ 321 w 496"/>
              <a:gd name="T67" fmla="*/ 428 h 497"/>
              <a:gd name="T68" fmla="*/ 383 w 496"/>
              <a:gd name="T69" fmla="*/ 442 h 497"/>
              <a:gd name="T70" fmla="*/ 401 w 496"/>
              <a:gd name="T71" fmla="*/ 444 h 497"/>
              <a:gd name="T72" fmla="*/ 441 w 496"/>
              <a:gd name="T73" fmla="*/ 404 h 497"/>
              <a:gd name="T74" fmla="*/ 440 w 496"/>
              <a:gd name="T75" fmla="*/ 385 h 497"/>
              <a:gd name="T76" fmla="*/ 426 w 496"/>
              <a:gd name="T77" fmla="*/ 323 h 497"/>
              <a:gd name="T78" fmla="*/ 477 w 496"/>
              <a:gd name="T79" fmla="*/ 290 h 497"/>
              <a:gd name="T80" fmla="*/ 480 w 496"/>
              <a:gd name="T81" fmla="*/ 290 h 497"/>
              <a:gd name="T82" fmla="*/ 494 w 496"/>
              <a:gd name="T83" fmla="*/ 278 h 497"/>
              <a:gd name="T84" fmla="*/ 494 w 496"/>
              <a:gd name="T85" fmla="*/ 221 h 497"/>
              <a:gd name="T86" fmla="*/ 249 w 496"/>
              <a:gd name="T87" fmla="*/ 332 h 497"/>
              <a:gd name="T88" fmla="*/ 166 w 496"/>
              <a:gd name="T89" fmla="*/ 249 h 497"/>
              <a:gd name="T90" fmla="*/ 249 w 496"/>
              <a:gd name="T91" fmla="*/ 167 h 497"/>
              <a:gd name="T92" fmla="*/ 331 w 496"/>
              <a:gd name="T93" fmla="*/ 249 h 497"/>
              <a:gd name="T94" fmla="*/ 249 w 496"/>
              <a:gd name="T95" fmla="*/ 332 h 497"/>
              <a:gd name="T96" fmla="*/ 249 w 496"/>
              <a:gd name="T97" fmla="*/ 332 h 497"/>
              <a:gd name="T98" fmla="*/ 249 w 496"/>
              <a:gd name="T99" fmla="*/ 33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7">
                <a:moveTo>
                  <a:pt x="494" y="221"/>
                </a:moveTo>
                <a:cubicBezTo>
                  <a:pt x="494" y="214"/>
                  <a:pt x="485" y="209"/>
                  <a:pt x="478" y="209"/>
                </a:cubicBezTo>
                <a:cubicBezTo>
                  <a:pt x="456" y="209"/>
                  <a:pt x="436" y="196"/>
                  <a:pt x="427" y="175"/>
                </a:cubicBezTo>
                <a:cubicBezTo>
                  <a:pt x="419" y="154"/>
                  <a:pt x="424" y="129"/>
                  <a:pt x="441" y="114"/>
                </a:cubicBezTo>
                <a:cubicBezTo>
                  <a:pt x="446" y="109"/>
                  <a:pt x="447" y="101"/>
                  <a:pt x="443" y="95"/>
                </a:cubicBezTo>
                <a:cubicBezTo>
                  <a:pt x="431" y="80"/>
                  <a:pt x="418" y="67"/>
                  <a:pt x="403" y="56"/>
                </a:cubicBezTo>
                <a:cubicBezTo>
                  <a:pt x="398" y="51"/>
                  <a:pt x="389" y="52"/>
                  <a:pt x="384" y="57"/>
                </a:cubicBezTo>
                <a:cubicBezTo>
                  <a:pt x="370" y="73"/>
                  <a:pt x="343" y="80"/>
                  <a:pt x="323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90" y="10"/>
                  <a:pt x="284" y="4"/>
                  <a:pt x="277" y="3"/>
                </a:cubicBezTo>
                <a:cubicBezTo>
                  <a:pt x="259" y="1"/>
                  <a:pt x="240" y="0"/>
                  <a:pt x="221" y="3"/>
                </a:cubicBezTo>
                <a:cubicBezTo>
                  <a:pt x="214" y="3"/>
                  <a:pt x="209" y="10"/>
                  <a:pt x="209" y="17"/>
                </a:cubicBezTo>
                <a:cubicBezTo>
                  <a:pt x="210" y="40"/>
                  <a:pt x="196" y="61"/>
                  <a:pt x="175" y="70"/>
                </a:cubicBezTo>
                <a:cubicBezTo>
                  <a:pt x="155" y="78"/>
                  <a:pt x="129" y="72"/>
                  <a:pt x="114" y="56"/>
                </a:cubicBezTo>
                <a:cubicBezTo>
                  <a:pt x="109" y="50"/>
                  <a:pt x="101" y="50"/>
                  <a:pt x="95" y="54"/>
                </a:cubicBezTo>
                <a:cubicBezTo>
                  <a:pt x="80" y="66"/>
                  <a:pt x="67" y="79"/>
                  <a:pt x="55" y="94"/>
                </a:cubicBezTo>
                <a:cubicBezTo>
                  <a:pt x="50" y="99"/>
                  <a:pt x="51" y="108"/>
                  <a:pt x="56" y="113"/>
                </a:cubicBezTo>
                <a:cubicBezTo>
                  <a:pt x="74" y="128"/>
                  <a:pt x="79" y="153"/>
                  <a:pt x="70" y="174"/>
                </a:cubicBezTo>
                <a:cubicBezTo>
                  <a:pt x="62" y="195"/>
                  <a:pt x="41" y="208"/>
                  <a:pt x="16" y="208"/>
                </a:cubicBezTo>
                <a:cubicBezTo>
                  <a:pt x="9" y="208"/>
                  <a:pt x="3" y="213"/>
                  <a:pt x="2" y="220"/>
                </a:cubicBezTo>
                <a:cubicBezTo>
                  <a:pt x="0" y="239"/>
                  <a:pt x="0" y="258"/>
                  <a:pt x="2" y="276"/>
                </a:cubicBezTo>
                <a:cubicBezTo>
                  <a:pt x="3" y="283"/>
                  <a:pt x="11" y="289"/>
                  <a:pt x="18" y="289"/>
                </a:cubicBezTo>
                <a:cubicBezTo>
                  <a:pt x="40" y="288"/>
                  <a:pt x="61" y="301"/>
                  <a:pt x="69" y="322"/>
                </a:cubicBezTo>
                <a:cubicBezTo>
                  <a:pt x="78" y="344"/>
                  <a:pt x="72" y="368"/>
                  <a:pt x="55" y="384"/>
                </a:cubicBezTo>
                <a:cubicBezTo>
                  <a:pt x="50" y="389"/>
                  <a:pt x="49" y="397"/>
                  <a:pt x="54" y="402"/>
                </a:cubicBezTo>
                <a:cubicBezTo>
                  <a:pt x="65" y="417"/>
                  <a:pt x="79" y="430"/>
                  <a:pt x="93" y="442"/>
                </a:cubicBezTo>
                <a:cubicBezTo>
                  <a:pt x="99" y="447"/>
                  <a:pt x="107" y="446"/>
                  <a:pt x="112" y="441"/>
                </a:cubicBezTo>
                <a:cubicBezTo>
                  <a:pt x="127" y="424"/>
                  <a:pt x="153" y="418"/>
                  <a:pt x="174" y="427"/>
                </a:cubicBezTo>
                <a:cubicBezTo>
                  <a:pt x="195" y="436"/>
                  <a:pt x="209" y="457"/>
                  <a:pt x="207" y="480"/>
                </a:cubicBezTo>
                <a:cubicBezTo>
                  <a:pt x="207" y="488"/>
                  <a:pt x="212" y="494"/>
                  <a:pt x="219" y="495"/>
                </a:cubicBezTo>
                <a:cubicBezTo>
                  <a:pt x="229" y="496"/>
                  <a:pt x="238" y="497"/>
                  <a:pt x="248" y="497"/>
                </a:cubicBezTo>
                <a:cubicBezTo>
                  <a:pt x="257" y="497"/>
                  <a:pt x="266" y="496"/>
                  <a:pt x="275" y="495"/>
                </a:cubicBezTo>
                <a:cubicBezTo>
                  <a:pt x="282" y="494"/>
                  <a:pt x="288" y="488"/>
                  <a:pt x="287" y="481"/>
                </a:cubicBezTo>
                <a:cubicBezTo>
                  <a:pt x="287" y="458"/>
                  <a:pt x="300" y="437"/>
                  <a:pt x="321" y="428"/>
                </a:cubicBezTo>
                <a:cubicBezTo>
                  <a:pt x="342" y="420"/>
                  <a:pt x="368" y="426"/>
                  <a:pt x="383" y="442"/>
                </a:cubicBezTo>
                <a:cubicBezTo>
                  <a:pt x="388" y="447"/>
                  <a:pt x="396" y="448"/>
                  <a:pt x="401" y="444"/>
                </a:cubicBezTo>
                <a:cubicBezTo>
                  <a:pt x="416" y="432"/>
                  <a:pt x="430" y="419"/>
                  <a:pt x="441" y="404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3" y="369"/>
                  <a:pt x="417" y="345"/>
                  <a:pt x="426" y="323"/>
                </a:cubicBezTo>
                <a:cubicBezTo>
                  <a:pt x="434" y="303"/>
                  <a:pt x="455" y="290"/>
                  <a:pt x="477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7" y="290"/>
                  <a:pt x="493" y="285"/>
                  <a:pt x="494" y="278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9" y="332"/>
                </a:moveTo>
                <a:cubicBezTo>
                  <a:pt x="203" y="332"/>
                  <a:pt x="166" y="295"/>
                  <a:pt x="166" y="249"/>
                </a:cubicBezTo>
                <a:cubicBezTo>
                  <a:pt x="166" y="204"/>
                  <a:pt x="203" y="167"/>
                  <a:pt x="249" y="167"/>
                </a:cubicBezTo>
                <a:cubicBezTo>
                  <a:pt x="294" y="167"/>
                  <a:pt x="331" y="204"/>
                  <a:pt x="331" y="249"/>
                </a:cubicBezTo>
                <a:cubicBezTo>
                  <a:pt x="331" y="295"/>
                  <a:pt x="294" y="332"/>
                  <a:pt x="249" y="332"/>
                </a:cubicBezTo>
                <a:close/>
                <a:moveTo>
                  <a:pt x="249" y="332"/>
                </a:moveTo>
                <a:cubicBezTo>
                  <a:pt x="249" y="332"/>
                  <a:pt x="249" y="332"/>
                  <a:pt x="249" y="33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335651" y="4662888"/>
            <a:ext cx="1154907" cy="1154907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5339973" y="4716465"/>
            <a:ext cx="1114425" cy="1116807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2069307" y="4912520"/>
            <a:ext cx="1154907" cy="1154907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8089292" y="5231224"/>
            <a:ext cx="1114425" cy="1119188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0"/>
                  <a:pt x="58" y="230"/>
                  <a:pt x="119" y="230"/>
                </a:cubicBezTo>
                <a:cubicBezTo>
                  <a:pt x="180" y="230"/>
                  <a:pt x="230" y="180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BBADEF-CFFC-6E22-39EF-3ABF1BE78BA9}"/>
              </a:ext>
            </a:extLst>
          </p:cNvPr>
          <p:cNvGrpSpPr/>
          <p:nvPr/>
        </p:nvGrpSpPr>
        <p:grpSpPr>
          <a:xfrm>
            <a:off x="6601245" y="7044088"/>
            <a:ext cx="4274837" cy="1200329"/>
            <a:chOff x="1212229" y="2147317"/>
            <a:chExt cx="2849891" cy="8002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577FB11-FFE3-408B-1C0A-D4776FE1DC94}"/>
                </a:ext>
              </a:extLst>
            </p:cNvPr>
            <p:cNvSpPr txBox="1"/>
            <p:nvPr/>
          </p:nvSpPr>
          <p:spPr>
            <a:xfrm>
              <a:off x="2579890" y="2575874"/>
              <a:ext cx="1231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76AC6E-33EE-2B29-A12B-2E18B3D7D2D6}"/>
                </a:ext>
              </a:extLst>
            </p:cNvPr>
            <p:cNvSpPr txBox="1"/>
            <p:nvPr/>
          </p:nvSpPr>
          <p:spPr>
            <a:xfrm>
              <a:off x="1212229" y="2147317"/>
              <a:ext cx="284989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accent4"/>
                  </a:solidFill>
                  <a:latin typeface="Montserrat" pitchFamily="2" charset="77"/>
                  <a:cs typeface="Arial" panose="020B0604020202020204" pitchFamily="34" charset="0"/>
                </a:rPr>
                <a:t>Timing of </a:t>
              </a:r>
            </a:p>
            <a:p>
              <a:pPr algn="ctr"/>
              <a:r>
                <a:rPr lang="en-US" sz="3600" b="1" dirty="0">
                  <a:solidFill>
                    <a:schemeClr val="accent4"/>
                  </a:solidFill>
                  <a:latin typeface="Montserrat" pitchFamily="2" charset="77"/>
                  <a:cs typeface="Arial" panose="020B0604020202020204" pitchFamily="34" charset="0"/>
                </a:rPr>
                <a:t>1</a:t>
              </a:r>
              <a:r>
                <a:rPr lang="en-US" sz="3600" b="1" baseline="30000" dirty="0">
                  <a:solidFill>
                    <a:schemeClr val="accent4"/>
                  </a:solidFill>
                  <a:latin typeface="Montserrat" pitchFamily="2" charset="77"/>
                  <a:cs typeface="Arial" panose="020B0604020202020204" pitchFamily="34" charset="0"/>
                </a:rPr>
                <a:t>st</a:t>
              </a:r>
              <a:r>
                <a:rPr lang="en-US" sz="3600" b="1" dirty="0">
                  <a:solidFill>
                    <a:schemeClr val="accent4"/>
                  </a:solidFill>
                  <a:latin typeface="Montserrat" pitchFamily="2" charset="77"/>
                  <a:cs typeface="Arial" panose="020B0604020202020204" pitchFamily="34" charset="0"/>
                </a:rPr>
                <a:t> TNA call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F15D97A-FAE4-89EE-BE8E-F19C9831CFAF}"/>
              </a:ext>
            </a:extLst>
          </p:cNvPr>
          <p:cNvSpPr txBox="1"/>
          <p:nvPr/>
        </p:nvSpPr>
        <p:spPr>
          <a:xfrm>
            <a:off x="1854200" y="6933606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4CC865-B55D-D624-6683-9DF4EA602501}"/>
              </a:ext>
            </a:extLst>
          </p:cNvPr>
          <p:cNvSpPr txBox="1"/>
          <p:nvPr/>
        </p:nvSpPr>
        <p:spPr>
          <a:xfrm>
            <a:off x="3789629" y="7333561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28201C-C20F-867E-448D-298CE868511E}"/>
              </a:ext>
            </a:extLst>
          </p:cNvPr>
          <p:cNvSpPr txBox="1"/>
          <p:nvPr/>
        </p:nvSpPr>
        <p:spPr>
          <a:xfrm>
            <a:off x="5368180" y="6619669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2F893C-8371-6E88-6884-DF4209E1CC54}"/>
              </a:ext>
            </a:extLst>
          </p:cNvPr>
          <p:cNvSpPr txBox="1"/>
          <p:nvPr/>
        </p:nvSpPr>
        <p:spPr>
          <a:xfrm>
            <a:off x="8254387" y="3263675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CFE8AA7-8D3E-6D7E-310E-DC8854568322}"/>
              </a:ext>
            </a:extLst>
          </p:cNvPr>
          <p:cNvSpPr txBox="1"/>
          <p:nvPr/>
        </p:nvSpPr>
        <p:spPr>
          <a:xfrm>
            <a:off x="10613298" y="6487447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WP2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DDAF5044-8D9C-C397-C725-AF6FC6A0B512}"/>
              </a:ext>
            </a:extLst>
          </p:cNvPr>
          <p:cNvSpPr>
            <a:spLocks noEditPoints="1"/>
          </p:cNvSpPr>
          <p:nvPr/>
        </p:nvSpPr>
        <p:spPr bwMode="auto">
          <a:xfrm>
            <a:off x="12013392" y="4012801"/>
            <a:ext cx="1614488" cy="1614488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B2B633-4919-505D-FD30-1278A3E69F7C}"/>
              </a:ext>
            </a:extLst>
          </p:cNvPr>
          <p:cNvSpPr txBox="1"/>
          <p:nvPr/>
        </p:nvSpPr>
        <p:spPr>
          <a:xfrm>
            <a:off x="12192413" y="3263674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WP8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433F3D68-E455-5A74-B49F-B897C7F4DE84}"/>
              </a:ext>
            </a:extLst>
          </p:cNvPr>
          <p:cNvSpPr>
            <a:spLocks noEditPoints="1"/>
          </p:cNvSpPr>
          <p:nvPr/>
        </p:nvSpPr>
        <p:spPr bwMode="auto">
          <a:xfrm>
            <a:off x="13495806" y="4077100"/>
            <a:ext cx="2324100" cy="2328863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0F82FA3B-1826-DB15-96D0-43F6401B3975}"/>
              </a:ext>
            </a:extLst>
          </p:cNvPr>
          <p:cNvSpPr>
            <a:spLocks noEditPoints="1"/>
          </p:cNvSpPr>
          <p:nvPr/>
        </p:nvSpPr>
        <p:spPr bwMode="auto">
          <a:xfrm>
            <a:off x="14087196" y="4683125"/>
            <a:ext cx="1114425" cy="1116807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100">
              <a:solidFill>
                <a:prstClr val="black"/>
              </a:solidFill>
              <a:latin typeface="Montserrat" pitchFamily="2" charset="7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CD4030E-036A-8581-A216-5C3A0C261600}"/>
              </a:ext>
            </a:extLst>
          </p:cNvPr>
          <p:cNvSpPr txBox="1"/>
          <p:nvPr/>
        </p:nvSpPr>
        <p:spPr>
          <a:xfrm>
            <a:off x="14115403" y="6586329"/>
            <a:ext cx="137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ontserrat" pitchFamily="2" charset="77"/>
              </a:rPr>
              <a:t>WP9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9F5531-875E-3FF5-033C-7FEDC36756A4}"/>
              </a:ext>
            </a:extLst>
          </p:cNvPr>
          <p:cNvSpPr txBox="1"/>
          <p:nvPr/>
        </p:nvSpPr>
        <p:spPr>
          <a:xfrm>
            <a:off x="7278167" y="8137529"/>
            <a:ext cx="3151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  <a:latin typeface="Montserrat" pitchFamily="2" charset="77"/>
              </a:rPr>
              <a:t>From M12 to M8</a:t>
            </a:r>
          </a:p>
        </p:txBody>
      </p:sp>
    </p:spTree>
    <p:extLst>
      <p:ext uri="{BB962C8B-B14F-4D97-AF65-F5344CB8AC3E}">
        <p14:creationId xmlns:p14="http://schemas.microsoft.com/office/powerpoint/2010/main" val="23714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2" grpId="0"/>
      <p:bldP spid="25" grpId="0"/>
      <p:bldP spid="26" grpId="0"/>
      <p:bldP spid="27" grpId="0"/>
      <p:bldP spid="34" grpId="0"/>
      <p:bldP spid="35" grpId="0" animBg="1"/>
      <p:bldP spid="35" grpId="1" animBg="1"/>
      <p:bldP spid="36" grpId="0"/>
      <p:bldP spid="39" grpId="0" animBg="1"/>
      <p:bldP spid="39" grpId="1" animBg="1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Rectangle 6">
            <a:extLst>
              <a:ext uri="{FF2B5EF4-FFF2-40B4-BE49-F238E27FC236}">
                <a16:creationId xmlns:a16="http://schemas.microsoft.com/office/drawing/2014/main" id="{D498104E-E2B3-4800-A29C-696EDAB0331B}"/>
              </a:ext>
            </a:extLst>
          </p:cNvPr>
          <p:cNvSpPr/>
          <p:nvPr/>
        </p:nvSpPr>
        <p:spPr>
          <a:xfrm>
            <a:off x="14398182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67" name="Rectangle 2">
            <a:extLst>
              <a:ext uri="{FF2B5EF4-FFF2-40B4-BE49-F238E27FC236}">
                <a16:creationId xmlns:a16="http://schemas.microsoft.com/office/drawing/2014/main" id="{96CCF730-BD9E-49F5-B34C-E02C99E38229}"/>
              </a:ext>
            </a:extLst>
          </p:cNvPr>
          <p:cNvSpPr/>
          <p:nvPr/>
        </p:nvSpPr>
        <p:spPr>
          <a:xfrm>
            <a:off x="1424847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61" name="Rectangle 2">
            <a:extLst>
              <a:ext uri="{FF2B5EF4-FFF2-40B4-BE49-F238E27FC236}">
                <a16:creationId xmlns:a16="http://schemas.microsoft.com/office/drawing/2014/main" id="{9B4DDB23-3195-443B-9B80-CE472CB3D529}"/>
              </a:ext>
            </a:extLst>
          </p:cNvPr>
          <p:cNvSpPr/>
          <p:nvPr/>
        </p:nvSpPr>
        <p:spPr>
          <a:xfrm>
            <a:off x="4019514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accent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62" name="Rectangle 4">
            <a:extLst>
              <a:ext uri="{FF2B5EF4-FFF2-40B4-BE49-F238E27FC236}">
                <a16:creationId xmlns:a16="http://schemas.microsoft.com/office/drawing/2014/main" id="{EEFFC4F1-83F0-4E00-9E5A-E679B8E7948E}"/>
              </a:ext>
            </a:extLst>
          </p:cNvPr>
          <p:cNvSpPr/>
          <p:nvPr/>
        </p:nvSpPr>
        <p:spPr>
          <a:xfrm>
            <a:off x="6614181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63" name="Rectangle 5">
            <a:extLst>
              <a:ext uri="{FF2B5EF4-FFF2-40B4-BE49-F238E27FC236}">
                <a16:creationId xmlns:a16="http://schemas.microsoft.com/office/drawing/2014/main" id="{65A54057-1830-47C5-8855-5860CD23C438}"/>
              </a:ext>
            </a:extLst>
          </p:cNvPr>
          <p:cNvSpPr/>
          <p:nvPr/>
        </p:nvSpPr>
        <p:spPr>
          <a:xfrm>
            <a:off x="9208848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64" name="Rectangle 6">
            <a:extLst>
              <a:ext uri="{FF2B5EF4-FFF2-40B4-BE49-F238E27FC236}">
                <a16:creationId xmlns:a16="http://schemas.microsoft.com/office/drawing/2014/main" id="{1D2668B1-102E-4FF3-AD53-71B6113EEA4B}"/>
              </a:ext>
            </a:extLst>
          </p:cNvPr>
          <p:cNvSpPr/>
          <p:nvPr/>
        </p:nvSpPr>
        <p:spPr>
          <a:xfrm>
            <a:off x="11803515" y="5773808"/>
            <a:ext cx="2538000" cy="288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D28E32B-0150-486D-EFB9-01F5606594A3}"/>
              </a:ext>
            </a:extLst>
          </p:cNvPr>
          <p:cNvGrpSpPr/>
          <p:nvPr/>
        </p:nvGrpSpPr>
        <p:grpSpPr>
          <a:xfrm rot="10800000">
            <a:off x="7807277" y="4526067"/>
            <a:ext cx="300446" cy="1536635"/>
            <a:chOff x="1818825" y="5795722"/>
            <a:chExt cx="300446" cy="1536635"/>
          </a:xfrm>
        </p:grpSpPr>
        <p:sp>
          <p:nvSpPr>
            <p:cNvPr id="1368" name="타원 1367">
              <a:extLst>
                <a:ext uri="{FF2B5EF4-FFF2-40B4-BE49-F238E27FC236}">
                  <a16:creationId xmlns:a16="http://schemas.microsoft.com/office/drawing/2014/main" id="{03917E81-7175-442B-87E4-CD7F3106626A}"/>
                </a:ext>
              </a:extLst>
            </p:cNvPr>
            <p:cNvSpPr/>
            <p:nvPr/>
          </p:nvSpPr>
          <p:spPr>
            <a:xfrm>
              <a:off x="1818825" y="5795722"/>
              <a:ext cx="300446" cy="300446"/>
            </a:xfrm>
            <a:prstGeom prst="ellipse">
              <a:avLst/>
            </a:prstGeom>
            <a:solidFill>
              <a:schemeClr val="accent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374" name="직선 연결선 1373">
              <a:extLst>
                <a:ext uri="{FF2B5EF4-FFF2-40B4-BE49-F238E27FC236}">
                  <a16:creationId xmlns:a16="http://schemas.microsoft.com/office/drawing/2014/main" id="{8A58CCF1-BF97-4C70-82A1-F34CE981A3D1}"/>
                </a:ext>
              </a:extLst>
            </p:cNvPr>
            <p:cNvCxnSpPr>
              <a:cxnSpLocks/>
            </p:cNvCxnSpPr>
            <p:nvPr/>
          </p:nvCxnSpPr>
          <p:spPr>
            <a:xfrm>
              <a:off x="1969046" y="5973825"/>
              <a:ext cx="0" cy="1358532"/>
            </a:xfrm>
            <a:prstGeom prst="line">
              <a:avLst/>
            </a:prstGeom>
            <a:ln w="19050">
              <a:solidFill>
                <a:schemeClr val="accent1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85C509-D420-2FCD-A7A6-031ED93233EB}"/>
              </a:ext>
            </a:extLst>
          </p:cNvPr>
          <p:cNvGrpSpPr/>
          <p:nvPr/>
        </p:nvGrpSpPr>
        <p:grpSpPr>
          <a:xfrm>
            <a:off x="11092421" y="4458310"/>
            <a:ext cx="300446" cy="1585392"/>
            <a:chOff x="5138293" y="4477311"/>
            <a:chExt cx="300446" cy="1585392"/>
          </a:xfrm>
        </p:grpSpPr>
        <p:sp>
          <p:nvSpPr>
            <p:cNvPr id="1369" name="타원 1368">
              <a:extLst>
                <a:ext uri="{FF2B5EF4-FFF2-40B4-BE49-F238E27FC236}">
                  <a16:creationId xmlns:a16="http://schemas.microsoft.com/office/drawing/2014/main" id="{2C9C77CE-796A-4ED5-A75D-CB38B3B04B96}"/>
                </a:ext>
              </a:extLst>
            </p:cNvPr>
            <p:cNvSpPr/>
            <p:nvPr/>
          </p:nvSpPr>
          <p:spPr>
            <a:xfrm>
              <a:off x="5138293" y="5762257"/>
              <a:ext cx="300446" cy="300446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375" name="직선 연결선 1374">
              <a:extLst>
                <a:ext uri="{FF2B5EF4-FFF2-40B4-BE49-F238E27FC236}">
                  <a16:creationId xmlns:a16="http://schemas.microsoft.com/office/drawing/2014/main" id="{C66D59DB-3E86-47D7-9874-EE818FB0BA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8514" y="4477311"/>
              <a:ext cx="0" cy="1358532"/>
            </a:xfrm>
            <a:prstGeom prst="line">
              <a:avLst/>
            </a:prstGeom>
            <a:ln w="19050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BF4C2E-1E6A-BC69-1186-8EB033AB8B7B}"/>
              </a:ext>
            </a:extLst>
          </p:cNvPr>
          <p:cNvGrpSpPr/>
          <p:nvPr/>
        </p:nvGrpSpPr>
        <p:grpSpPr>
          <a:xfrm>
            <a:off x="15140955" y="5797910"/>
            <a:ext cx="300446" cy="1536635"/>
            <a:chOff x="7732960" y="5762257"/>
            <a:chExt cx="300446" cy="1536635"/>
          </a:xfrm>
        </p:grpSpPr>
        <p:sp>
          <p:nvSpPr>
            <p:cNvPr id="1370" name="타원 1369">
              <a:extLst>
                <a:ext uri="{FF2B5EF4-FFF2-40B4-BE49-F238E27FC236}">
                  <a16:creationId xmlns:a16="http://schemas.microsoft.com/office/drawing/2014/main" id="{878EF831-7907-431E-97C6-210D78F5F959}"/>
                </a:ext>
              </a:extLst>
            </p:cNvPr>
            <p:cNvSpPr/>
            <p:nvPr/>
          </p:nvSpPr>
          <p:spPr>
            <a:xfrm>
              <a:off x="7732960" y="5762257"/>
              <a:ext cx="300446" cy="300446"/>
            </a:xfrm>
            <a:prstGeom prst="ellipse">
              <a:avLst/>
            </a:prstGeom>
            <a:solidFill>
              <a:schemeClr val="accent5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376" name="직선 연결선 1375">
              <a:extLst>
                <a:ext uri="{FF2B5EF4-FFF2-40B4-BE49-F238E27FC236}">
                  <a16:creationId xmlns:a16="http://schemas.microsoft.com/office/drawing/2014/main" id="{DCA55C91-D4F7-4B49-B10D-FE9CDC4C9700}"/>
                </a:ext>
              </a:extLst>
            </p:cNvPr>
            <p:cNvCxnSpPr>
              <a:cxnSpLocks/>
            </p:cNvCxnSpPr>
            <p:nvPr/>
          </p:nvCxnSpPr>
          <p:spPr>
            <a:xfrm>
              <a:off x="7883181" y="5940360"/>
              <a:ext cx="0" cy="1358532"/>
            </a:xfrm>
            <a:prstGeom prst="line">
              <a:avLst/>
            </a:prstGeom>
            <a:ln w="19050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6C5A5BE-7995-D2A3-20E3-F372CABF57D1}"/>
              </a:ext>
            </a:extLst>
          </p:cNvPr>
          <p:cNvGrpSpPr/>
          <p:nvPr/>
        </p:nvGrpSpPr>
        <p:grpSpPr>
          <a:xfrm rot="10800000">
            <a:off x="10536807" y="5760175"/>
            <a:ext cx="300446" cy="1585392"/>
            <a:chOff x="10327627" y="4477311"/>
            <a:chExt cx="300446" cy="1585392"/>
          </a:xfrm>
        </p:grpSpPr>
        <p:sp>
          <p:nvSpPr>
            <p:cNvPr id="1371" name="타원 1370">
              <a:extLst>
                <a:ext uri="{FF2B5EF4-FFF2-40B4-BE49-F238E27FC236}">
                  <a16:creationId xmlns:a16="http://schemas.microsoft.com/office/drawing/2014/main" id="{64A5BBA9-7EB9-4C3E-8414-F8B7B266FCE7}"/>
                </a:ext>
              </a:extLst>
            </p:cNvPr>
            <p:cNvSpPr/>
            <p:nvPr/>
          </p:nvSpPr>
          <p:spPr>
            <a:xfrm>
              <a:off x="10327627" y="5762257"/>
              <a:ext cx="300446" cy="300446"/>
            </a:xfrm>
            <a:prstGeom prst="ellipse">
              <a:avLst/>
            </a:prstGeom>
            <a:solidFill>
              <a:schemeClr val="accent5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377" name="직선 연결선 1376">
              <a:extLst>
                <a:ext uri="{FF2B5EF4-FFF2-40B4-BE49-F238E27FC236}">
                  <a16:creationId xmlns:a16="http://schemas.microsoft.com/office/drawing/2014/main" id="{6337E7CF-1D75-4195-ABD8-D631155B0D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7848" y="4477311"/>
              <a:ext cx="0" cy="1358532"/>
            </a:xfrm>
            <a:prstGeom prst="line">
              <a:avLst/>
            </a:prstGeom>
            <a:ln w="19050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C5C120-4DF7-D06D-0454-59A6BF48E4A6}"/>
              </a:ext>
            </a:extLst>
          </p:cNvPr>
          <p:cNvGrpSpPr/>
          <p:nvPr/>
        </p:nvGrpSpPr>
        <p:grpSpPr>
          <a:xfrm>
            <a:off x="14437286" y="4493872"/>
            <a:ext cx="300446" cy="1585392"/>
            <a:chOff x="15516961" y="4477311"/>
            <a:chExt cx="300446" cy="1585392"/>
          </a:xfrm>
        </p:grpSpPr>
        <p:sp>
          <p:nvSpPr>
            <p:cNvPr id="1373" name="타원 1372">
              <a:extLst>
                <a:ext uri="{FF2B5EF4-FFF2-40B4-BE49-F238E27FC236}">
                  <a16:creationId xmlns:a16="http://schemas.microsoft.com/office/drawing/2014/main" id="{ECC1621C-3714-408B-BEC8-FBD265F90BF1}"/>
                </a:ext>
              </a:extLst>
            </p:cNvPr>
            <p:cNvSpPr/>
            <p:nvPr/>
          </p:nvSpPr>
          <p:spPr>
            <a:xfrm>
              <a:off x="15516961" y="5762257"/>
              <a:ext cx="300446" cy="300446"/>
            </a:xfrm>
            <a:prstGeom prst="ellipse">
              <a:avLst/>
            </a:prstGeom>
            <a:solidFill>
              <a:schemeClr val="accent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379" name="직선 연결선 1378">
              <a:extLst>
                <a:ext uri="{FF2B5EF4-FFF2-40B4-BE49-F238E27FC236}">
                  <a16:creationId xmlns:a16="http://schemas.microsoft.com/office/drawing/2014/main" id="{E532ABD6-26E2-4632-8C80-CC32E3361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667182" y="4477311"/>
              <a:ext cx="0" cy="1358532"/>
            </a:xfrm>
            <a:prstGeom prst="line">
              <a:avLst/>
            </a:prstGeom>
            <a:ln w="19050">
              <a:solidFill>
                <a:schemeClr val="accent1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0" name="TextBox 1379">
            <a:extLst>
              <a:ext uri="{FF2B5EF4-FFF2-40B4-BE49-F238E27FC236}">
                <a16:creationId xmlns:a16="http://schemas.microsoft.com/office/drawing/2014/main" id="{D1E7F024-BB07-40D5-B054-3C2EDD963391}"/>
              </a:ext>
            </a:extLst>
          </p:cNvPr>
          <p:cNvSpPr txBox="1"/>
          <p:nvPr/>
        </p:nvSpPr>
        <p:spPr>
          <a:xfrm>
            <a:off x="10300573" y="3377330"/>
            <a:ext cx="1881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04.2025</a:t>
            </a:r>
          </a:p>
          <a:p>
            <a:pPr algn="ctr"/>
            <a:r>
              <a:rPr lang="en-US" altLang="ko-KR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2</a:t>
            </a:r>
            <a:r>
              <a:rPr lang="en-US" altLang="ko-KR" sz="2800" b="1" baseline="3000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nd</a:t>
            </a:r>
            <a:r>
              <a:rPr lang="en-US" altLang="ko-KR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GA</a:t>
            </a:r>
            <a:endParaRPr lang="ko-KR" alt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85" name="TextBox 1384">
            <a:extLst>
              <a:ext uri="{FF2B5EF4-FFF2-40B4-BE49-F238E27FC236}">
                <a16:creationId xmlns:a16="http://schemas.microsoft.com/office/drawing/2014/main" id="{5A29F2D7-78D1-4491-97E8-879B0AAD25C1}"/>
              </a:ext>
            </a:extLst>
          </p:cNvPr>
          <p:cNvSpPr txBox="1"/>
          <p:nvPr/>
        </p:nvSpPr>
        <p:spPr>
          <a:xfrm>
            <a:off x="1605591" y="3504203"/>
            <a:ext cx="2176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01.03.2024</a:t>
            </a:r>
          </a:p>
          <a:p>
            <a:pPr algn="ctr"/>
            <a:r>
              <a:rPr lang="en-US" altLang="ko-KR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Kick off</a:t>
            </a:r>
            <a:endParaRPr lang="ko-KR" alt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94" name="TextBox 1393">
            <a:extLst>
              <a:ext uri="{FF2B5EF4-FFF2-40B4-BE49-F238E27FC236}">
                <a16:creationId xmlns:a16="http://schemas.microsoft.com/office/drawing/2014/main" id="{FB017D9A-3865-4C58-84A3-1F6A1678016C}"/>
              </a:ext>
            </a:extLst>
          </p:cNvPr>
          <p:cNvSpPr txBox="1"/>
          <p:nvPr/>
        </p:nvSpPr>
        <p:spPr>
          <a:xfrm>
            <a:off x="7140363" y="7458262"/>
            <a:ext cx="2578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1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Webinar for applicants</a:t>
            </a:r>
            <a:endParaRPr lang="ko-KR" altLang="en-US" sz="3200" b="1" dirty="0">
              <a:solidFill>
                <a:schemeClr val="accent5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400" name="TextBox 1399">
            <a:extLst>
              <a:ext uri="{FF2B5EF4-FFF2-40B4-BE49-F238E27FC236}">
                <a16:creationId xmlns:a16="http://schemas.microsoft.com/office/drawing/2014/main" id="{922EE02A-2F67-4561-8A17-CFCC88EAC09A}"/>
              </a:ext>
            </a:extLst>
          </p:cNvPr>
          <p:cNvSpPr txBox="1"/>
          <p:nvPr/>
        </p:nvSpPr>
        <p:spPr>
          <a:xfrm>
            <a:off x="2146117" y="7057525"/>
            <a:ext cx="5186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1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Development: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altLang="ko-KR" sz="21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POLARIN TAP</a:t>
            </a:r>
          </a:p>
          <a:p>
            <a:pPr marL="342900" lvl="1" indent="-342900" algn="ctr">
              <a:buFont typeface="Arial" panose="020B0604020202020204" pitchFamily="34" charset="0"/>
              <a:buChar char="•"/>
            </a:pPr>
            <a:r>
              <a:rPr lang="en-US" altLang="ko-KR" sz="2100" b="1" dirty="0">
                <a:solidFill>
                  <a:schemeClr val="accent4"/>
                </a:solidFill>
                <a:latin typeface="Montserrat" pitchFamily="2" charset="77"/>
                <a:cs typeface="Arial" panose="020B0604020202020204" pitchFamily="34" charset="0"/>
              </a:rPr>
              <a:t>Data management</a:t>
            </a:r>
          </a:p>
          <a:p>
            <a:pPr marL="342900" lvl="1" indent="-342900" algn="ctr">
              <a:buFont typeface="Arial" panose="020B0604020202020204" pitchFamily="34" charset="0"/>
              <a:buChar char="•"/>
            </a:pPr>
            <a:r>
              <a:rPr lang="en-US" altLang="ko-KR" sz="2100" b="1" dirty="0">
                <a:solidFill>
                  <a:schemeClr val="accent4"/>
                </a:solidFill>
                <a:latin typeface="Montserrat" pitchFamily="2" charset="77"/>
                <a:cs typeface="Arial" panose="020B0604020202020204" pitchFamily="34" charset="0"/>
              </a:rPr>
              <a:t>Data portal</a:t>
            </a:r>
          </a:p>
          <a:p>
            <a:pPr marL="342900" lvl="1" indent="-342900" algn="ctr">
              <a:buFont typeface="Arial" panose="020B0604020202020204" pitchFamily="34" charset="0"/>
              <a:buChar char="•"/>
            </a:pPr>
            <a:r>
              <a:rPr lang="en-US" altLang="ko-KR" sz="21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Training activities</a:t>
            </a:r>
            <a:endParaRPr lang="ko-KR" altLang="en-US" sz="2100" b="1" dirty="0">
              <a:solidFill>
                <a:schemeClr val="accent5"/>
              </a:solidFill>
              <a:latin typeface="Montserrat" pitchFamily="2" charset="77"/>
              <a:cs typeface="Arial" panose="020B0604020202020204" pitchFamily="34" charset="0"/>
            </a:endParaRPr>
          </a:p>
          <a:p>
            <a:pPr algn="ctr"/>
            <a:endParaRPr lang="en-US" altLang="ko-KR" sz="2100" b="1" dirty="0">
              <a:solidFill>
                <a:schemeClr val="accent1"/>
              </a:solidFill>
              <a:latin typeface="Montserrat" pitchFamily="2" charset="77"/>
              <a:cs typeface="Arial" panose="020B0604020202020204" pitchFamily="34" charset="0"/>
            </a:endParaRPr>
          </a:p>
          <a:p>
            <a:pPr algn="ctr"/>
            <a:r>
              <a:rPr lang="en-US" altLang="ko-KR" sz="21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Coordination for opening the 1</a:t>
            </a:r>
            <a:r>
              <a:rPr lang="en-US" altLang="ko-KR" sz="2100" b="1" baseline="30000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st</a:t>
            </a:r>
            <a:r>
              <a:rPr lang="en-US" altLang="ko-KR" sz="21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 call</a:t>
            </a:r>
          </a:p>
          <a:p>
            <a:pPr algn="ctr"/>
            <a:endParaRPr lang="en-US" altLang="ko-KR" sz="2100" b="1" dirty="0">
              <a:solidFill>
                <a:schemeClr val="accent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F4B10-627E-27EB-E2F8-8FA08A54B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POLARIN TIMELINE</a:t>
            </a:r>
            <a:br>
              <a:rPr lang="en-GB" dirty="0"/>
            </a:br>
            <a:r>
              <a:rPr lang="en-GB" dirty="0"/>
              <a:t>years 2024-2025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1F70E8-DA31-7A54-5D51-28776522412A}"/>
              </a:ext>
            </a:extLst>
          </p:cNvPr>
          <p:cNvSpPr txBox="1"/>
          <p:nvPr/>
        </p:nvSpPr>
        <p:spPr>
          <a:xfrm>
            <a:off x="6582954" y="3108877"/>
            <a:ext cx="2600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1</a:t>
            </a:r>
            <a:r>
              <a:rPr lang="en-US" altLang="ko-KR" sz="2800" b="1" baseline="30000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st</a:t>
            </a:r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 Call opening</a:t>
            </a:r>
          </a:p>
          <a:p>
            <a:pPr algn="ctr"/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10.2024</a:t>
            </a:r>
            <a:endParaRPr lang="ko-KR" altLang="en-US" sz="2800" b="1" dirty="0">
              <a:solidFill>
                <a:schemeClr val="accent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8D5442-6E0E-27D6-249D-66B79451062F}"/>
              </a:ext>
            </a:extLst>
          </p:cNvPr>
          <p:cNvGrpSpPr/>
          <p:nvPr/>
        </p:nvGrpSpPr>
        <p:grpSpPr>
          <a:xfrm rot="10800000">
            <a:off x="8381991" y="5770005"/>
            <a:ext cx="300446" cy="1585392"/>
            <a:chOff x="5138293" y="4477311"/>
            <a:chExt cx="300446" cy="1585392"/>
          </a:xfrm>
          <a:solidFill>
            <a:schemeClr val="accent5"/>
          </a:solidFill>
        </p:grpSpPr>
        <p:sp>
          <p:nvSpPr>
            <p:cNvPr id="14" name="타원 1368">
              <a:extLst>
                <a:ext uri="{FF2B5EF4-FFF2-40B4-BE49-F238E27FC236}">
                  <a16:creationId xmlns:a16="http://schemas.microsoft.com/office/drawing/2014/main" id="{94675E1E-2583-B851-5031-93D049708328}"/>
                </a:ext>
              </a:extLst>
            </p:cNvPr>
            <p:cNvSpPr/>
            <p:nvPr/>
          </p:nvSpPr>
          <p:spPr>
            <a:xfrm>
              <a:off x="5138293" y="5762257"/>
              <a:ext cx="300446" cy="300446"/>
            </a:xfrm>
            <a:prstGeom prst="ellipse">
              <a:avLst/>
            </a:prstGeom>
            <a:solidFill>
              <a:schemeClr val="accent5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15" name="직선 연결선 1374">
              <a:extLst>
                <a:ext uri="{FF2B5EF4-FFF2-40B4-BE49-F238E27FC236}">
                  <a16:creationId xmlns:a16="http://schemas.microsoft.com/office/drawing/2014/main" id="{60B81DF7-CB91-A2D5-0301-7141A635D4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8514" y="4477311"/>
              <a:ext cx="0" cy="1358532"/>
            </a:xfrm>
            <a:prstGeom prst="line">
              <a:avLst/>
            </a:prstGeom>
            <a:grpFill/>
            <a:ln w="19050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337C1C-BDDD-EF93-D3CF-0A652B73E4F5}"/>
              </a:ext>
            </a:extLst>
          </p:cNvPr>
          <p:cNvGrpSpPr/>
          <p:nvPr/>
        </p:nvGrpSpPr>
        <p:grpSpPr>
          <a:xfrm>
            <a:off x="14275034" y="5744131"/>
            <a:ext cx="300446" cy="1536635"/>
            <a:chOff x="7732960" y="5762257"/>
            <a:chExt cx="300446" cy="1536635"/>
          </a:xfrm>
          <a:solidFill>
            <a:schemeClr val="accent4"/>
          </a:solidFill>
        </p:grpSpPr>
        <p:sp>
          <p:nvSpPr>
            <p:cNvPr id="20" name="타원 1369">
              <a:extLst>
                <a:ext uri="{FF2B5EF4-FFF2-40B4-BE49-F238E27FC236}">
                  <a16:creationId xmlns:a16="http://schemas.microsoft.com/office/drawing/2014/main" id="{49FCD5F3-630C-85D5-9014-935A0FBE4704}"/>
                </a:ext>
              </a:extLst>
            </p:cNvPr>
            <p:cNvSpPr/>
            <p:nvPr/>
          </p:nvSpPr>
          <p:spPr>
            <a:xfrm>
              <a:off x="7732960" y="5762257"/>
              <a:ext cx="300446" cy="300446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21" name="직선 연결선 1375">
              <a:extLst>
                <a:ext uri="{FF2B5EF4-FFF2-40B4-BE49-F238E27FC236}">
                  <a16:creationId xmlns:a16="http://schemas.microsoft.com/office/drawing/2014/main" id="{D9483DA5-5BB5-EFC8-D746-3A0C2762F48B}"/>
                </a:ext>
              </a:extLst>
            </p:cNvPr>
            <p:cNvCxnSpPr>
              <a:cxnSpLocks/>
            </p:cNvCxnSpPr>
            <p:nvPr/>
          </p:nvCxnSpPr>
          <p:spPr>
            <a:xfrm>
              <a:off x="7883181" y="5940360"/>
              <a:ext cx="0" cy="1358532"/>
            </a:xfrm>
            <a:prstGeom prst="line">
              <a:avLst/>
            </a:prstGeom>
            <a:grpFill/>
            <a:ln w="19050">
              <a:solidFill>
                <a:schemeClr val="accent4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25B1B0B-AEB0-D54B-8AB1-6CABE04F5DD0}"/>
              </a:ext>
            </a:extLst>
          </p:cNvPr>
          <p:cNvSpPr txBox="1"/>
          <p:nvPr/>
        </p:nvSpPr>
        <p:spPr>
          <a:xfrm>
            <a:off x="9702430" y="7410803"/>
            <a:ext cx="196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Proposal evaluation ended</a:t>
            </a:r>
          </a:p>
          <a:p>
            <a:pPr algn="ctr"/>
            <a:r>
              <a:rPr lang="en-US" altLang="ko-KR" sz="20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03.2024</a:t>
            </a:r>
            <a:endParaRPr lang="ko-KR" altLang="en-US" sz="2000" b="1" dirty="0">
              <a:solidFill>
                <a:schemeClr val="accent5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8B97B6-E769-4911-6B2B-E1B6F31D843F}"/>
              </a:ext>
            </a:extLst>
          </p:cNvPr>
          <p:cNvSpPr txBox="1"/>
          <p:nvPr/>
        </p:nvSpPr>
        <p:spPr>
          <a:xfrm>
            <a:off x="991216" y="6710565"/>
            <a:ext cx="1024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Montserrat" pitchFamily="2" charset="77"/>
                <a:cs typeface="Arial" panose="020B0604020202020204" pitchFamily="34" charset="0"/>
              </a:rPr>
              <a:t>Jan 2024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2CF9AF-DF33-0F65-47C0-5F222D416587}"/>
              </a:ext>
            </a:extLst>
          </p:cNvPr>
          <p:cNvSpPr txBox="1"/>
          <p:nvPr/>
        </p:nvSpPr>
        <p:spPr>
          <a:xfrm>
            <a:off x="3634476" y="6710565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Montserrat" pitchFamily="2" charset="77"/>
                <a:cs typeface="Arial" panose="020B0604020202020204" pitchFamily="34" charset="0"/>
              </a:rPr>
              <a:t>May 2024</a:t>
            </a:r>
          </a:p>
        </p:txBody>
      </p:sp>
      <p:cxnSp>
        <p:nvCxnSpPr>
          <p:cNvPr id="26" name="직선 연결선 1373">
            <a:extLst>
              <a:ext uri="{FF2B5EF4-FFF2-40B4-BE49-F238E27FC236}">
                <a16:creationId xmlns:a16="http://schemas.microsoft.com/office/drawing/2014/main" id="{35F836D1-07DE-FDDD-9FF4-275E06239DDC}"/>
              </a:ext>
            </a:extLst>
          </p:cNvPr>
          <p:cNvCxnSpPr>
            <a:cxnSpLocks/>
          </p:cNvCxnSpPr>
          <p:nvPr/>
        </p:nvCxnSpPr>
        <p:spPr>
          <a:xfrm>
            <a:off x="1457964" y="5781578"/>
            <a:ext cx="0" cy="835966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1373">
            <a:extLst>
              <a:ext uri="{FF2B5EF4-FFF2-40B4-BE49-F238E27FC236}">
                <a16:creationId xmlns:a16="http://schemas.microsoft.com/office/drawing/2014/main" id="{BB0E387A-7FB9-A857-AA91-A7D616E292AA}"/>
              </a:ext>
            </a:extLst>
          </p:cNvPr>
          <p:cNvCxnSpPr>
            <a:cxnSpLocks/>
          </p:cNvCxnSpPr>
          <p:nvPr/>
        </p:nvCxnSpPr>
        <p:spPr>
          <a:xfrm flipH="1">
            <a:off x="4019514" y="5743256"/>
            <a:ext cx="22812" cy="874288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CE94ADF-5688-DA8C-DC90-DEC61FC7E963}"/>
              </a:ext>
            </a:extLst>
          </p:cNvPr>
          <p:cNvSpPr txBox="1"/>
          <p:nvPr/>
        </p:nvSpPr>
        <p:spPr>
          <a:xfrm>
            <a:off x="6219565" y="6710565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Montserrat" pitchFamily="2" charset="77"/>
                <a:cs typeface="Arial" panose="020B0604020202020204" pitchFamily="34" charset="0"/>
              </a:rPr>
              <a:t>Sept 2024</a:t>
            </a:r>
          </a:p>
        </p:txBody>
      </p:sp>
      <p:cxnSp>
        <p:nvCxnSpPr>
          <p:cNvPr id="34" name="직선 연결선 1373">
            <a:extLst>
              <a:ext uri="{FF2B5EF4-FFF2-40B4-BE49-F238E27FC236}">
                <a16:creationId xmlns:a16="http://schemas.microsoft.com/office/drawing/2014/main" id="{94EE04F0-ED40-0287-207E-C9C48CE33F8E}"/>
              </a:ext>
            </a:extLst>
          </p:cNvPr>
          <p:cNvCxnSpPr>
            <a:cxnSpLocks/>
          </p:cNvCxnSpPr>
          <p:nvPr/>
        </p:nvCxnSpPr>
        <p:spPr>
          <a:xfrm flipH="1">
            <a:off x="6604603" y="5743256"/>
            <a:ext cx="22812" cy="874288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FA38657-919E-318F-119B-C04050094F56}"/>
              </a:ext>
            </a:extLst>
          </p:cNvPr>
          <p:cNvSpPr txBox="1"/>
          <p:nvPr/>
        </p:nvSpPr>
        <p:spPr>
          <a:xfrm>
            <a:off x="8798264" y="6732081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Montserrat" pitchFamily="2" charset="77"/>
                <a:cs typeface="Arial" panose="020B0604020202020204" pitchFamily="34" charset="0"/>
              </a:rPr>
              <a:t>Jan 2025</a:t>
            </a:r>
          </a:p>
        </p:txBody>
      </p:sp>
      <p:cxnSp>
        <p:nvCxnSpPr>
          <p:cNvPr id="37" name="직선 연결선 1373">
            <a:extLst>
              <a:ext uri="{FF2B5EF4-FFF2-40B4-BE49-F238E27FC236}">
                <a16:creationId xmlns:a16="http://schemas.microsoft.com/office/drawing/2014/main" id="{CB6EFF55-7700-E8E9-CEED-42283B7E0DDB}"/>
              </a:ext>
            </a:extLst>
          </p:cNvPr>
          <p:cNvCxnSpPr>
            <a:cxnSpLocks/>
          </p:cNvCxnSpPr>
          <p:nvPr/>
        </p:nvCxnSpPr>
        <p:spPr>
          <a:xfrm flipH="1">
            <a:off x="9189692" y="5764772"/>
            <a:ext cx="16422" cy="852772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3FC1532-7F75-78A1-AA5B-CD0E9E451DA4}"/>
              </a:ext>
            </a:extLst>
          </p:cNvPr>
          <p:cNvSpPr txBox="1"/>
          <p:nvPr/>
        </p:nvSpPr>
        <p:spPr>
          <a:xfrm>
            <a:off x="11413317" y="677946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Montserrat" pitchFamily="2" charset="77"/>
                <a:cs typeface="Arial" panose="020B0604020202020204" pitchFamily="34" charset="0"/>
              </a:rPr>
              <a:t>May 2025</a:t>
            </a:r>
          </a:p>
        </p:txBody>
      </p:sp>
      <p:cxnSp>
        <p:nvCxnSpPr>
          <p:cNvPr id="39" name="직선 연결선 1373">
            <a:extLst>
              <a:ext uri="{FF2B5EF4-FFF2-40B4-BE49-F238E27FC236}">
                <a16:creationId xmlns:a16="http://schemas.microsoft.com/office/drawing/2014/main" id="{0215F29B-D2C6-6F7C-5B0E-D0372ABF6D92}"/>
              </a:ext>
            </a:extLst>
          </p:cNvPr>
          <p:cNvCxnSpPr>
            <a:cxnSpLocks/>
          </p:cNvCxnSpPr>
          <p:nvPr/>
        </p:nvCxnSpPr>
        <p:spPr>
          <a:xfrm>
            <a:off x="11821167" y="5812158"/>
            <a:ext cx="3330" cy="835937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CF66311-E6FF-1D94-CE74-265AD556C3B6}"/>
              </a:ext>
            </a:extLst>
          </p:cNvPr>
          <p:cNvSpPr txBox="1"/>
          <p:nvPr/>
        </p:nvSpPr>
        <p:spPr>
          <a:xfrm>
            <a:off x="14028336" y="671056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Montserrat" pitchFamily="2" charset="77"/>
                <a:cs typeface="Arial" panose="020B0604020202020204" pitchFamily="34" charset="0"/>
              </a:rPr>
              <a:t>Sept 2025</a:t>
            </a:r>
          </a:p>
        </p:txBody>
      </p:sp>
      <p:cxnSp>
        <p:nvCxnSpPr>
          <p:cNvPr id="41" name="직선 연결선 1373">
            <a:extLst>
              <a:ext uri="{FF2B5EF4-FFF2-40B4-BE49-F238E27FC236}">
                <a16:creationId xmlns:a16="http://schemas.microsoft.com/office/drawing/2014/main" id="{E14C03D0-DD81-091E-E6B6-0FD6047A2A7E}"/>
              </a:ext>
            </a:extLst>
          </p:cNvPr>
          <p:cNvCxnSpPr>
            <a:cxnSpLocks/>
          </p:cNvCxnSpPr>
          <p:nvPr/>
        </p:nvCxnSpPr>
        <p:spPr>
          <a:xfrm>
            <a:off x="14403807" y="5760175"/>
            <a:ext cx="9567" cy="88792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29">
            <a:extLst>
              <a:ext uri="{FF2B5EF4-FFF2-40B4-BE49-F238E27FC236}">
                <a16:creationId xmlns:a16="http://schemas.microsoft.com/office/drawing/2014/main" id="{6CEF9B9C-4B02-E2A5-B8FC-E5D1B4D21191}"/>
              </a:ext>
            </a:extLst>
          </p:cNvPr>
          <p:cNvSpPr/>
          <p:nvPr/>
        </p:nvSpPr>
        <p:spPr>
          <a:xfrm rot="5400000">
            <a:off x="1935548" y="5232141"/>
            <a:ext cx="307777" cy="13638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6F6A1D-C613-3753-20DD-EBF043DC8742}"/>
              </a:ext>
            </a:extLst>
          </p:cNvPr>
          <p:cNvGrpSpPr/>
          <p:nvPr/>
        </p:nvGrpSpPr>
        <p:grpSpPr>
          <a:xfrm rot="10800000">
            <a:off x="2574046" y="4537621"/>
            <a:ext cx="300446" cy="1536635"/>
            <a:chOff x="2852820" y="2391650"/>
            <a:chExt cx="300446" cy="1536635"/>
          </a:xfrm>
          <a:solidFill>
            <a:schemeClr val="accent1"/>
          </a:solidFill>
        </p:grpSpPr>
        <p:sp>
          <p:nvSpPr>
            <p:cNvPr id="5" name="타원 1367">
              <a:extLst>
                <a:ext uri="{FF2B5EF4-FFF2-40B4-BE49-F238E27FC236}">
                  <a16:creationId xmlns:a16="http://schemas.microsoft.com/office/drawing/2014/main" id="{87584823-340F-9E80-2ACF-4D213E0F8FFE}"/>
                </a:ext>
              </a:extLst>
            </p:cNvPr>
            <p:cNvSpPr/>
            <p:nvPr/>
          </p:nvSpPr>
          <p:spPr>
            <a:xfrm>
              <a:off x="2852820" y="2391650"/>
              <a:ext cx="300446" cy="300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7" name="직선 연결선 1373">
              <a:extLst>
                <a:ext uri="{FF2B5EF4-FFF2-40B4-BE49-F238E27FC236}">
                  <a16:creationId xmlns:a16="http://schemas.microsoft.com/office/drawing/2014/main" id="{592DB331-45CA-E417-4EB5-3A918E39EA2A}"/>
                </a:ext>
              </a:extLst>
            </p:cNvPr>
            <p:cNvCxnSpPr>
              <a:cxnSpLocks/>
            </p:cNvCxnSpPr>
            <p:nvPr/>
          </p:nvCxnSpPr>
          <p:spPr>
            <a:xfrm>
              <a:off x="3003041" y="2569753"/>
              <a:ext cx="0" cy="1358532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B9A589F-14DA-F8E9-74CA-72527CE10AB3}"/>
              </a:ext>
            </a:extLst>
          </p:cNvPr>
          <p:cNvSpPr txBox="1"/>
          <p:nvPr/>
        </p:nvSpPr>
        <p:spPr>
          <a:xfrm>
            <a:off x="16539117" y="6710565"/>
            <a:ext cx="995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Montserrat" pitchFamily="2" charset="77"/>
                <a:cs typeface="Arial" panose="020B0604020202020204" pitchFamily="34" charset="0"/>
              </a:rPr>
              <a:t>Jan</a:t>
            </a:r>
            <a:r>
              <a:rPr lang="en-GB" dirty="0">
                <a:latin typeface="Montserrat" pitchFamily="2" charset="77"/>
                <a:cs typeface="Arial" panose="020B0604020202020204" pitchFamily="34" charset="0"/>
              </a:rPr>
              <a:t> 2026</a:t>
            </a:r>
          </a:p>
        </p:txBody>
      </p:sp>
      <p:cxnSp>
        <p:nvCxnSpPr>
          <p:cNvPr id="45" name="직선 연결선 1373">
            <a:extLst>
              <a:ext uri="{FF2B5EF4-FFF2-40B4-BE49-F238E27FC236}">
                <a16:creationId xmlns:a16="http://schemas.microsoft.com/office/drawing/2014/main" id="{F9A2BAE4-B6EA-5936-D688-711F015D0DCE}"/>
              </a:ext>
            </a:extLst>
          </p:cNvPr>
          <p:cNvCxnSpPr>
            <a:cxnSpLocks/>
          </p:cNvCxnSpPr>
          <p:nvPr/>
        </p:nvCxnSpPr>
        <p:spPr>
          <a:xfrm>
            <a:off x="16914588" y="5760175"/>
            <a:ext cx="9567" cy="88792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bg2"/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3DE56BD-6590-AF84-234F-537E0E74A238}"/>
              </a:ext>
            </a:extLst>
          </p:cNvPr>
          <p:cNvSpPr txBox="1"/>
          <p:nvPr/>
        </p:nvSpPr>
        <p:spPr>
          <a:xfrm>
            <a:off x="12549988" y="7049653"/>
            <a:ext cx="196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latin typeface="Montserrat" pitchFamily="2" charset="77"/>
                <a:cs typeface="Arial" panose="020B0604020202020204" pitchFamily="34" charset="0"/>
              </a:rPr>
              <a:t>Data portal opening</a:t>
            </a:r>
            <a:endParaRPr lang="ko-KR" altLang="en-US" sz="2000" b="1" dirty="0">
              <a:solidFill>
                <a:schemeClr val="accent4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50F2A75-B568-E816-7731-D78C95618817}"/>
              </a:ext>
            </a:extLst>
          </p:cNvPr>
          <p:cNvGrpSpPr/>
          <p:nvPr/>
        </p:nvGrpSpPr>
        <p:grpSpPr>
          <a:xfrm rot="10800000">
            <a:off x="12177450" y="4522535"/>
            <a:ext cx="300446" cy="1536635"/>
            <a:chOff x="7732960" y="5762257"/>
            <a:chExt cx="300446" cy="1536635"/>
          </a:xfrm>
          <a:solidFill>
            <a:schemeClr val="accent3"/>
          </a:solidFill>
        </p:grpSpPr>
        <p:sp>
          <p:nvSpPr>
            <p:cNvPr id="51" name="타원 1369">
              <a:extLst>
                <a:ext uri="{FF2B5EF4-FFF2-40B4-BE49-F238E27FC236}">
                  <a16:creationId xmlns:a16="http://schemas.microsoft.com/office/drawing/2014/main" id="{8ACEA2A2-444A-CC7D-81AC-19AB30ED1831}"/>
                </a:ext>
              </a:extLst>
            </p:cNvPr>
            <p:cNvSpPr/>
            <p:nvPr/>
          </p:nvSpPr>
          <p:spPr>
            <a:xfrm>
              <a:off x="7732960" y="5762257"/>
              <a:ext cx="300446" cy="300446"/>
            </a:xfrm>
            <a:prstGeom prst="ellipse">
              <a:avLst/>
            </a:prstGeom>
            <a:solidFill>
              <a:schemeClr val="accent5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>
                <a:latin typeface="Montserrat" pitchFamily="2" charset="77"/>
                <a:cs typeface="Arial" panose="020B0604020202020204" pitchFamily="34" charset="0"/>
              </a:endParaRPr>
            </a:p>
          </p:txBody>
        </p:sp>
        <p:cxnSp>
          <p:nvCxnSpPr>
            <p:cNvPr id="52" name="직선 연결선 1375">
              <a:extLst>
                <a:ext uri="{FF2B5EF4-FFF2-40B4-BE49-F238E27FC236}">
                  <a16:creationId xmlns:a16="http://schemas.microsoft.com/office/drawing/2014/main" id="{8A2455CD-9F49-82A5-9FF6-341B590A59B5}"/>
                </a:ext>
              </a:extLst>
            </p:cNvPr>
            <p:cNvCxnSpPr>
              <a:cxnSpLocks/>
            </p:cNvCxnSpPr>
            <p:nvPr/>
          </p:nvCxnSpPr>
          <p:spPr>
            <a:xfrm>
              <a:off x="7883181" y="5940360"/>
              <a:ext cx="0" cy="1358532"/>
            </a:xfrm>
            <a:prstGeom prst="line">
              <a:avLst/>
            </a:prstGeom>
            <a:grpFill/>
            <a:ln w="19050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8F913FED-1D37-21D4-A26A-11E248014607}"/>
              </a:ext>
            </a:extLst>
          </p:cNvPr>
          <p:cNvSpPr txBox="1"/>
          <p:nvPr/>
        </p:nvSpPr>
        <p:spPr>
          <a:xfrm>
            <a:off x="11850177" y="3686988"/>
            <a:ext cx="196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Webinars</a:t>
            </a:r>
          </a:p>
          <a:p>
            <a:pPr algn="ctr"/>
            <a:r>
              <a:rPr lang="en-US" altLang="ko-KR" sz="20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For RI users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851815-C7B0-18CF-63AE-A6FD037B27FE}"/>
              </a:ext>
            </a:extLst>
          </p:cNvPr>
          <p:cNvSpPr txBox="1"/>
          <p:nvPr/>
        </p:nvSpPr>
        <p:spPr>
          <a:xfrm>
            <a:off x="13637844" y="3108877"/>
            <a:ext cx="2600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2</a:t>
            </a:r>
            <a:r>
              <a:rPr lang="en-US" altLang="ko-KR" sz="2800" b="1" baseline="30000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nd</a:t>
            </a:r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 Call opening</a:t>
            </a:r>
          </a:p>
          <a:p>
            <a:pPr algn="ctr"/>
            <a:r>
              <a:rPr lang="en-US" altLang="ko-KR" sz="2800" b="1" dirty="0">
                <a:solidFill>
                  <a:schemeClr val="accent1"/>
                </a:solidFill>
                <a:latin typeface="Montserrat" pitchFamily="2" charset="77"/>
                <a:cs typeface="Arial" panose="020B0604020202020204" pitchFamily="34" charset="0"/>
              </a:rPr>
              <a:t>9.2025</a:t>
            </a:r>
            <a:endParaRPr lang="ko-KR" altLang="en-US" sz="2800" b="1" dirty="0">
              <a:solidFill>
                <a:schemeClr val="accent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A8C191E-3AEB-4AC2-85A8-EFCE92C07AD4}"/>
              </a:ext>
            </a:extLst>
          </p:cNvPr>
          <p:cNvSpPr txBox="1"/>
          <p:nvPr/>
        </p:nvSpPr>
        <p:spPr>
          <a:xfrm>
            <a:off x="14028336" y="7403596"/>
            <a:ext cx="2578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100" b="1" dirty="0">
                <a:solidFill>
                  <a:schemeClr val="accent5"/>
                </a:solidFill>
                <a:latin typeface="Montserrat" pitchFamily="2" charset="77"/>
                <a:cs typeface="Arial" panose="020B0604020202020204" pitchFamily="34" charset="0"/>
              </a:rPr>
              <a:t>Webinar for applicants</a:t>
            </a:r>
            <a:endParaRPr lang="ko-KR" altLang="en-US" sz="3200" b="1" dirty="0">
              <a:solidFill>
                <a:schemeClr val="accent5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04DB13E8-2286-5446-4A76-7E5FF316DD68}"/>
              </a:ext>
            </a:extLst>
          </p:cNvPr>
          <p:cNvSpPr/>
          <p:nvPr/>
        </p:nvSpPr>
        <p:spPr>
          <a:xfrm>
            <a:off x="14519188" y="7988989"/>
            <a:ext cx="2522797" cy="134814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Data access and Virtual Access</a:t>
            </a:r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D420A324-1105-684F-28D9-E45721E449D4}"/>
              </a:ext>
            </a:extLst>
          </p:cNvPr>
          <p:cNvSpPr/>
          <p:nvPr/>
        </p:nvSpPr>
        <p:spPr>
          <a:xfrm>
            <a:off x="12433478" y="8952410"/>
            <a:ext cx="4608507" cy="602032"/>
          </a:xfrm>
          <a:prstGeom prst="rightArrow">
            <a:avLst/>
          </a:prstGeom>
          <a:solidFill>
            <a:schemeClr val="accent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2"/>
                </a:solidFill>
              </a:rPr>
              <a:t>Ambassador programme</a:t>
            </a:r>
          </a:p>
        </p:txBody>
      </p:sp>
      <p:sp>
        <p:nvSpPr>
          <p:cNvPr id="1344" name="Right Arrow 1343">
            <a:extLst>
              <a:ext uri="{FF2B5EF4-FFF2-40B4-BE49-F238E27FC236}">
                <a16:creationId xmlns:a16="http://schemas.microsoft.com/office/drawing/2014/main" id="{8F7AD93D-FF07-050C-D79F-8D1A9DAE5EAA}"/>
              </a:ext>
            </a:extLst>
          </p:cNvPr>
          <p:cNvSpPr/>
          <p:nvPr/>
        </p:nvSpPr>
        <p:spPr>
          <a:xfrm>
            <a:off x="2677297" y="9631874"/>
            <a:ext cx="14352499" cy="6020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2"/>
                </a:solidFill>
                <a:latin typeface="Montserrat" pitchFamily="2" charset="77"/>
                <a:cs typeface="Arial" panose="020B0604020202020204" pitchFamily="34" charset="0"/>
              </a:rPr>
              <a:t>Communication-dissemination activities</a:t>
            </a:r>
          </a:p>
        </p:txBody>
      </p:sp>
      <p:sp>
        <p:nvSpPr>
          <p:cNvPr id="1346" name="Right Arrow 1345">
            <a:extLst>
              <a:ext uri="{FF2B5EF4-FFF2-40B4-BE49-F238E27FC236}">
                <a16:creationId xmlns:a16="http://schemas.microsoft.com/office/drawing/2014/main" id="{313ECD40-731E-73BA-3CDE-1EEE8C0B11AB}"/>
              </a:ext>
            </a:extLst>
          </p:cNvPr>
          <p:cNvSpPr/>
          <p:nvPr/>
        </p:nvSpPr>
        <p:spPr>
          <a:xfrm>
            <a:off x="12421289" y="5125945"/>
            <a:ext cx="4608507" cy="60203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Implementing TNA</a:t>
            </a:r>
          </a:p>
        </p:txBody>
      </p:sp>
      <p:sp>
        <p:nvSpPr>
          <p:cNvPr id="1347" name="Right Arrow 1346">
            <a:extLst>
              <a:ext uri="{FF2B5EF4-FFF2-40B4-BE49-F238E27FC236}">
                <a16:creationId xmlns:a16="http://schemas.microsoft.com/office/drawing/2014/main" id="{8C76AFE3-28AE-30C1-F597-1A47F96235F9}"/>
              </a:ext>
            </a:extLst>
          </p:cNvPr>
          <p:cNvSpPr/>
          <p:nvPr/>
        </p:nvSpPr>
        <p:spPr>
          <a:xfrm>
            <a:off x="2771358" y="4620164"/>
            <a:ext cx="11480864" cy="6020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2"/>
                </a:solidFill>
                <a:latin typeface="Montserrat" pitchFamily="2" charset="77"/>
                <a:cs typeface="Arial" panose="020B0604020202020204" pitchFamily="34" charset="0"/>
              </a:rPr>
              <a:t>Integration</a:t>
            </a:r>
          </a:p>
        </p:txBody>
      </p:sp>
      <p:sp>
        <p:nvSpPr>
          <p:cNvPr id="1348" name="Right Arrow 1347">
            <a:extLst>
              <a:ext uri="{FF2B5EF4-FFF2-40B4-BE49-F238E27FC236}">
                <a16:creationId xmlns:a16="http://schemas.microsoft.com/office/drawing/2014/main" id="{147A851C-7041-56BF-9F6A-7374F6D6408B}"/>
              </a:ext>
            </a:extLst>
          </p:cNvPr>
          <p:cNvSpPr/>
          <p:nvPr/>
        </p:nvSpPr>
        <p:spPr>
          <a:xfrm>
            <a:off x="7980834" y="2513826"/>
            <a:ext cx="8377667" cy="6020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2"/>
                </a:solidFill>
                <a:latin typeface="Montserrat" pitchFamily="2" charset="77"/>
                <a:cs typeface="Arial" panose="020B0604020202020204" pitchFamily="34" charset="0"/>
              </a:rPr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7" grpId="0" animBg="1"/>
      <p:bldP spid="13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7D85D63-E9C0-2075-4F0C-B5D244B68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974F826E-07B9-833E-4B44-0053147B47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33932" y="2273340"/>
            <a:ext cx="8854068" cy="7390200"/>
          </a:xfr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POLARIN call opened in October 2024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0" i="0" u="none" strike="noStrike" dirty="0">
                <a:effectLst/>
              </a:rPr>
              <a:t>High proposal volume: 96 proposals submitted–</a:t>
            </a:r>
            <a:r>
              <a:rPr lang="en-GB" b="1" i="0" u="none" strike="noStrike" dirty="0">
                <a:effectLst/>
              </a:rPr>
              <a:t> HIGH DEMAND!</a:t>
            </a:r>
            <a:endParaRPr lang="en-GB" b="1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dirty="0"/>
              <a:t>36 recommended for access (negotiations ongoing)// </a:t>
            </a:r>
            <a:r>
              <a:rPr lang="en-DE" dirty="0">
                <a:effectLst/>
                <a:latin typeface="Helvetica" pitchFamily="2" charset="0"/>
              </a:rPr>
              <a:t> </a:t>
            </a:r>
            <a:r>
              <a:rPr lang="en-DE" dirty="0"/>
              <a:t>1341</a:t>
            </a:r>
            <a:r>
              <a:rPr lang="en-DE" dirty="0">
                <a:effectLst/>
                <a:latin typeface="Helvetica" pitchFamily="2" charset="0"/>
              </a:rPr>
              <a:t> </a:t>
            </a:r>
            <a:r>
              <a:rPr lang="en-GB" dirty="0"/>
              <a:t>units (3 projects pending)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1" dirty="0"/>
              <a:t>Geographical Reach:</a:t>
            </a:r>
            <a:r>
              <a:rPr lang="en-GB" dirty="0"/>
              <a:t> Proposals from diverse international institutions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1" dirty="0"/>
              <a:t>Next Steps:</a:t>
            </a:r>
            <a:r>
              <a:rPr lang="en-GB" dirty="0"/>
              <a:t> Access implementation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GB" dirty="0"/>
          </a:p>
          <a:p>
            <a:pPr marL="82550" indent="0">
              <a:lnSpc>
                <a:spcPct val="140000"/>
              </a:lnSpc>
              <a:spcAft>
                <a:spcPts val="600"/>
              </a:spcAft>
              <a:buNone/>
            </a:pPr>
            <a:endParaRPr lang="en-GB" b="1" i="0" u="none" strike="noStrike" dirty="0">
              <a:effectLst/>
            </a:endParaRP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GB" dirty="0"/>
          </a:p>
        </p:txBody>
      </p:sp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3BCDC50-3168-8421-A0C6-A1C96FACC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9765" y="0"/>
            <a:ext cx="6462000" cy="2964600"/>
          </a:xfr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r>
              <a:rPr lang="en-GB" dirty="0"/>
              <a:t>Success in Transnational Access </a:t>
            </a:r>
            <a:br>
              <a:rPr lang="en-GB" dirty="0"/>
            </a:br>
            <a:endParaRPr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D15E69-4BE4-34C7-CF40-2A32C8CD31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4047191"/>
              </p:ext>
            </p:extLst>
          </p:nvPr>
        </p:nvGraphicFramePr>
        <p:xfrm>
          <a:off x="0" y="2964600"/>
          <a:ext cx="9433932" cy="6139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406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2476825F-E5E6-7234-5F4A-ABA01414B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5D6D0FAE-6C9E-EE9A-F086-B58B879475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33932" y="2273340"/>
            <a:ext cx="8854068" cy="7390200"/>
          </a:xfr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POLARIN call opened in October 2024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0" i="0" u="none" strike="noStrike" dirty="0">
                <a:effectLst/>
              </a:rPr>
              <a:t>High proposal volume: 96 proposals submitted–</a:t>
            </a:r>
            <a:r>
              <a:rPr lang="en-GB" b="1" i="0" u="none" strike="noStrike" dirty="0">
                <a:effectLst/>
              </a:rPr>
              <a:t> HIGH DEMAND!</a:t>
            </a:r>
            <a:endParaRPr lang="en-GB" b="1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dirty="0"/>
              <a:t>36 recommended for access (negotiations ongoing)// </a:t>
            </a:r>
            <a:r>
              <a:rPr lang="en-DE" dirty="0">
                <a:effectLst/>
                <a:latin typeface="Helvetica" pitchFamily="2" charset="0"/>
              </a:rPr>
              <a:t> </a:t>
            </a:r>
            <a:r>
              <a:rPr lang="en-DE" dirty="0"/>
              <a:t>1341</a:t>
            </a:r>
            <a:r>
              <a:rPr lang="en-DE" dirty="0">
                <a:effectLst/>
                <a:latin typeface="Helvetica" pitchFamily="2" charset="0"/>
              </a:rPr>
              <a:t> </a:t>
            </a:r>
            <a:r>
              <a:rPr lang="en-GB" dirty="0"/>
              <a:t>units (3 projects pending)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1" dirty="0"/>
              <a:t>Geographical Reach:</a:t>
            </a:r>
            <a:r>
              <a:rPr lang="en-GB" dirty="0"/>
              <a:t> Proposals from diverse international institutions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GB" b="1" dirty="0"/>
              <a:t>Next Steps:</a:t>
            </a:r>
            <a:r>
              <a:rPr lang="en-GB" dirty="0"/>
              <a:t> Access implementation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GB" dirty="0"/>
          </a:p>
          <a:p>
            <a:pPr marL="82550" indent="0">
              <a:lnSpc>
                <a:spcPct val="140000"/>
              </a:lnSpc>
              <a:spcAft>
                <a:spcPts val="600"/>
              </a:spcAft>
              <a:buNone/>
            </a:pPr>
            <a:endParaRPr lang="en-GB" b="1" i="0" u="none" strike="noStrike" dirty="0">
              <a:effectLst/>
            </a:endParaRP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GB" dirty="0"/>
          </a:p>
        </p:txBody>
      </p:sp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42D67914-73AD-50CF-42B3-A6315A251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8044" y="0"/>
            <a:ext cx="6462000" cy="2964600"/>
          </a:xfr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r>
              <a:rPr lang="en-GB" dirty="0"/>
              <a:t>Success in Transnational Access </a:t>
            </a:r>
            <a:br>
              <a:rPr lang="en-GB" dirty="0"/>
            </a:br>
            <a:endParaRPr dirty="0"/>
          </a:p>
        </p:txBody>
      </p:sp>
      <p:graphicFrame>
        <p:nvGraphicFramePr>
          <p:cNvPr id="3" name="Chart 2" descr="Chart type: Clustered Bar. Distribution of 'Group Leader Organization Country'&#10;&#10;Description automatically generated">
            <a:extLst>
              <a:ext uri="{FF2B5EF4-FFF2-40B4-BE49-F238E27FC236}">
                <a16:creationId xmlns:a16="http://schemas.microsoft.com/office/drawing/2014/main" id="{E2910558-B921-44A8-5F69-034F8C2861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808676"/>
              </p:ext>
            </p:extLst>
          </p:nvPr>
        </p:nvGraphicFramePr>
        <p:xfrm>
          <a:off x="0" y="2964600"/>
          <a:ext cx="8653345" cy="690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C3ABEB1B-6CF6-BC12-D1C1-01F74E8C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BBA6FFAD-C54C-61EE-833B-C361722DE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0" y="401444"/>
            <a:ext cx="9144000" cy="9885556"/>
          </a:xfrm>
        </p:spPr>
        <p:txBody>
          <a:bodyPr spcFirstLastPara="1" wrap="square" lIns="182850" tIns="182850" rIns="182850" bIns="182850" anchor="ctr" anchorCtr="0">
            <a:norm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effectLst/>
              </a:rPr>
              <a:t>Events &amp; Conferences: </a:t>
            </a:r>
            <a:r>
              <a:rPr lang="en-GB" b="0" u="none" strike="noStrike" dirty="0">
                <a:effectLst/>
              </a:rPr>
              <a:t>POLARIN presented at multiple international meetings</a:t>
            </a:r>
          </a:p>
          <a:p>
            <a:pPr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effectLst/>
              </a:rPr>
              <a:t>Social Media Impact:</a:t>
            </a:r>
            <a:r>
              <a:rPr lang="en-GB" b="0" i="0" u="none" strike="noStrike" dirty="0">
                <a:effectLst/>
              </a:rPr>
              <a:t> Increased engagement and visibility online</a:t>
            </a:r>
          </a:p>
          <a:p>
            <a:pPr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effectLst/>
              </a:rPr>
              <a:t>Stakeholder Engagement:</a:t>
            </a:r>
            <a:r>
              <a:rPr lang="en-GB" b="0" i="0" u="none" strike="noStrike" dirty="0">
                <a:effectLst/>
              </a:rPr>
              <a:t> Strengthened connections with key polar research organizations</a:t>
            </a:r>
          </a:p>
          <a:p>
            <a:pPr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effectLst/>
              </a:rPr>
              <a:t>Public Outreach:</a:t>
            </a:r>
            <a:r>
              <a:rPr lang="en-GB" b="0" i="0" u="none" strike="noStrike" dirty="0">
                <a:effectLst/>
              </a:rPr>
              <a:t> Expanded awareness through website updates, newsletters, and outreach activities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GB" dirty="0"/>
          </a:p>
        </p:txBody>
      </p:sp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5DFF15F4-021A-5093-712C-3CE9851457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6005" y="-252046"/>
            <a:ext cx="8794357" cy="2964600"/>
          </a:xfr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Success in Communication and Outreach</a:t>
            </a:r>
            <a:br>
              <a:rPr lang="en-GB" dirty="0"/>
            </a:br>
            <a:endParaRPr lang="en-DE" dirty="0"/>
          </a:p>
        </p:txBody>
      </p:sp>
      <p:grpSp>
        <p:nvGrpSpPr>
          <p:cNvPr id="2" name="Group 26">
            <a:extLst>
              <a:ext uri="{FF2B5EF4-FFF2-40B4-BE49-F238E27FC236}">
                <a16:creationId xmlns:a16="http://schemas.microsoft.com/office/drawing/2014/main" id="{ACE2834C-1135-F195-6DDE-CF087F49792A}"/>
              </a:ext>
            </a:extLst>
          </p:cNvPr>
          <p:cNvGrpSpPr/>
          <p:nvPr/>
        </p:nvGrpSpPr>
        <p:grpSpPr>
          <a:xfrm>
            <a:off x="605099" y="3709198"/>
            <a:ext cx="3418833" cy="605141"/>
            <a:chOff x="0" y="0"/>
            <a:chExt cx="3611528" cy="639249"/>
          </a:xfrm>
        </p:grpSpPr>
        <p:sp>
          <p:nvSpPr>
            <p:cNvPr id="3" name="Freeform 27">
              <a:extLst>
                <a:ext uri="{FF2B5EF4-FFF2-40B4-BE49-F238E27FC236}">
                  <a16:creationId xmlns:a16="http://schemas.microsoft.com/office/drawing/2014/main" id="{F6966B11-EDBB-0184-5025-58934EF2BD90}"/>
                </a:ext>
              </a:extLst>
            </p:cNvPr>
            <p:cNvSpPr/>
            <p:nvPr/>
          </p:nvSpPr>
          <p:spPr>
            <a:xfrm>
              <a:off x="0" y="0"/>
              <a:ext cx="3611528" cy="639249"/>
            </a:xfrm>
            <a:custGeom>
              <a:avLst/>
              <a:gdLst/>
              <a:ahLst/>
              <a:cxnLst/>
              <a:rect l="l" t="t" r="r" b="b"/>
              <a:pathLst>
                <a:path w="3611528" h="639249">
                  <a:moveTo>
                    <a:pt x="203200" y="0"/>
                  </a:moveTo>
                  <a:lnTo>
                    <a:pt x="3611528" y="0"/>
                  </a:lnTo>
                  <a:lnTo>
                    <a:pt x="3408328" y="639249"/>
                  </a:lnTo>
                  <a:lnTo>
                    <a:pt x="0" y="63924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28">
              <a:extLst>
                <a:ext uri="{FF2B5EF4-FFF2-40B4-BE49-F238E27FC236}">
                  <a16:creationId xmlns:a16="http://schemas.microsoft.com/office/drawing/2014/main" id="{3F9D27E1-986F-E42A-122C-49ED1D225BAF}"/>
                </a:ext>
              </a:extLst>
            </p:cNvPr>
            <p:cNvSpPr txBox="1"/>
            <p:nvPr/>
          </p:nvSpPr>
          <p:spPr>
            <a:xfrm>
              <a:off x="101600" y="-38100"/>
              <a:ext cx="3408328" cy="67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48">
            <a:extLst>
              <a:ext uri="{FF2B5EF4-FFF2-40B4-BE49-F238E27FC236}">
                <a16:creationId xmlns:a16="http://schemas.microsoft.com/office/drawing/2014/main" id="{B954955C-0593-CA1B-9C08-D17AE9834D55}"/>
              </a:ext>
            </a:extLst>
          </p:cNvPr>
          <p:cNvSpPr txBox="1"/>
          <p:nvPr/>
        </p:nvSpPr>
        <p:spPr>
          <a:xfrm>
            <a:off x="624422" y="3779968"/>
            <a:ext cx="3164186" cy="40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447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Impressions</a:t>
            </a: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id="{0A8ACC17-00C4-D522-A13C-3C4A3CFF311C}"/>
              </a:ext>
            </a:extLst>
          </p:cNvPr>
          <p:cNvSpPr txBox="1"/>
          <p:nvPr/>
        </p:nvSpPr>
        <p:spPr>
          <a:xfrm>
            <a:off x="734086" y="3673131"/>
            <a:ext cx="2974122" cy="156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12"/>
              </a:lnSpc>
            </a:pPr>
            <a:r>
              <a:rPr lang="en-US" sz="7200" b="1" dirty="0">
                <a:solidFill>
                  <a:srgbClr val="0078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132K</a:t>
            </a:r>
          </a:p>
        </p:txBody>
      </p:sp>
      <p:grpSp>
        <p:nvGrpSpPr>
          <p:cNvPr id="7" name="Group 14">
            <a:extLst>
              <a:ext uri="{FF2B5EF4-FFF2-40B4-BE49-F238E27FC236}">
                <a16:creationId xmlns:a16="http://schemas.microsoft.com/office/drawing/2014/main" id="{3C2D92F9-3F4E-15A2-A437-8DE0EDAA9863}"/>
              </a:ext>
            </a:extLst>
          </p:cNvPr>
          <p:cNvGrpSpPr/>
          <p:nvPr/>
        </p:nvGrpSpPr>
        <p:grpSpPr>
          <a:xfrm>
            <a:off x="0" y="2712554"/>
            <a:ext cx="5101399" cy="1022962"/>
            <a:chOff x="0" y="0"/>
            <a:chExt cx="2657264" cy="258479"/>
          </a:xfrm>
        </p:grpSpPr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AB3E6974-1522-35BD-84DD-F4D26DBAF9BE}"/>
                </a:ext>
              </a:extLst>
            </p:cNvPr>
            <p:cNvSpPr/>
            <p:nvPr/>
          </p:nvSpPr>
          <p:spPr>
            <a:xfrm>
              <a:off x="0" y="0"/>
              <a:ext cx="2657264" cy="258479"/>
            </a:xfrm>
            <a:custGeom>
              <a:avLst/>
              <a:gdLst/>
              <a:ahLst/>
              <a:cxnLst/>
              <a:rect l="l" t="t" r="r" b="b"/>
              <a:pathLst>
                <a:path w="2657264" h="258479">
                  <a:moveTo>
                    <a:pt x="203200" y="0"/>
                  </a:moveTo>
                  <a:lnTo>
                    <a:pt x="2657264" y="0"/>
                  </a:lnTo>
                  <a:lnTo>
                    <a:pt x="2454064" y="258479"/>
                  </a:lnTo>
                  <a:lnTo>
                    <a:pt x="0" y="25847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 sz="700"/>
            </a:p>
          </p:txBody>
        </p:sp>
        <p:sp>
          <p:nvSpPr>
            <p:cNvPr id="9" name="TextBox 16">
              <a:extLst>
                <a:ext uri="{FF2B5EF4-FFF2-40B4-BE49-F238E27FC236}">
                  <a16:creationId xmlns:a16="http://schemas.microsoft.com/office/drawing/2014/main" id="{9D26FE54-7BE7-DC1E-6FD2-F6B0CD3B7C05}"/>
                </a:ext>
              </a:extLst>
            </p:cNvPr>
            <p:cNvSpPr txBox="1"/>
            <p:nvPr/>
          </p:nvSpPr>
          <p:spPr>
            <a:xfrm>
              <a:off x="101600" y="-38100"/>
              <a:ext cx="2454064" cy="29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700"/>
            </a:p>
          </p:txBody>
        </p:sp>
      </p:grpSp>
      <p:sp>
        <p:nvSpPr>
          <p:cNvPr id="10" name="TextBox 46">
            <a:extLst>
              <a:ext uri="{FF2B5EF4-FFF2-40B4-BE49-F238E27FC236}">
                <a16:creationId xmlns:a16="http://schemas.microsoft.com/office/drawing/2014/main" id="{B78EA747-A0BE-5B33-3EF5-2C410C168F2B}"/>
              </a:ext>
            </a:extLst>
          </p:cNvPr>
          <p:cNvSpPr txBox="1"/>
          <p:nvPr/>
        </p:nvSpPr>
        <p:spPr>
          <a:xfrm>
            <a:off x="605099" y="2717608"/>
            <a:ext cx="4049524" cy="851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79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Website</a:t>
            </a:r>
          </a:p>
        </p:txBody>
      </p:sp>
      <p:grpSp>
        <p:nvGrpSpPr>
          <p:cNvPr id="11" name="Group 26">
            <a:extLst>
              <a:ext uri="{FF2B5EF4-FFF2-40B4-BE49-F238E27FC236}">
                <a16:creationId xmlns:a16="http://schemas.microsoft.com/office/drawing/2014/main" id="{7A3A5F8A-7224-8238-A211-15989806EC94}"/>
              </a:ext>
            </a:extLst>
          </p:cNvPr>
          <p:cNvGrpSpPr/>
          <p:nvPr/>
        </p:nvGrpSpPr>
        <p:grpSpPr>
          <a:xfrm>
            <a:off x="4077541" y="3709198"/>
            <a:ext cx="3418833" cy="605141"/>
            <a:chOff x="0" y="0"/>
            <a:chExt cx="3611528" cy="639249"/>
          </a:xfrm>
        </p:grpSpPr>
        <p:sp>
          <p:nvSpPr>
            <p:cNvPr id="12" name="Freeform 27">
              <a:extLst>
                <a:ext uri="{FF2B5EF4-FFF2-40B4-BE49-F238E27FC236}">
                  <a16:creationId xmlns:a16="http://schemas.microsoft.com/office/drawing/2014/main" id="{808BE7F1-35F8-CBE1-0F94-4C7188419A54}"/>
                </a:ext>
              </a:extLst>
            </p:cNvPr>
            <p:cNvSpPr/>
            <p:nvPr/>
          </p:nvSpPr>
          <p:spPr>
            <a:xfrm>
              <a:off x="0" y="0"/>
              <a:ext cx="3611528" cy="639249"/>
            </a:xfrm>
            <a:custGeom>
              <a:avLst/>
              <a:gdLst/>
              <a:ahLst/>
              <a:cxnLst/>
              <a:rect l="l" t="t" r="r" b="b"/>
              <a:pathLst>
                <a:path w="3611528" h="639249">
                  <a:moveTo>
                    <a:pt x="203200" y="0"/>
                  </a:moveTo>
                  <a:lnTo>
                    <a:pt x="3611528" y="0"/>
                  </a:lnTo>
                  <a:lnTo>
                    <a:pt x="3408328" y="639249"/>
                  </a:lnTo>
                  <a:lnTo>
                    <a:pt x="0" y="63924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90DFFFBE-CBCE-9C05-2BF3-7D28DD5C3620}"/>
                </a:ext>
              </a:extLst>
            </p:cNvPr>
            <p:cNvSpPr txBox="1"/>
            <p:nvPr/>
          </p:nvSpPr>
          <p:spPr>
            <a:xfrm>
              <a:off x="101600" y="-38100"/>
              <a:ext cx="3408328" cy="67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48">
            <a:extLst>
              <a:ext uri="{FF2B5EF4-FFF2-40B4-BE49-F238E27FC236}">
                <a16:creationId xmlns:a16="http://schemas.microsoft.com/office/drawing/2014/main" id="{1DD54819-78ED-6031-0D1B-1C66A1B9AA8F}"/>
              </a:ext>
            </a:extLst>
          </p:cNvPr>
          <p:cNvSpPr txBox="1"/>
          <p:nvPr/>
        </p:nvSpPr>
        <p:spPr>
          <a:xfrm>
            <a:off x="4096864" y="3779968"/>
            <a:ext cx="3164186" cy="40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447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Clicks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358C7587-D24D-116B-83E5-85F9452A7D29}"/>
              </a:ext>
            </a:extLst>
          </p:cNvPr>
          <p:cNvSpPr txBox="1"/>
          <p:nvPr/>
        </p:nvSpPr>
        <p:spPr>
          <a:xfrm>
            <a:off x="4126538" y="3673131"/>
            <a:ext cx="2974122" cy="156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12"/>
              </a:lnSpc>
            </a:pPr>
            <a:r>
              <a:rPr lang="en-US" sz="7200" b="1" dirty="0">
                <a:solidFill>
                  <a:srgbClr val="0078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3.98K</a:t>
            </a:r>
          </a:p>
        </p:txBody>
      </p:sp>
      <p:grpSp>
        <p:nvGrpSpPr>
          <p:cNvPr id="17" name="Group 26">
            <a:extLst>
              <a:ext uri="{FF2B5EF4-FFF2-40B4-BE49-F238E27FC236}">
                <a16:creationId xmlns:a16="http://schemas.microsoft.com/office/drawing/2014/main" id="{616B41C4-1623-37A0-2A59-A1BE5CA9B494}"/>
              </a:ext>
            </a:extLst>
          </p:cNvPr>
          <p:cNvGrpSpPr/>
          <p:nvPr/>
        </p:nvGrpSpPr>
        <p:grpSpPr>
          <a:xfrm>
            <a:off x="654096" y="6222021"/>
            <a:ext cx="3418833" cy="605141"/>
            <a:chOff x="0" y="0"/>
            <a:chExt cx="3611528" cy="639249"/>
          </a:xfrm>
        </p:grpSpPr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A8D2C904-CD4F-581C-041A-774C4301EDD2}"/>
                </a:ext>
              </a:extLst>
            </p:cNvPr>
            <p:cNvSpPr/>
            <p:nvPr/>
          </p:nvSpPr>
          <p:spPr>
            <a:xfrm>
              <a:off x="0" y="0"/>
              <a:ext cx="3611528" cy="639249"/>
            </a:xfrm>
            <a:custGeom>
              <a:avLst/>
              <a:gdLst/>
              <a:ahLst/>
              <a:cxnLst/>
              <a:rect l="l" t="t" r="r" b="b"/>
              <a:pathLst>
                <a:path w="3611528" h="639249">
                  <a:moveTo>
                    <a:pt x="203200" y="0"/>
                  </a:moveTo>
                  <a:lnTo>
                    <a:pt x="3611528" y="0"/>
                  </a:lnTo>
                  <a:lnTo>
                    <a:pt x="3408328" y="639249"/>
                  </a:lnTo>
                  <a:lnTo>
                    <a:pt x="0" y="63924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4F9A69B1-1F4D-1D40-BC12-EF5351729C73}"/>
                </a:ext>
              </a:extLst>
            </p:cNvPr>
            <p:cNvSpPr txBox="1"/>
            <p:nvPr/>
          </p:nvSpPr>
          <p:spPr>
            <a:xfrm>
              <a:off x="101600" y="-38100"/>
              <a:ext cx="3408328" cy="67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48">
            <a:extLst>
              <a:ext uri="{FF2B5EF4-FFF2-40B4-BE49-F238E27FC236}">
                <a16:creationId xmlns:a16="http://schemas.microsoft.com/office/drawing/2014/main" id="{3B51EC56-D41E-943B-85EB-8539DA299EE7}"/>
              </a:ext>
            </a:extLst>
          </p:cNvPr>
          <p:cNvSpPr txBox="1"/>
          <p:nvPr/>
        </p:nvSpPr>
        <p:spPr>
          <a:xfrm>
            <a:off x="673419" y="6292791"/>
            <a:ext cx="3164186" cy="40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447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Subscribers</a:t>
            </a:r>
          </a:p>
        </p:txBody>
      </p:sp>
      <p:sp>
        <p:nvSpPr>
          <p:cNvPr id="21" name="TextBox 49">
            <a:extLst>
              <a:ext uri="{FF2B5EF4-FFF2-40B4-BE49-F238E27FC236}">
                <a16:creationId xmlns:a16="http://schemas.microsoft.com/office/drawing/2014/main" id="{DD4F0BC9-429F-1388-D27F-FB3B49705117}"/>
              </a:ext>
            </a:extLst>
          </p:cNvPr>
          <p:cNvSpPr txBox="1"/>
          <p:nvPr/>
        </p:nvSpPr>
        <p:spPr>
          <a:xfrm>
            <a:off x="712110" y="6265106"/>
            <a:ext cx="2974122" cy="156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12"/>
              </a:lnSpc>
            </a:pPr>
            <a:r>
              <a:rPr lang="en-US" sz="7200" b="1" dirty="0">
                <a:solidFill>
                  <a:srgbClr val="0078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290</a:t>
            </a:r>
          </a:p>
        </p:txBody>
      </p:sp>
      <p:grpSp>
        <p:nvGrpSpPr>
          <p:cNvPr id="22" name="Group 14">
            <a:extLst>
              <a:ext uri="{FF2B5EF4-FFF2-40B4-BE49-F238E27FC236}">
                <a16:creationId xmlns:a16="http://schemas.microsoft.com/office/drawing/2014/main" id="{60A82C01-2F44-6937-1EF2-63376407E31D}"/>
              </a:ext>
            </a:extLst>
          </p:cNvPr>
          <p:cNvGrpSpPr/>
          <p:nvPr/>
        </p:nvGrpSpPr>
        <p:grpSpPr>
          <a:xfrm>
            <a:off x="48997" y="5225377"/>
            <a:ext cx="6669373" cy="1022962"/>
            <a:chOff x="0" y="0"/>
            <a:chExt cx="2657264" cy="258479"/>
          </a:xfrm>
        </p:grpSpPr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897EF0EB-979A-4DC8-2A0E-6ECAD1729920}"/>
                </a:ext>
              </a:extLst>
            </p:cNvPr>
            <p:cNvSpPr/>
            <p:nvPr/>
          </p:nvSpPr>
          <p:spPr>
            <a:xfrm>
              <a:off x="0" y="0"/>
              <a:ext cx="2657264" cy="258479"/>
            </a:xfrm>
            <a:custGeom>
              <a:avLst/>
              <a:gdLst/>
              <a:ahLst/>
              <a:cxnLst/>
              <a:rect l="l" t="t" r="r" b="b"/>
              <a:pathLst>
                <a:path w="2657264" h="258479">
                  <a:moveTo>
                    <a:pt x="203200" y="0"/>
                  </a:moveTo>
                  <a:lnTo>
                    <a:pt x="2657264" y="0"/>
                  </a:lnTo>
                  <a:lnTo>
                    <a:pt x="2454064" y="258479"/>
                  </a:lnTo>
                  <a:lnTo>
                    <a:pt x="0" y="25847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 sz="700"/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41A3245E-DBC9-6BD4-B800-4D8AFCF59078}"/>
                </a:ext>
              </a:extLst>
            </p:cNvPr>
            <p:cNvSpPr txBox="1"/>
            <p:nvPr/>
          </p:nvSpPr>
          <p:spPr>
            <a:xfrm>
              <a:off x="101600" y="-38100"/>
              <a:ext cx="2454064" cy="29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700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C15C0F58-E63A-EF63-9691-356E763F1877}"/>
              </a:ext>
            </a:extLst>
          </p:cNvPr>
          <p:cNvSpPr txBox="1"/>
          <p:nvPr/>
        </p:nvSpPr>
        <p:spPr>
          <a:xfrm>
            <a:off x="654095" y="5230431"/>
            <a:ext cx="6064275" cy="851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79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Newsletter : 4 in 2024</a:t>
            </a:r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15FFF852-8D80-9E5E-F78A-5711C83CBF63}"/>
              </a:ext>
            </a:extLst>
          </p:cNvPr>
          <p:cNvGrpSpPr/>
          <p:nvPr/>
        </p:nvGrpSpPr>
        <p:grpSpPr>
          <a:xfrm>
            <a:off x="4126538" y="6222021"/>
            <a:ext cx="3418833" cy="605141"/>
            <a:chOff x="0" y="0"/>
            <a:chExt cx="3611528" cy="639249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C97EE07-D8A6-4E83-162D-1CE8155B384A}"/>
                </a:ext>
              </a:extLst>
            </p:cNvPr>
            <p:cNvSpPr/>
            <p:nvPr/>
          </p:nvSpPr>
          <p:spPr>
            <a:xfrm>
              <a:off x="0" y="0"/>
              <a:ext cx="3611528" cy="639249"/>
            </a:xfrm>
            <a:custGeom>
              <a:avLst/>
              <a:gdLst/>
              <a:ahLst/>
              <a:cxnLst/>
              <a:rect l="l" t="t" r="r" b="b"/>
              <a:pathLst>
                <a:path w="3611528" h="639249">
                  <a:moveTo>
                    <a:pt x="203200" y="0"/>
                  </a:moveTo>
                  <a:lnTo>
                    <a:pt x="3611528" y="0"/>
                  </a:lnTo>
                  <a:lnTo>
                    <a:pt x="3408328" y="639249"/>
                  </a:lnTo>
                  <a:lnTo>
                    <a:pt x="0" y="63924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9D352B0A-2826-4503-8F16-32B458303732}"/>
                </a:ext>
              </a:extLst>
            </p:cNvPr>
            <p:cNvSpPr txBox="1"/>
            <p:nvPr/>
          </p:nvSpPr>
          <p:spPr>
            <a:xfrm>
              <a:off x="101600" y="-38100"/>
              <a:ext cx="3408328" cy="67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TextBox 48">
            <a:extLst>
              <a:ext uri="{FF2B5EF4-FFF2-40B4-BE49-F238E27FC236}">
                <a16:creationId xmlns:a16="http://schemas.microsoft.com/office/drawing/2014/main" id="{BA8145B2-BB67-726C-562B-31DB7A9DD73B}"/>
              </a:ext>
            </a:extLst>
          </p:cNvPr>
          <p:cNvSpPr txBox="1"/>
          <p:nvPr/>
        </p:nvSpPr>
        <p:spPr>
          <a:xfrm>
            <a:off x="4145861" y="6292791"/>
            <a:ext cx="3164186" cy="40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447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Clicks</a:t>
            </a:r>
          </a:p>
        </p:txBody>
      </p:sp>
      <p:sp>
        <p:nvSpPr>
          <p:cNvPr id="30" name="TextBox 49">
            <a:extLst>
              <a:ext uri="{FF2B5EF4-FFF2-40B4-BE49-F238E27FC236}">
                <a16:creationId xmlns:a16="http://schemas.microsoft.com/office/drawing/2014/main" id="{6494FFC9-19F3-9878-AE7D-F9147E3FFA81}"/>
              </a:ext>
            </a:extLst>
          </p:cNvPr>
          <p:cNvSpPr txBox="1"/>
          <p:nvPr/>
        </p:nvSpPr>
        <p:spPr>
          <a:xfrm>
            <a:off x="4175535" y="6185954"/>
            <a:ext cx="2974122" cy="156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12"/>
              </a:lnSpc>
            </a:pPr>
            <a:r>
              <a:rPr lang="en-US" sz="7200" b="1" dirty="0">
                <a:solidFill>
                  <a:srgbClr val="0078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3.98K</a:t>
            </a:r>
          </a:p>
        </p:txBody>
      </p:sp>
      <p:sp>
        <p:nvSpPr>
          <p:cNvPr id="31" name="Freeform 38">
            <a:extLst>
              <a:ext uri="{FF2B5EF4-FFF2-40B4-BE49-F238E27FC236}">
                <a16:creationId xmlns:a16="http://schemas.microsoft.com/office/drawing/2014/main" id="{7524607A-66C3-36E2-565E-73D85A5F935C}"/>
              </a:ext>
            </a:extLst>
          </p:cNvPr>
          <p:cNvSpPr/>
          <p:nvPr/>
        </p:nvSpPr>
        <p:spPr>
          <a:xfrm>
            <a:off x="325663" y="7870946"/>
            <a:ext cx="1713988" cy="1686419"/>
          </a:xfrm>
          <a:custGeom>
            <a:avLst/>
            <a:gdLst/>
            <a:ahLst/>
            <a:cxnLst/>
            <a:rect l="l" t="t" r="r" b="b"/>
            <a:pathLst>
              <a:path w="2860010" h="2860010">
                <a:moveTo>
                  <a:pt x="0" y="0"/>
                </a:moveTo>
                <a:lnTo>
                  <a:pt x="2860010" y="0"/>
                </a:lnTo>
                <a:lnTo>
                  <a:pt x="2860010" y="2860010"/>
                </a:lnTo>
                <a:lnTo>
                  <a:pt x="0" y="2860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2" name="Group 20">
            <a:extLst>
              <a:ext uri="{FF2B5EF4-FFF2-40B4-BE49-F238E27FC236}">
                <a16:creationId xmlns:a16="http://schemas.microsoft.com/office/drawing/2014/main" id="{A755FE7A-314C-D7BF-CC46-DC621DC237C4}"/>
              </a:ext>
            </a:extLst>
          </p:cNvPr>
          <p:cNvGrpSpPr/>
          <p:nvPr/>
        </p:nvGrpSpPr>
        <p:grpSpPr>
          <a:xfrm>
            <a:off x="2079191" y="7897265"/>
            <a:ext cx="3418833" cy="605141"/>
            <a:chOff x="0" y="0"/>
            <a:chExt cx="3611528" cy="639249"/>
          </a:xfrm>
        </p:grpSpPr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0269D5A9-87EF-318D-9E94-4373331A3578}"/>
                </a:ext>
              </a:extLst>
            </p:cNvPr>
            <p:cNvSpPr/>
            <p:nvPr/>
          </p:nvSpPr>
          <p:spPr>
            <a:xfrm>
              <a:off x="0" y="0"/>
              <a:ext cx="3611528" cy="639249"/>
            </a:xfrm>
            <a:custGeom>
              <a:avLst/>
              <a:gdLst/>
              <a:ahLst/>
              <a:cxnLst/>
              <a:rect l="l" t="t" r="r" b="b"/>
              <a:pathLst>
                <a:path w="3611528" h="639249">
                  <a:moveTo>
                    <a:pt x="203200" y="0"/>
                  </a:moveTo>
                  <a:lnTo>
                    <a:pt x="3611528" y="0"/>
                  </a:lnTo>
                  <a:lnTo>
                    <a:pt x="3408328" y="639249"/>
                  </a:lnTo>
                  <a:lnTo>
                    <a:pt x="0" y="63924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7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22">
              <a:extLst>
                <a:ext uri="{FF2B5EF4-FFF2-40B4-BE49-F238E27FC236}">
                  <a16:creationId xmlns:a16="http://schemas.microsoft.com/office/drawing/2014/main" id="{5EFEF718-8846-9F04-B10D-A371BD1DB851}"/>
                </a:ext>
              </a:extLst>
            </p:cNvPr>
            <p:cNvSpPr txBox="1"/>
            <p:nvPr/>
          </p:nvSpPr>
          <p:spPr>
            <a:xfrm>
              <a:off x="101600" y="-38100"/>
              <a:ext cx="3408328" cy="67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43">
            <a:extLst>
              <a:ext uri="{FF2B5EF4-FFF2-40B4-BE49-F238E27FC236}">
                <a16:creationId xmlns:a16="http://schemas.microsoft.com/office/drawing/2014/main" id="{9F5170D2-6D12-DF25-88E9-EB1E63EA28E8}"/>
              </a:ext>
            </a:extLst>
          </p:cNvPr>
          <p:cNvSpPr txBox="1"/>
          <p:nvPr/>
        </p:nvSpPr>
        <p:spPr>
          <a:xfrm>
            <a:off x="1903233" y="7890381"/>
            <a:ext cx="3290814" cy="184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11"/>
              </a:lnSpc>
            </a:pPr>
            <a:r>
              <a:rPr lang="en-US" sz="8000" b="1" dirty="0">
                <a:solidFill>
                  <a:srgbClr val="0078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669</a:t>
            </a:r>
          </a:p>
        </p:txBody>
      </p:sp>
      <p:sp>
        <p:nvSpPr>
          <p:cNvPr id="36" name="TextBox 42">
            <a:extLst>
              <a:ext uri="{FF2B5EF4-FFF2-40B4-BE49-F238E27FC236}">
                <a16:creationId xmlns:a16="http://schemas.microsoft.com/office/drawing/2014/main" id="{3AA62FB2-DB79-CD51-245C-5E45B1B045C7}"/>
              </a:ext>
            </a:extLst>
          </p:cNvPr>
          <p:cNvSpPr txBox="1"/>
          <p:nvPr/>
        </p:nvSpPr>
        <p:spPr>
          <a:xfrm>
            <a:off x="2138641" y="7940350"/>
            <a:ext cx="2819999" cy="40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447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Followers</a:t>
            </a:r>
          </a:p>
        </p:txBody>
      </p:sp>
    </p:spTree>
    <p:extLst>
      <p:ext uri="{BB962C8B-B14F-4D97-AF65-F5344CB8AC3E}">
        <p14:creationId xmlns:p14="http://schemas.microsoft.com/office/powerpoint/2010/main" val="219626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Milestones: Accomplished</a:t>
            </a:r>
          </a:p>
        </p:txBody>
      </p:sp>
      <p:sp>
        <p:nvSpPr>
          <p:cNvPr id="29" name="Content Placeholder 10"/>
          <p:cNvSpPr txBox="1">
            <a:spLocks/>
          </p:cNvSpPr>
          <p:nvPr/>
        </p:nvSpPr>
        <p:spPr>
          <a:xfrm>
            <a:off x="820805" y="3797016"/>
            <a:ext cx="7140090" cy="61811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M1. Scientific evaluation procedure (Sep 24)</a:t>
            </a:r>
            <a:r>
              <a:rPr lang="en-US" sz="3000" b="1" dirty="0">
                <a:solidFill>
                  <a:srgbClr val="00B050"/>
                </a:solidFill>
                <a:latin typeface="Montserrat" pitchFamily="2" charset="77"/>
                <a:cs typeface="Arial" pitchFamily="34" charset="0"/>
              </a:rPr>
              <a:t> </a:t>
            </a:r>
            <a:endParaRPr 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Montserrat" pitchFamily="2" charset="77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M2. Initial definition of scientific priorities (Oct 24) </a:t>
            </a:r>
            <a:endParaRPr lang="en-US" sz="3200" b="1" dirty="0">
              <a:solidFill>
                <a:prstClr val="black">
                  <a:lumMod val="75000"/>
                  <a:lumOff val="25000"/>
                </a:prstClr>
              </a:solidFill>
              <a:latin typeface="Montserrat" pitchFamily="2" charset="77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M3. Scientific evaluation of first call	(Aug 25)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M4. Logistic evaluation procedure (Sep 24)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M5. Beta testing of INTERACCESS	(Dec 24) </a:t>
            </a:r>
            <a:r>
              <a:rPr lang="en-US" sz="2400" dirty="0">
                <a:solidFill>
                  <a:srgbClr val="00B050"/>
                </a:solidFill>
                <a:latin typeface="Montserrat" pitchFamily="2" charset="77"/>
                <a:cs typeface="Arial" pitchFamily="34" charset="0"/>
              </a:rPr>
              <a:t>Sept 24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M6. Launching 1st call for proposals (Feb 25) </a:t>
            </a:r>
            <a:r>
              <a:rPr lang="en-US" sz="2400" dirty="0">
                <a:solidFill>
                  <a:srgbClr val="00B050"/>
                </a:solidFill>
                <a:latin typeface="Montserrat" pitchFamily="2" charset="77"/>
                <a:cs typeface="Arial" pitchFamily="34" charset="0"/>
              </a:rPr>
              <a:t>1st Oct 24 </a:t>
            </a:r>
            <a:endParaRPr lang="en-US" sz="2400" b="1" dirty="0">
              <a:solidFill>
                <a:srgbClr val="00B050"/>
              </a:solidFill>
              <a:latin typeface="Montserrat" pitchFamily="2" charset="77"/>
              <a:cs typeface="Arial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398277" y="2726287"/>
            <a:ext cx="4823154" cy="1108919"/>
            <a:chOff x="2116976" y="1572064"/>
            <a:chExt cx="3215436" cy="739279"/>
          </a:xfrm>
        </p:grpSpPr>
        <p:sp>
          <p:nvSpPr>
            <p:cNvPr id="30" name="Isosceles Triangle 29"/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prstClr val="white"/>
                </a:solidFill>
                <a:latin typeface="Montserrat" pitchFamily="2" charset="77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bg2"/>
                  </a:solidFill>
                  <a:latin typeface="Montserrat" pitchFamily="2" charset="77"/>
                  <a:cs typeface="Arial" pitchFamily="34" charset="0"/>
                </a:rPr>
                <a:t>TA to RIs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B6C273-038F-7405-748F-820C7E0A2B4C}"/>
              </a:ext>
            </a:extLst>
          </p:cNvPr>
          <p:cNvGrpSpPr/>
          <p:nvPr/>
        </p:nvGrpSpPr>
        <p:grpSpPr>
          <a:xfrm>
            <a:off x="8629064" y="2726288"/>
            <a:ext cx="7140090" cy="7251892"/>
            <a:chOff x="8629064" y="2726288"/>
            <a:chExt cx="7140090" cy="7251892"/>
          </a:xfrm>
        </p:grpSpPr>
        <p:grpSp>
          <p:nvGrpSpPr>
            <p:cNvPr id="48" name="Group 47"/>
            <p:cNvGrpSpPr/>
            <p:nvPr/>
          </p:nvGrpSpPr>
          <p:grpSpPr>
            <a:xfrm>
              <a:off x="9144000" y="2726288"/>
              <a:ext cx="4823154" cy="1108919"/>
              <a:chOff x="2116976" y="1572064"/>
              <a:chExt cx="3215436" cy="739279"/>
            </a:xfrm>
          </p:grpSpPr>
          <p:sp>
            <p:nvSpPr>
              <p:cNvPr id="49" name="Isosceles Triangle 48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00">
                  <a:solidFill>
                    <a:prstClr val="white"/>
                  </a:solidFill>
                  <a:latin typeface="Montserrat" pitchFamily="2" charset="77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11480" rtlCol="0" anchor="ctr"/>
              <a:lstStyle/>
              <a:p>
                <a:r>
                  <a:rPr lang="en-US" sz="2700" b="1" dirty="0">
                    <a:solidFill>
                      <a:schemeClr val="bg2"/>
                    </a:solidFill>
                    <a:latin typeface="Montserrat" pitchFamily="2" charset="77"/>
                    <a:cs typeface="Arial" pitchFamily="34" charset="0"/>
                  </a:rPr>
                  <a:t>Training for RI users</a:t>
                </a:r>
              </a:p>
            </p:txBody>
          </p:sp>
        </p:grpSp>
        <p:sp>
          <p:nvSpPr>
            <p:cNvPr id="18" name="Content Placeholder 10">
              <a:extLst>
                <a:ext uri="{FF2B5EF4-FFF2-40B4-BE49-F238E27FC236}">
                  <a16:creationId xmlns:a16="http://schemas.microsoft.com/office/drawing/2014/main" id="{B8F3E066-0ECF-96D7-193C-ACFC2299D423}"/>
                </a:ext>
              </a:extLst>
            </p:cNvPr>
            <p:cNvSpPr txBox="1">
              <a:spLocks/>
            </p:cNvSpPr>
            <p:nvPr/>
          </p:nvSpPr>
          <p:spPr>
            <a:xfrm>
              <a:off x="8629064" y="3797015"/>
              <a:ext cx="7140090" cy="6181165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342900" indent="-342900">
                <a:lnSpc>
                  <a:spcPct val="150000"/>
                </a:lnSpc>
                <a:spcAft>
                  <a:spcPts val="600"/>
                </a:spcAft>
                <a:buClr>
                  <a:srgbClr val="00B050"/>
                </a:buClr>
                <a:buSzPct val="175000"/>
                <a:buFont typeface="Wingdings" pitchFamily="2" charset="2"/>
                <a:buChar char="ü"/>
              </a:pPr>
              <a:r>
                <a:rPr 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Montserrat" pitchFamily="2" charset="77"/>
                  <a:cs typeface="Arial" pitchFamily="34" charset="0"/>
                </a:rPr>
                <a:t>M15. Introductory online seminar to POLARIN call 1 (Dec 24) </a:t>
              </a:r>
              <a:r>
                <a:rPr lang="en-US" sz="2400" dirty="0">
                  <a:solidFill>
                    <a:srgbClr val="00B050"/>
                  </a:solidFill>
                  <a:latin typeface="Montserrat" pitchFamily="2" charset="77"/>
                  <a:cs typeface="Arial" pitchFamily="34" charset="0"/>
                </a:rPr>
                <a:t>21. Oct 24</a:t>
              </a:r>
            </a:p>
          </p:txBody>
        </p:sp>
      </p:grp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6E3DE4D4-39DE-C76C-03D3-46E3E7854D90}"/>
              </a:ext>
            </a:extLst>
          </p:cNvPr>
          <p:cNvSpPr txBox="1">
            <a:spLocks/>
          </p:cNvSpPr>
          <p:nvPr/>
        </p:nvSpPr>
        <p:spPr>
          <a:xfrm>
            <a:off x="8629064" y="6560974"/>
            <a:ext cx="7140090" cy="327232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 M9. POLARIN web data portal implemented –   (Feb 25) </a:t>
            </a:r>
            <a:r>
              <a:rPr lang="en-US" sz="2400" i="1" dirty="0">
                <a:solidFill>
                  <a:srgbClr val="00B050"/>
                </a:solidFill>
                <a:latin typeface="Montserrat" pitchFamily="2" charset="77"/>
                <a:cs typeface="Arial" pitchFamily="34" charset="0"/>
              </a:rPr>
              <a:t>in progress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175000"/>
              <a:buFont typeface="Wingdings" pitchFamily="2" charset="2"/>
              <a:buChar char="ü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Montserrat" pitchFamily="2" charset="77"/>
                <a:cs typeface="Arial" pitchFamily="34" charset="0"/>
              </a:rPr>
              <a:t>M10. Machine interfaces to catalogue established – (April 25)  </a:t>
            </a:r>
            <a:r>
              <a:rPr lang="en-US" sz="2400" dirty="0">
                <a:solidFill>
                  <a:srgbClr val="00B050"/>
                </a:solidFill>
                <a:latin typeface="Montserrat" pitchFamily="2" charset="77"/>
                <a:cs typeface="Arial" pitchFamily="34" charset="0"/>
              </a:rPr>
              <a:t>March 25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FD5190-9579-344F-45F6-C83F18FEB7B5}"/>
              </a:ext>
            </a:extLst>
          </p:cNvPr>
          <p:cNvGrpSpPr/>
          <p:nvPr/>
        </p:nvGrpSpPr>
        <p:grpSpPr>
          <a:xfrm>
            <a:off x="9206536" y="5490245"/>
            <a:ext cx="4823154" cy="1108919"/>
            <a:chOff x="2116976" y="1572064"/>
            <a:chExt cx="3215436" cy="739279"/>
          </a:xfrm>
        </p:grpSpPr>
        <p:sp>
          <p:nvSpPr>
            <p:cNvPr id="25" name="Isosceles Triangle 29">
              <a:extLst>
                <a:ext uri="{FF2B5EF4-FFF2-40B4-BE49-F238E27FC236}">
                  <a16:creationId xmlns:a16="http://schemas.microsoft.com/office/drawing/2014/main" id="{4042517E-B22A-9D91-D169-29B42E479F3A}"/>
                </a:ext>
              </a:extLst>
            </p:cNvPr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prstClr val="white"/>
                </a:solidFill>
                <a:latin typeface="Montserrat" pitchFamily="2" charset="77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375A24-5EFE-D8E7-3B61-D46F7C1BB92A}"/>
                </a:ext>
              </a:extLst>
            </p:cNvPr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bg2"/>
                  </a:solidFill>
                  <a:latin typeface="Montserrat" pitchFamily="2" charset="77"/>
                  <a:cs typeface="Arial" pitchFamily="34" charset="0"/>
                </a:rPr>
                <a:t>Data management and access to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32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7DF0-C960-A229-C818-213E168CF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Impact of POLARIN Year 1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F4B31-4732-7D1C-1C3B-3E17977DA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Scientific Impact: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Strong demand for access to research infrastructures, with 96 proposals submitted in the first call</a:t>
            </a:r>
          </a:p>
          <a:p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Operational Impact: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Provided streamlined access to </a:t>
            </a:r>
            <a:r>
              <a:rPr lang="en-GB" dirty="0">
                <a:solidFill>
                  <a:srgbClr val="000000"/>
                </a:solidFill>
              </a:rPr>
              <a:t>polar 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research infrastructures</a:t>
            </a:r>
          </a:p>
          <a:p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Collaborative Impact: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Strengthened partnerships across nations, institutions and research networks</a:t>
            </a:r>
          </a:p>
          <a:p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Public and Stakeholder Engagement: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Increased visibility through participating in events, outreach activities, website, newsletters and social media</a:t>
            </a:r>
          </a:p>
        </p:txBody>
      </p:sp>
      <p:pic>
        <p:nvPicPr>
          <p:cNvPr id="3074" name="Picture 2" descr="Software - Free business and finance icons">
            <a:extLst>
              <a:ext uri="{FF2B5EF4-FFF2-40B4-BE49-F238E27FC236}">
                <a16:creationId xmlns:a16="http://schemas.microsoft.com/office/drawing/2014/main" id="{22C92F2F-34FF-D2C0-7AA4-F58376571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2673" y="3292397"/>
            <a:ext cx="4946185" cy="494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182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DA7BC532-CDD1-4203-A319-9B6F6F5B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5D8A80D-0570-118F-3BD4-E94BD5B99C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n-GB" dirty="0"/>
              <a:t>Challenges &amp; Opportunities</a:t>
            </a:r>
            <a:br>
              <a:rPr lang="en-GB" dirty="0"/>
            </a:br>
            <a:endParaRPr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04AB00-3F6D-FFEC-D1BC-6B5126EDB790}"/>
              </a:ext>
            </a:extLst>
          </p:cNvPr>
          <p:cNvGrpSpPr/>
          <p:nvPr/>
        </p:nvGrpSpPr>
        <p:grpSpPr>
          <a:xfrm>
            <a:off x="1755696" y="2185834"/>
            <a:ext cx="11714977" cy="8099732"/>
            <a:chOff x="1755696" y="2185834"/>
            <a:chExt cx="11714977" cy="809973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874D833-0EFC-1F6C-4268-0A02CFF4AFA5}"/>
                </a:ext>
              </a:extLst>
            </p:cNvPr>
            <p:cNvSpPr/>
            <p:nvPr/>
          </p:nvSpPr>
          <p:spPr>
            <a:xfrm>
              <a:off x="6522575" y="2185834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6133" tIns="566960" rIns="506133" bIns="5669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kern="1200" dirty="0">
                  <a:latin typeface="Montserrat" pitchFamily="2" charset="77"/>
                </a:rPr>
                <a:t>2 </a:t>
              </a:r>
              <a:r>
                <a:rPr lang="en-GB" sz="2600" kern="1200">
                  <a:latin typeface="Montserrat" pitchFamily="2" charset="77"/>
                </a:rPr>
                <a:t>poles approach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028DB2-C149-1BDE-7BD9-AC171C5FCD4A}"/>
                </a:ext>
              </a:extLst>
            </p:cNvPr>
            <p:cNvSpPr/>
            <p:nvPr/>
          </p:nvSpPr>
          <p:spPr>
            <a:xfrm>
              <a:off x="9214079" y="2633550"/>
              <a:ext cx="4256594" cy="2107137"/>
            </a:xfrm>
            <a:custGeom>
              <a:avLst/>
              <a:gdLst>
                <a:gd name="connsiteX0" fmla="*/ 0 w 3350867"/>
                <a:gd name="connsiteY0" fmla="*/ 0 h 2107137"/>
                <a:gd name="connsiteX1" fmla="*/ 3350867 w 3350867"/>
                <a:gd name="connsiteY1" fmla="*/ 0 h 2107137"/>
                <a:gd name="connsiteX2" fmla="*/ 3350867 w 3350867"/>
                <a:gd name="connsiteY2" fmla="*/ 2107137 h 2107137"/>
                <a:gd name="connsiteX3" fmla="*/ 0 w 3350867"/>
                <a:gd name="connsiteY3" fmla="*/ 2107137 h 2107137"/>
                <a:gd name="connsiteX4" fmla="*/ 0 w 3350867"/>
                <a:gd name="connsiteY4" fmla="*/ 0 h 210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0867" h="2107137">
                  <a:moveTo>
                    <a:pt x="0" y="0"/>
                  </a:moveTo>
                  <a:lnTo>
                    <a:pt x="3350867" y="0"/>
                  </a:lnTo>
                  <a:lnTo>
                    <a:pt x="3350867" y="2107137"/>
                  </a:lnTo>
                  <a:lnTo>
                    <a:pt x="0" y="21071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Montserrat" pitchFamily="2" charset="77"/>
                </a:rPr>
                <a:t>Timing calls in between seasons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Montserrat" pitchFamily="2" charset="77"/>
                </a:rPr>
                <a:t>Number of disciplines /experts /SLP members</a:t>
              </a: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5C0173C-2736-7EC7-4184-072515D9E694}"/>
                </a:ext>
              </a:extLst>
            </p:cNvPr>
            <p:cNvSpPr/>
            <p:nvPr/>
          </p:nvSpPr>
          <p:spPr>
            <a:xfrm>
              <a:off x="3701361" y="2185834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36CF1FE-76C8-C789-627F-47E4220C6106}"/>
                </a:ext>
              </a:extLst>
            </p:cNvPr>
            <p:cNvSpPr/>
            <p:nvPr/>
          </p:nvSpPr>
          <p:spPr>
            <a:xfrm>
              <a:off x="5106563" y="4734415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6133" tIns="566960" rIns="506133" bIns="5669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kern="1200" dirty="0">
                  <a:latin typeface="Montserrat" pitchFamily="2" charset="77"/>
                </a:rPr>
                <a:t>High demand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5ACEE2F-E720-BCDF-1C05-51B5009255D4}"/>
                </a:ext>
              </a:extLst>
            </p:cNvPr>
            <p:cNvSpPr/>
            <p:nvPr/>
          </p:nvSpPr>
          <p:spPr>
            <a:xfrm>
              <a:off x="1755696" y="5334929"/>
              <a:ext cx="3242775" cy="1801541"/>
            </a:xfrm>
            <a:custGeom>
              <a:avLst/>
              <a:gdLst>
                <a:gd name="connsiteX0" fmla="*/ 0 w 3242775"/>
                <a:gd name="connsiteY0" fmla="*/ 0 h 1801541"/>
                <a:gd name="connsiteX1" fmla="*/ 3242775 w 3242775"/>
                <a:gd name="connsiteY1" fmla="*/ 0 h 1801541"/>
                <a:gd name="connsiteX2" fmla="*/ 3242775 w 3242775"/>
                <a:gd name="connsiteY2" fmla="*/ 1801541 h 1801541"/>
                <a:gd name="connsiteX3" fmla="*/ 0 w 3242775"/>
                <a:gd name="connsiteY3" fmla="*/ 1801541 h 1801541"/>
                <a:gd name="connsiteX4" fmla="*/ 0 w 3242775"/>
                <a:gd name="connsiteY4" fmla="*/ 0 h 180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2775" h="1801541">
                  <a:moveTo>
                    <a:pt x="0" y="0"/>
                  </a:moveTo>
                  <a:lnTo>
                    <a:pt x="3242775" y="0"/>
                  </a:lnTo>
                  <a:lnTo>
                    <a:pt x="3242775" y="1801541"/>
                  </a:lnTo>
                  <a:lnTo>
                    <a:pt x="0" y="18015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Montserrat" pitchFamily="2" charset="77"/>
                </a:rPr>
                <a:t>Limited funding</a:t>
              </a:r>
            </a:p>
            <a:p>
              <a:pPr marL="0" lvl="0" indent="0" algn="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Montserrat" pitchFamily="2" charset="77"/>
                </a:rPr>
                <a:t>Challenging evaluation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54B6EA7-4595-B2B7-39B1-D0E75EABF5DB}"/>
                </a:ext>
              </a:extLst>
            </p:cNvPr>
            <p:cNvSpPr/>
            <p:nvPr/>
          </p:nvSpPr>
          <p:spPr>
            <a:xfrm>
              <a:off x="7927778" y="4734415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E81C3C-D4BB-7A7B-767C-3A6255898275}"/>
                </a:ext>
              </a:extLst>
            </p:cNvPr>
            <p:cNvSpPr/>
            <p:nvPr/>
          </p:nvSpPr>
          <p:spPr>
            <a:xfrm>
              <a:off x="6522575" y="7282996"/>
              <a:ext cx="2612235" cy="3002569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6133" tIns="566960" rIns="506133" bIns="5669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kern="1200" dirty="0">
                  <a:latin typeface="Montserrat" pitchFamily="2" charset="77"/>
                </a:rPr>
                <a:t>High interest from polar operators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9C605CF-E742-1E7A-B657-75B84B11746D}"/>
                </a:ext>
              </a:extLst>
            </p:cNvPr>
            <p:cNvSpPr/>
            <p:nvPr/>
          </p:nvSpPr>
          <p:spPr>
            <a:xfrm>
              <a:off x="9214079" y="7883510"/>
              <a:ext cx="3350867" cy="1801541"/>
            </a:xfrm>
            <a:custGeom>
              <a:avLst/>
              <a:gdLst>
                <a:gd name="connsiteX0" fmla="*/ 0 w 3350867"/>
                <a:gd name="connsiteY0" fmla="*/ 0 h 1801541"/>
                <a:gd name="connsiteX1" fmla="*/ 3350867 w 3350867"/>
                <a:gd name="connsiteY1" fmla="*/ 0 h 1801541"/>
                <a:gd name="connsiteX2" fmla="*/ 3350867 w 3350867"/>
                <a:gd name="connsiteY2" fmla="*/ 1801541 h 1801541"/>
                <a:gd name="connsiteX3" fmla="*/ 0 w 3350867"/>
                <a:gd name="connsiteY3" fmla="*/ 1801541 h 1801541"/>
                <a:gd name="connsiteX4" fmla="*/ 0 w 3350867"/>
                <a:gd name="connsiteY4" fmla="*/ 0 h 180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0867" h="1801541">
                  <a:moveTo>
                    <a:pt x="0" y="0"/>
                  </a:moveTo>
                  <a:lnTo>
                    <a:pt x="3350867" y="0"/>
                  </a:lnTo>
                  <a:lnTo>
                    <a:pt x="3350867" y="1801541"/>
                  </a:lnTo>
                  <a:lnTo>
                    <a:pt x="0" y="18015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Montserrat" pitchFamily="2" charset="77"/>
                </a:rPr>
                <a:t>More partners willing to join the consortium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D71E2D3-6583-79F1-DAD6-D1EB00D73FBE}"/>
                </a:ext>
              </a:extLst>
            </p:cNvPr>
            <p:cNvSpPr/>
            <p:nvPr/>
          </p:nvSpPr>
          <p:spPr>
            <a:xfrm>
              <a:off x="3701361" y="7282996"/>
              <a:ext cx="2612235" cy="3002570"/>
            </a:xfrm>
            <a:custGeom>
              <a:avLst/>
              <a:gdLst>
                <a:gd name="connsiteX0" fmla="*/ 0 w 3002569"/>
                <a:gd name="connsiteY0" fmla="*/ 1306118 h 2612235"/>
                <a:gd name="connsiteX1" fmla="*/ 653059 w 3002569"/>
                <a:gd name="connsiteY1" fmla="*/ 1 h 2612235"/>
                <a:gd name="connsiteX2" fmla="*/ 2349510 w 3002569"/>
                <a:gd name="connsiteY2" fmla="*/ 1 h 2612235"/>
                <a:gd name="connsiteX3" fmla="*/ 3002569 w 3002569"/>
                <a:gd name="connsiteY3" fmla="*/ 1306118 h 2612235"/>
                <a:gd name="connsiteX4" fmla="*/ 2349510 w 3002569"/>
                <a:gd name="connsiteY4" fmla="*/ 2612234 h 2612235"/>
                <a:gd name="connsiteX5" fmla="*/ 653059 w 3002569"/>
                <a:gd name="connsiteY5" fmla="*/ 2612234 h 2612235"/>
                <a:gd name="connsiteX6" fmla="*/ 0 w 3002569"/>
                <a:gd name="connsiteY6" fmla="*/ 1306118 h 26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2569" h="2612235">
                  <a:moveTo>
                    <a:pt x="1501284" y="0"/>
                  </a:moveTo>
                  <a:lnTo>
                    <a:pt x="3002568" y="568161"/>
                  </a:lnTo>
                  <a:lnTo>
                    <a:pt x="3002568" y="2044074"/>
                  </a:lnTo>
                  <a:lnTo>
                    <a:pt x="1501284" y="2612235"/>
                  </a:lnTo>
                  <a:lnTo>
                    <a:pt x="1" y="2044074"/>
                  </a:lnTo>
                  <a:lnTo>
                    <a:pt x="1" y="568161"/>
                  </a:lnTo>
                  <a:lnTo>
                    <a:pt x="1501284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7073" tIns="467900" rIns="407073" bIns="46790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/>
            </a:p>
          </p:txBody>
        </p:sp>
      </p:grpSp>
      <p:pic>
        <p:nvPicPr>
          <p:cNvPr id="1026" name="Picture 2" descr="Earth grid symbol icon | Freepik">
            <a:extLst>
              <a:ext uri="{FF2B5EF4-FFF2-40B4-BE49-F238E27FC236}">
                <a16:creationId xmlns:a16="http://schemas.microsoft.com/office/drawing/2014/main" id="{D76B8FE6-6792-0C87-4B3B-FB1F56B8E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29" y="2633546"/>
            <a:ext cx="2060808" cy="20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mand Management Icons - Free SVG &amp; PNG Demand Management Images - Noun  Project">
            <a:extLst>
              <a:ext uri="{FF2B5EF4-FFF2-40B4-BE49-F238E27FC236}">
                <a16:creationId xmlns:a16="http://schemas.microsoft.com/office/drawing/2014/main" id="{885D337B-07A9-1FD5-F744-618C7DF7B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49" y="5143500"/>
            <a:ext cx="21844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mand - Free business icons">
            <a:extLst>
              <a:ext uri="{FF2B5EF4-FFF2-40B4-BE49-F238E27FC236}">
                <a16:creationId xmlns:a16="http://schemas.microsoft.com/office/drawing/2014/main" id="{2ED1F348-FD04-3B6E-B69B-A3B47F5D7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29" y="7761247"/>
            <a:ext cx="2060808" cy="20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63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B8D00-4BC2-13F3-E699-2689A9C90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BD525A-5B5E-AB01-5CA8-108A5367E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804" y="890050"/>
            <a:ext cx="13987395" cy="2043300"/>
          </a:xfrm>
        </p:spPr>
        <p:txBody>
          <a:bodyPr>
            <a:normAutofit/>
          </a:bodyPr>
          <a:lstStyle/>
          <a:p>
            <a:r>
              <a:rPr lang="en-US" dirty="0"/>
              <a:t>Next steps: Upcoming Milestones</a:t>
            </a:r>
          </a:p>
        </p:txBody>
      </p:sp>
      <p:sp>
        <p:nvSpPr>
          <p:cNvPr id="29" name="Content Placeholder 10">
            <a:extLst>
              <a:ext uri="{FF2B5EF4-FFF2-40B4-BE49-F238E27FC236}">
                <a16:creationId xmlns:a16="http://schemas.microsoft.com/office/drawing/2014/main" id="{88AE2600-5202-6EE9-E1AC-6F3439D82A83}"/>
              </a:ext>
            </a:extLst>
          </p:cNvPr>
          <p:cNvSpPr txBox="1">
            <a:spLocks/>
          </p:cNvSpPr>
          <p:nvPr/>
        </p:nvSpPr>
        <p:spPr>
          <a:xfrm>
            <a:off x="820805" y="3797016"/>
            <a:ext cx="7140090" cy="13464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M7. Launching 2</a:t>
            </a:r>
            <a:r>
              <a:rPr lang="en-US" sz="2400" baseline="30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call for proposals 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175000"/>
              <a:tabLst/>
              <a:defRPr/>
            </a:pP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(planned Sept 2025)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  <a:buClr>
                <a:schemeClr val="bg2"/>
              </a:buClr>
              <a:buSzPct val="200000"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85E97F8-9F7F-E0C7-606B-A989B291D327}"/>
              </a:ext>
            </a:extLst>
          </p:cNvPr>
          <p:cNvGrpSpPr/>
          <p:nvPr/>
        </p:nvGrpSpPr>
        <p:grpSpPr>
          <a:xfrm>
            <a:off x="1398277" y="2726287"/>
            <a:ext cx="4823154" cy="1108919"/>
            <a:chOff x="2116976" y="1572064"/>
            <a:chExt cx="3215436" cy="739279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66A5E41-5035-D5C5-A218-E1B2F65A0704}"/>
                </a:ext>
              </a:extLst>
            </p:cNvPr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CE22AA-F870-2CE1-C274-3527DFBD275E}"/>
                </a:ext>
              </a:extLst>
            </p:cNvPr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rPr>
                <a:t>TA to RIs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F9E4807-9F56-E556-7BD7-421D4430E705}"/>
              </a:ext>
            </a:extLst>
          </p:cNvPr>
          <p:cNvGrpSpPr/>
          <p:nvPr/>
        </p:nvGrpSpPr>
        <p:grpSpPr>
          <a:xfrm>
            <a:off x="9144000" y="2726288"/>
            <a:ext cx="4823154" cy="1108919"/>
            <a:chOff x="2116976" y="1572064"/>
            <a:chExt cx="3215436" cy="739279"/>
          </a:xfrm>
        </p:grpSpPr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1D94B7A8-D8FB-D7FA-58DF-8D266E048372}"/>
                </a:ext>
              </a:extLst>
            </p:cNvPr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75873FA-F20A-1C2B-708B-3115B545BD55}"/>
                </a:ext>
              </a:extLst>
            </p:cNvPr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rPr>
                <a:t>Training to RI users</a:t>
              </a:r>
            </a:p>
          </p:txBody>
        </p:sp>
      </p:grp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1772F9EA-7113-0BE3-5F69-BE3DF17AF940}"/>
              </a:ext>
            </a:extLst>
          </p:cNvPr>
          <p:cNvSpPr txBox="1">
            <a:spLocks/>
          </p:cNvSpPr>
          <p:nvPr/>
        </p:nvSpPr>
        <p:spPr>
          <a:xfrm>
            <a:off x="8629064" y="3797015"/>
            <a:ext cx="7140090" cy="40022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M13. First training course for POLARIN TA-users on optimal use of POLARIN RI’s </a:t>
            </a:r>
            <a:r>
              <a:rPr lang="en-US" sz="24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 progress</a:t>
            </a: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593909ED-ADE4-A19F-C36D-1A47FB547E1A}"/>
              </a:ext>
            </a:extLst>
          </p:cNvPr>
          <p:cNvSpPr txBox="1">
            <a:spLocks/>
          </p:cNvSpPr>
          <p:nvPr/>
        </p:nvSpPr>
        <p:spPr>
          <a:xfrm>
            <a:off x="820805" y="6124628"/>
            <a:ext cx="7140090" cy="327232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M9. POLARIN web data portal implemented - </a:t>
            </a:r>
            <a:r>
              <a:rPr lang="en-US" sz="24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 progress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M11. VA portal established - </a:t>
            </a:r>
            <a:r>
              <a:rPr lang="en-US" sz="24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 progress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M12. First guidelines on the handling of data collected on transnational access- </a:t>
            </a:r>
            <a:r>
              <a:rPr lang="en-US" sz="24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 progress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07CA21-F553-E99B-6FED-BD1A5B72F14D}"/>
              </a:ext>
            </a:extLst>
          </p:cNvPr>
          <p:cNvGrpSpPr/>
          <p:nvPr/>
        </p:nvGrpSpPr>
        <p:grpSpPr>
          <a:xfrm>
            <a:off x="1398277" y="5053899"/>
            <a:ext cx="4823154" cy="1108919"/>
            <a:chOff x="2116976" y="1572064"/>
            <a:chExt cx="3215436" cy="7392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" name="Isosceles Triangle 29">
              <a:extLst>
                <a:ext uri="{FF2B5EF4-FFF2-40B4-BE49-F238E27FC236}">
                  <a16:creationId xmlns:a16="http://schemas.microsoft.com/office/drawing/2014/main" id="{DE1DAE75-A23E-2D37-4A54-41C1BBC49FAE}"/>
                </a:ext>
              </a:extLst>
            </p:cNvPr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BFEA1C-62D9-EEA4-03B8-F999C725C61E}"/>
                </a:ext>
              </a:extLst>
            </p:cNvPr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rPr>
                <a:t>Data management and access to data</a:t>
              </a:r>
            </a:p>
          </p:txBody>
        </p:sp>
      </p:grp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08CD889F-5248-8E17-188C-C2210A60697D}"/>
              </a:ext>
            </a:extLst>
          </p:cNvPr>
          <p:cNvSpPr txBox="1">
            <a:spLocks/>
          </p:cNvSpPr>
          <p:nvPr/>
        </p:nvSpPr>
        <p:spPr>
          <a:xfrm>
            <a:off x="8629064" y="6924728"/>
            <a:ext cx="7140090" cy="13464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75000"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M17. Mid-term retreat and internal evaluation of POLARIN’s achievements and progress 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(Apr 26)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62B4FA-22DF-916E-0D35-0386D9DACD90}"/>
              </a:ext>
            </a:extLst>
          </p:cNvPr>
          <p:cNvGrpSpPr/>
          <p:nvPr/>
        </p:nvGrpSpPr>
        <p:grpSpPr>
          <a:xfrm>
            <a:off x="9206536" y="5853999"/>
            <a:ext cx="4823154" cy="1108919"/>
            <a:chOff x="2116976" y="1572064"/>
            <a:chExt cx="3215436" cy="739279"/>
          </a:xfrm>
          <a:solidFill>
            <a:schemeClr val="accent1">
              <a:lumMod val="75000"/>
            </a:schemeClr>
          </a:solidFill>
        </p:grpSpPr>
        <p:sp>
          <p:nvSpPr>
            <p:cNvPr id="11" name="Isosceles Triangle 29">
              <a:extLst>
                <a:ext uri="{FF2B5EF4-FFF2-40B4-BE49-F238E27FC236}">
                  <a16:creationId xmlns:a16="http://schemas.microsoft.com/office/drawing/2014/main" id="{B60366CF-8D00-05E1-E37C-E37D46D00CCF}"/>
                </a:ext>
              </a:extLst>
            </p:cNvPr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solidFill>
                  <a:schemeClr val="tx2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D9D239-6FFA-FAF8-D197-60AB26C8976A}"/>
                </a:ext>
              </a:extLst>
            </p:cNvPr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tlCol="0" anchor="ctr"/>
            <a:lstStyle/>
            <a:p>
              <a:r>
                <a:rPr lang="en-US" sz="27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Project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583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54452E6D-C5E3-3D4B-F9E1-B4FA63D9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7D16272-F730-0B16-A177-50BDA1BF8D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n-GB" dirty="0"/>
              <a:t>Collaboration &amp; Key Interactions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65BC10BD-F4D8-FB8D-C649-1D7556CC7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4421" y="2310380"/>
            <a:ext cx="14722945" cy="797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fontScale="92500" lnSpcReduction="20000"/>
          </a:bodyPr>
          <a:lstStyle/>
          <a:p>
            <a:pPr algn="l">
              <a:buNone/>
            </a:pP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European Space Agency (ESA)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Joint effort to define key data needs for satellite calibration.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Potential impact on improving polar remote sensing capabilities.</a:t>
            </a:r>
          </a:p>
          <a:p>
            <a:pPr marL="82550" indent="0" algn="l"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AQUARIUS Project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Shared activities, e.g., joint booth at EGU2025.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Synergies in research infrastructure access.</a:t>
            </a:r>
          </a:p>
          <a:p>
            <a:pPr marL="82550" indent="0" algn="l"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EU Polar Cluster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Collaboration within the broader network of EU-funded polar research initiatives.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Shared knowledge exchange and outreach activities.</a:t>
            </a:r>
          </a:p>
          <a:p>
            <a:pPr marL="82550" indent="0" algn="l"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Large scale initiatives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Supporting the Antarctica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InSync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initiative.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Offering RIs in the frame of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InSync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in the 2025 TNA call. </a:t>
            </a:r>
          </a:p>
        </p:txBody>
      </p:sp>
      <p:pic>
        <p:nvPicPr>
          <p:cNvPr id="2050" name="Picture 2" descr="Logo – ESA Brand Centre">
            <a:extLst>
              <a:ext uri="{FF2B5EF4-FFF2-40B4-BE49-F238E27FC236}">
                <a16:creationId xmlns:a16="http://schemas.microsoft.com/office/drawing/2014/main" id="{9B6280DE-0C1B-15CF-A1BC-FCFD5B82A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t="26657" r="10068" b="27414"/>
          <a:stretch/>
        </p:blipFill>
        <p:spPr bwMode="auto">
          <a:xfrm>
            <a:off x="326211" y="2221130"/>
            <a:ext cx="2780108" cy="99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0A0858-7F64-8544-F4F6-0A7787953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60" y="3089374"/>
            <a:ext cx="2529855" cy="29416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850B03-2AFE-EC0B-FFEA-61D566600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566" y="5726780"/>
            <a:ext cx="1950844" cy="1950844"/>
          </a:xfrm>
          <a:prstGeom prst="rect">
            <a:avLst/>
          </a:prstGeom>
        </p:spPr>
      </p:pic>
      <p:pic>
        <p:nvPicPr>
          <p:cNvPr id="1026" name="Picture 2" descr="Antarctica InSync - Antarctica International Science &amp; Infrastructure for  Synchronous Observation - Antarctica Insync">
            <a:extLst>
              <a:ext uri="{FF2B5EF4-FFF2-40B4-BE49-F238E27FC236}">
                <a16:creationId xmlns:a16="http://schemas.microsoft.com/office/drawing/2014/main" id="{FAAF4033-E00E-C413-98C7-548DA6531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11" y="7976620"/>
            <a:ext cx="3278459" cy="210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22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1260002" y="1869224"/>
            <a:ext cx="5562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7599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 Us</a:t>
            </a:r>
            <a:endParaRPr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260002" y="3373753"/>
            <a:ext cx="6442060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Nicole Biebow: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Nicole.Biebow@awi.de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Verónica Willmott: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Veronica.Willmott@awi.de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5">
            <a:alphaModFix/>
          </a:blip>
          <a:srcRect l="3268" t="1668" r="43327" b="7653"/>
          <a:stretch/>
        </p:blipFill>
        <p:spPr>
          <a:xfrm>
            <a:off x="9512300" y="-151275"/>
            <a:ext cx="8902700" cy="106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5DF1E749-CF0C-9977-3F60-68F08A26A5C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952" y="6696175"/>
            <a:ext cx="6110700" cy="34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363E47"/>
      </a:dk2>
      <a:lt2>
        <a:srgbClr val="E5E7E9"/>
      </a:lt2>
      <a:accent1>
        <a:srgbClr val="0078FF"/>
      </a:accent1>
      <a:accent2>
        <a:srgbClr val="212121"/>
      </a:accent2>
      <a:accent3>
        <a:srgbClr val="6F87A8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1008</Words>
  <Application>Microsoft Macintosh PowerPoint</Application>
  <PresentationFormat>Custom</PresentationFormat>
  <Paragraphs>210</Paragraphs>
  <Slides>17</Slides>
  <Notes>13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Montserrat SemiBold</vt:lpstr>
      <vt:lpstr>Arial</vt:lpstr>
      <vt:lpstr>Montserrat</vt:lpstr>
      <vt:lpstr>Montserrat Light</vt:lpstr>
      <vt:lpstr>Open Sans</vt:lpstr>
      <vt:lpstr>Helvetica</vt:lpstr>
      <vt:lpstr>Calibri</vt:lpstr>
      <vt:lpstr>Open Sans Bold</vt:lpstr>
      <vt:lpstr>Wingdings</vt:lpstr>
      <vt:lpstr>Simple Light</vt:lpstr>
      <vt:lpstr>Highlights of POLARIN YEAR 1: Main Achievements </vt:lpstr>
      <vt:lpstr>POLARIN: POLAR RESEARCH INFRASTRUCTURE NETWORK</vt:lpstr>
      <vt:lpstr>PowerPoint Presentation</vt:lpstr>
      <vt:lpstr>1. Introduction</vt:lpstr>
      <vt:lpstr>POLARIN RESEARCH INFRASTRUCTURE</vt:lpstr>
      <vt:lpstr>Methodology</vt:lpstr>
      <vt:lpstr>TA calls advanced to M8 (October 2024)</vt:lpstr>
      <vt:lpstr>POLARIN TIMELINE years 2024-2025</vt:lpstr>
      <vt:lpstr>Success in Transnational Access  </vt:lpstr>
      <vt:lpstr>Success in Transnational Access  </vt:lpstr>
      <vt:lpstr>Success in Communication and Outreach </vt:lpstr>
      <vt:lpstr>Milestones: Accomplished</vt:lpstr>
      <vt:lpstr>Key Impact of POLARIN Year 1 </vt:lpstr>
      <vt:lpstr>Challenges &amp; Opportunities </vt:lpstr>
      <vt:lpstr>Next steps: Upcoming Milestones</vt:lpstr>
      <vt:lpstr>Collaboration &amp; Key Interactions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title of the presentation The polar regions play a key role in the Earth’s system</dc:title>
  <dc:creator>Veronica Willmott Puig</dc:creator>
  <cp:lastModifiedBy>veronica.willmott</cp:lastModifiedBy>
  <cp:revision>60</cp:revision>
  <dcterms:modified xsi:type="dcterms:W3CDTF">2025-04-01T11:56:24Z</dcterms:modified>
</cp:coreProperties>
</file>