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7"/>
  </p:notesMasterIdLst>
  <p:sldIdLst>
    <p:sldId id="256" r:id="rId2"/>
    <p:sldId id="258" r:id="rId3"/>
    <p:sldId id="1516" r:id="rId4"/>
    <p:sldId id="1514" r:id="rId5"/>
    <p:sldId id="1519" r:id="rId6"/>
    <p:sldId id="1503" r:id="rId7"/>
    <p:sldId id="1512" r:id="rId8"/>
    <p:sldId id="1510" r:id="rId9"/>
    <p:sldId id="1511" r:id="rId10"/>
    <p:sldId id="1513" r:id="rId11"/>
    <p:sldId id="1517" r:id="rId12"/>
    <p:sldId id="1506" r:id="rId13"/>
    <p:sldId id="1509" r:id="rId14"/>
    <p:sldId id="1501" r:id="rId15"/>
    <p:sldId id="271" r:id="rId16"/>
  </p:sldIdLst>
  <p:sldSz cx="18288000" cy="10287000"/>
  <p:notesSz cx="6858000" cy="9144000"/>
  <p:embeddedFontLs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Light" panose="00000400000000000000" pitchFamily="2" charset="0"/>
      <p:regular r:id="rId22"/>
      <p:bold r:id="rId23"/>
      <p:italic r:id="rId24"/>
      <p:boldItalic r:id="rId25"/>
    </p:embeddedFont>
    <p:embeddedFont>
      <p:font typeface="Montserrat SemiBold" panose="00000700000000000000" pitchFamily="2" charset="0"/>
      <p:regular r:id="rId26"/>
      <p:bold r:id="rId27"/>
      <p:italic r:id="rId28"/>
      <p:boldItalic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E7ECFF"/>
    <a:srgbClr val="CB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4"/>
    <p:restoredTop sz="55493" autoAdjust="0"/>
  </p:normalViewPr>
  <p:slideViewPr>
    <p:cSldViewPr snapToGrid="0">
      <p:cViewPr varScale="1">
        <p:scale>
          <a:sx n="58" d="100"/>
          <a:sy n="58" d="100"/>
        </p:scale>
        <p:origin x="5376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D73A6-57E8-4EEE-9210-6E341197587A}" type="doc">
      <dgm:prSet loTypeId="urn:microsoft.com/office/officeart/2005/8/layout/l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DE"/>
        </a:p>
      </dgm:t>
    </dgm:pt>
    <dgm:pt modelId="{9D59F019-24BE-4251-B8B5-49964FC6B278}">
      <dgm:prSet phldrT="[Text]" custT="1"/>
      <dgm:spPr>
        <a:solidFill>
          <a:schemeClr val="accent1">
            <a:lumMod val="50000"/>
          </a:schemeClr>
        </a:solidFill>
        <a:ln>
          <a:noFill/>
        </a:ln>
      </dgm:spPr>
      <dgm:t>
        <a:bodyPr/>
        <a:lstStyle/>
        <a:p>
          <a:r>
            <a:rPr lang="de-DE" sz="3200" b="1" dirty="0"/>
            <a:t>1</a:t>
          </a:r>
          <a:endParaRPr lang="de-DE" sz="4500" b="1" dirty="0"/>
        </a:p>
      </dgm:t>
    </dgm:pt>
    <dgm:pt modelId="{0AAE7C23-9E7B-4293-9833-373594A522CB}" type="parTrans" cxnId="{62C6903F-02D4-407F-9279-00F19D1584F9}">
      <dgm:prSet/>
      <dgm:spPr/>
      <dgm:t>
        <a:bodyPr/>
        <a:lstStyle/>
        <a:p>
          <a:endParaRPr lang="de-DE"/>
        </a:p>
      </dgm:t>
    </dgm:pt>
    <dgm:pt modelId="{8BD619CF-CC22-41D0-9BD2-0A237FD4E3EE}" type="sibTrans" cxnId="{62C6903F-02D4-407F-9279-00F19D1584F9}">
      <dgm:prSet/>
      <dgm:spPr/>
      <dgm:t>
        <a:bodyPr/>
        <a:lstStyle/>
        <a:p>
          <a:endParaRPr lang="de-DE"/>
        </a:p>
      </dgm:t>
    </dgm:pt>
    <dgm:pt modelId="{ECAF346D-4669-4966-8DE9-0BD8316A7032}">
      <dgm:prSet phldrT="[Text]" custT="1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de-DE" sz="2800" dirty="0" err="1"/>
            <a:t>Month</a:t>
          </a:r>
          <a:r>
            <a:rPr lang="de-DE" sz="2800" dirty="0"/>
            <a:t> 1-18</a:t>
          </a:r>
        </a:p>
      </dgm:t>
    </dgm:pt>
    <dgm:pt modelId="{E82DA05F-87E8-4A51-974D-B118306682BD}" type="parTrans" cxnId="{895758B7-A5CF-4D67-B370-163F42B22F70}">
      <dgm:prSet/>
      <dgm:spPr/>
      <dgm:t>
        <a:bodyPr/>
        <a:lstStyle/>
        <a:p>
          <a:endParaRPr lang="de-DE"/>
        </a:p>
      </dgm:t>
    </dgm:pt>
    <dgm:pt modelId="{7D57E03B-ED12-4FD3-AE6B-B6BE18931B93}" type="sibTrans" cxnId="{895758B7-A5CF-4D67-B370-163F42B22F70}">
      <dgm:prSet/>
      <dgm:spPr/>
      <dgm:t>
        <a:bodyPr/>
        <a:lstStyle/>
        <a:p>
          <a:endParaRPr lang="de-DE"/>
        </a:p>
      </dgm:t>
    </dgm:pt>
    <dgm:pt modelId="{4A8C1681-B549-4C98-99CD-A4C4CE630C25}">
      <dgm:prSet phldrT="[Text]" custT="1"/>
      <dgm:spPr>
        <a:solidFill>
          <a:schemeClr val="accent1">
            <a:lumMod val="50000"/>
          </a:schemeClr>
        </a:solidFill>
        <a:ln>
          <a:noFill/>
        </a:ln>
      </dgm:spPr>
      <dgm:t>
        <a:bodyPr/>
        <a:lstStyle/>
        <a:p>
          <a:r>
            <a:rPr lang="de-DE" sz="3200" b="1" dirty="0"/>
            <a:t>2</a:t>
          </a:r>
          <a:endParaRPr lang="de-DE" sz="4500" b="1" dirty="0"/>
        </a:p>
      </dgm:t>
    </dgm:pt>
    <dgm:pt modelId="{18251BE6-BEC7-4786-81E1-A087316D01EC}" type="parTrans" cxnId="{F429813A-7194-4C86-B5E5-B80A2393F4C3}">
      <dgm:prSet/>
      <dgm:spPr/>
      <dgm:t>
        <a:bodyPr/>
        <a:lstStyle/>
        <a:p>
          <a:endParaRPr lang="de-DE"/>
        </a:p>
      </dgm:t>
    </dgm:pt>
    <dgm:pt modelId="{504FC08A-9E5B-4975-B7DA-D96E7DF53A8B}" type="sibTrans" cxnId="{F429813A-7194-4C86-B5E5-B80A2393F4C3}">
      <dgm:prSet/>
      <dgm:spPr/>
      <dgm:t>
        <a:bodyPr/>
        <a:lstStyle/>
        <a:p>
          <a:endParaRPr lang="de-DE"/>
        </a:p>
      </dgm:t>
    </dgm:pt>
    <dgm:pt modelId="{CF8D436F-F33C-4E13-BB65-2D1140A34C71}">
      <dgm:prSet phldrT="[Text]" custT="1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de-DE" sz="2800" dirty="0" err="1"/>
            <a:t>Month</a:t>
          </a:r>
          <a:r>
            <a:rPr lang="de-DE" sz="2800" dirty="0"/>
            <a:t> 19 - 42</a:t>
          </a:r>
          <a:endParaRPr lang="de-DE" sz="1800" dirty="0"/>
        </a:p>
      </dgm:t>
    </dgm:pt>
    <dgm:pt modelId="{CEB9EBC8-693E-482C-9386-559EB8CD54FC}" type="parTrans" cxnId="{A75B9DB2-4D19-4762-907E-CF5E9145D06A}">
      <dgm:prSet/>
      <dgm:spPr/>
      <dgm:t>
        <a:bodyPr/>
        <a:lstStyle/>
        <a:p>
          <a:endParaRPr lang="de-DE"/>
        </a:p>
      </dgm:t>
    </dgm:pt>
    <dgm:pt modelId="{38FF1E96-9E0A-4458-94E8-2C92E3853224}" type="sibTrans" cxnId="{A75B9DB2-4D19-4762-907E-CF5E9145D06A}">
      <dgm:prSet/>
      <dgm:spPr/>
      <dgm:t>
        <a:bodyPr/>
        <a:lstStyle/>
        <a:p>
          <a:endParaRPr lang="de-DE"/>
        </a:p>
      </dgm:t>
    </dgm:pt>
    <dgm:pt modelId="{1B816171-BFC7-47EE-B1AA-B4A40B1DAF6C}">
      <dgm:prSet phldrT="[Text]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de-DE" dirty="0"/>
            <a:t>01.09.2025 – 31.08.2027</a:t>
          </a:r>
        </a:p>
      </dgm:t>
    </dgm:pt>
    <dgm:pt modelId="{3C6E95E1-15C7-4C1A-81AB-0777BB2C32F9}" type="parTrans" cxnId="{4F46AC4B-B9CB-4553-8B7E-B06BEA784C26}">
      <dgm:prSet/>
      <dgm:spPr/>
      <dgm:t>
        <a:bodyPr/>
        <a:lstStyle/>
        <a:p>
          <a:endParaRPr lang="de-DE"/>
        </a:p>
      </dgm:t>
    </dgm:pt>
    <dgm:pt modelId="{68D49095-CD9A-4F7B-99AC-F3C4AFE7D211}" type="sibTrans" cxnId="{4F46AC4B-B9CB-4553-8B7E-B06BEA784C26}">
      <dgm:prSet/>
      <dgm:spPr/>
      <dgm:t>
        <a:bodyPr/>
        <a:lstStyle/>
        <a:p>
          <a:endParaRPr lang="de-DE"/>
        </a:p>
      </dgm:t>
    </dgm:pt>
    <dgm:pt modelId="{6AEDE2EA-5998-4A43-BDC9-92B7B8B84E41}">
      <dgm:prSet phldrT="[Text]" custT="1"/>
      <dgm:spPr>
        <a:solidFill>
          <a:schemeClr val="accent1">
            <a:lumMod val="50000"/>
          </a:schemeClr>
        </a:solidFill>
        <a:ln>
          <a:noFill/>
        </a:ln>
      </dgm:spPr>
      <dgm:t>
        <a:bodyPr/>
        <a:lstStyle/>
        <a:p>
          <a:r>
            <a:rPr lang="de-DE" sz="3200" b="1" dirty="0"/>
            <a:t>3</a:t>
          </a:r>
          <a:endParaRPr lang="de-DE" sz="4500" b="1" dirty="0"/>
        </a:p>
      </dgm:t>
    </dgm:pt>
    <dgm:pt modelId="{07B5CFDC-7BF5-437C-892C-9CD26975D954}" type="parTrans" cxnId="{3E28E779-B139-49EB-B6DD-1F771BF4CD68}">
      <dgm:prSet/>
      <dgm:spPr/>
      <dgm:t>
        <a:bodyPr/>
        <a:lstStyle/>
        <a:p>
          <a:endParaRPr lang="de-DE"/>
        </a:p>
      </dgm:t>
    </dgm:pt>
    <dgm:pt modelId="{3CA4455B-80B0-4A26-8C60-519A4B2089D0}" type="sibTrans" cxnId="{3E28E779-B139-49EB-B6DD-1F771BF4CD68}">
      <dgm:prSet/>
      <dgm:spPr/>
      <dgm:t>
        <a:bodyPr/>
        <a:lstStyle/>
        <a:p>
          <a:endParaRPr lang="de-DE"/>
        </a:p>
      </dgm:t>
    </dgm:pt>
    <dgm:pt modelId="{E7CD2902-8C74-41EE-BAA2-1A72692DE8D2}">
      <dgm:prSet phldrT="[Text]" custT="1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de-DE" sz="2800" dirty="0" err="1"/>
            <a:t>Month</a:t>
          </a:r>
          <a:r>
            <a:rPr lang="de-DE" sz="2800" dirty="0"/>
            <a:t> 43 -60</a:t>
          </a:r>
        </a:p>
      </dgm:t>
    </dgm:pt>
    <dgm:pt modelId="{9C979B62-63BC-425C-90AF-43FB2CCD8968}" type="parTrans" cxnId="{2AD6393C-0478-4DBF-A1A4-A57D62734868}">
      <dgm:prSet/>
      <dgm:spPr/>
      <dgm:t>
        <a:bodyPr/>
        <a:lstStyle/>
        <a:p>
          <a:endParaRPr lang="de-DE"/>
        </a:p>
      </dgm:t>
    </dgm:pt>
    <dgm:pt modelId="{78754DCA-C054-4C4B-AA06-A91196F6DECB}" type="sibTrans" cxnId="{2AD6393C-0478-4DBF-A1A4-A57D62734868}">
      <dgm:prSet/>
      <dgm:spPr/>
      <dgm:t>
        <a:bodyPr/>
        <a:lstStyle/>
        <a:p>
          <a:endParaRPr lang="de-DE"/>
        </a:p>
      </dgm:t>
    </dgm:pt>
    <dgm:pt modelId="{BF298186-728B-4D7E-BFC8-7377214CD86B}">
      <dgm:prSet phldrT="[Text]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de-DE" dirty="0"/>
            <a:t>01.09.2027 – 28.02.2029</a:t>
          </a:r>
        </a:p>
      </dgm:t>
    </dgm:pt>
    <dgm:pt modelId="{3C53137E-3BB0-4BCD-BB2E-E42AD15447A8}" type="parTrans" cxnId="{5C9212CB-21E2-4118-AC4E-E87E6EF4038A}">
      <dgm:prSet/>
      <dgm:spPr/>
      <dgm:t>
        <a:bodyPr/>
        <a:lstStyle/>
        <a:p>
          <a:endParaRPr lang="de-DE"/>
        </a:p>
      </dgm:t>
    </dgm:pt>
    <dgm:pt modelId="{F921FA85-9861-4C98-8330-5EBBEEF0BE9C}" type="sibTrans" cxnId="{5C9212CB-21E2-4118-AC4E-E87E6EF4038A}">
      <dgm:prSet/>
      <dgm:spPr/>
      <dgm:t>
        <a:bodyPr/>
        <a:lstStyle/>
        <a:p>
          <a:endParaRPr lang="de-DE"/>
        </a:p>
      </dgm:t>
    </dgm:pt>
    <dgm:pt modelId="{72A652A0-BE86-48EA-8865-D0F085ED2461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de-DE" sz="1800" dirty="0"/>
            <a:t>01.03.2024 – 31.08.2025</a:t>
          </a:r>
        </a:p>
      </dgm:t>
    </dgm:pt>
    <dgm:pt modelId="{6545273D-1ABC-4C96-89A0-427885D6FDE8}" type="parTrans" cxnId="{85806F6A-ED50-40DA-A8A0-13F01186160B}">
      <dgm:prSet/>
      <dgm:spPr/>
      <dgm:t>
        <a:bodyPr/>
        <a:lstStyle/>
        <a:p>
          <a:endParaRPr lang="de-DE"/>
        </a:p>
      </dgm:t>
    </dgm:pt>
    <dgm:pt modelId="{70267353-AD7C-4F43-AFCF-E9FCCC007FB4}" type="sibTrans" cxnId="{85806F6A-ED50-40DA-A8A0-13F01186160B}">
      <dgm:prSet/>
      <dgm:spPr/>
      <dgm:t>
        <a:bodyPr/>
        <a:lstStyle/>
        <a:p>
          <a:endParaRPr lang="de-DE"/>
        </a:p>
      </dgm:t>
    </dgm:pt>
    <dgm:pt modelId="{EDFF1998-D42B-4DD0-9A03-9DEC10323117}" type="pres">
      <dgm:prSet presAssocID="{7C3D73A6-57E8-4EEE-9210-6E341197587A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E629AD8-3074-4560-BE83-1BA266628CF6}" type="pres">
      <dgm:prSet presAssocID="{9D59F019-24BE-4251-B8B5-49964FC6B278}" presName="horFlow" presStyleCnt="0"/>
      <dgm:spPr/>
    </dgm:pt>
    <dgm:pt modelId="{8CD112C3-892A-417F-8081-1A4F4F4A505F}" type="pres">
      <dgm:prSet presAssocID="{9D59F019-24BE-4251-B8B5-49964FC6B278}" presName="bigChev" presStyleLbl="node1" presStyleIdx="0" presStyleCnt="3" custScaleX="140312"/>
      <dgm:spPr/>
    </dgm:pt>
    <dgm:pt modelId="{B9A36089-B1F5-4463-A94C-B374CA40FBC5}" type="pres">
      <dgm:prSet presAssocID="{E82DA05F-87E8-4A51-974D-B118306682BD}" presName="parTrans" presStyleCnt="0"/>
      <dgm:spPr/>
    </dgm:pt>
    <dgm:pt modelId="{254A6601-B837-4D66-BB7D-5402DBC75993}" type="pres">
      <dgm:prSet presAssocID="{ECAF346D-4669-4966-8DE9-0BD8316A7032}" presName="node" presStyleLbl="alignAccFollowNode1" presStyleIdx="0" presStyleCnt="6" custScaleX="179016">
        <dgm:presLayoutVars>
          <dgm:bulletEnabled val="1"/>
        </dgm:presLayoutVars>
      </dgm:prSet>
      <dgm:spPr/>
    </dgm:pt>
    <dgm:pt modelId="{C632C965-A013-4F68-8EB8-0CAB196C2C45}" type="pres">
      <dgm:prSet presAssocID="{7D57E03B-ED12-4FD3-AE6B-B6BE18931B93}" presName="sibTrans" presStyleCnt="0"/>
      <dgm:spPr/>
    </dgm:pt>
    <dgm:pt modelId="{0DEB6C94-E512-4383-B7D7-0868ED088818}" type="pres">
      <dgm:prSet presAssocID="{72A652A0-BE86-48EA-8865-D0F085ED2461}" presName="node" presStyleLbl="alignAccFollowNode1" presStyleIdx="1" presStyleCnt="6">
        <dgm:presLayoutVars>
          <dgm:bulletEnabled val="1"/>
        </dgm:presLayoutVars>
      </dgm:prSet>
      <dgm:spPr/>
    </dgm:pt>
    <dgm:pt modelId="{06625990-1C9F-46AB-B596-5110905FE7EF}" type="pres">
      <dgm:prSet presAssocID="{9D59F019-24BE-4251-B8B5-49964FC6B278}" presName="vSp" presStyleCnt="0"/>
      <dgm:spPr/>
    </dgm:pt>
    <dgm:pt modelId="{6BAA2D1E-61B0-4825-B429-1E7FD623142A}" type="pres">
      <dgm:prSet presAssocID="{4A8C1681-B549-4C98-99CD-A4C4CE630C25}" presName="horFlow" presStyleCnt="0"/>
      <dgm:spPr/>
    </dgm:pt>
    <dgm:pt modelId="{EE3D065C-23C1-4017-91C8-7C4C1B7B7574}" type="pres">
      <dgm:prSet presAssocID="{4A8C1681-B549-4C98-99CD-A4C4CE630C25}" presName="bigChev" presStyleLbl="node1" presStyleIdx="1" presStyleCnt="3" custScaleX="140312"/>
      <dgm:spPr/>
    </dgm:pt>
    <dgm:pt modelId="{111DC4F6-C5AD-45B3-9763-462BC90AE781}" type="pres">
      <dgm:prSet presAssocID="{CEB9EBC8-693E-482C-9386-559EB8CD54FC}" presName="parTrans" presStyleCnt="0"/>
      <dgm:spPr/>
    </dgm:pt>
    <dgm:pt modelId="{F83C9916-E2D3-4AFF-91BA-F0775B04B4B1}" type="pres">
      <dgm:prSet presAssocID="{CF8D436F-F33C-4E13-BB65-2D1140A34C71}" presName="node" presStyleLbl="alignAccFollowNode1" presStyleIdx="2" presStyleCnt="6" custScaleX="179016">
        <dgm:presLayoutVars>
          <dgm:bulletEnabled val="1"/>
        </dgm:presLayoutVars>
      </dgm:prSet>
      <dgm:spPr/>
    </dgm:pt>
    <dgm:pt modelId="{8DEB2E3E-2525-4570-8D6E-666FACD5DEFE}" type="pres">
      <dgm:prSet presAssocID="{38FF1E96-9E0A-4458-94E8-2C92E3853224}" presName="sibTrans" presStyleCnt="0"/>
      <dgm:spPr/>
    </dgm:pt>
    <dgm:pt modelId="{4478EEFC-F9CB-4228-9252-A289B970724B}" type="pres">
      <dgm:prSet presAssocID="{1B816171-BFC7-47EE-B1AA-B4A40B1DAF6C}" presName="node" presStyleLbl="alignAccFollowNode1" presStyleIdx="3" presStyleCnt="6">
        <dgm:presLayoutVars>
          <dgm:bulletEnabled val="1"/>
        </dgm:presLayoutVars>
      </dgm:prSet>
      <dgm:spPr/>
    </dgm:pt>
    <dgm:pt modelId="{86A07C73-236F-40C9-8068-EC80B34802AA}" type="pres">
      <dgm:prSet presAssocID="{4A8C1681-B549-4C98-99CD-A4C4CE630C25}" presName="vSp" presStyleCnt="0"/>
      <dgm:spPr/>
    </dgm:pt>
    <dgm:pt modelId="{8D448267-599C-4BC9-980B-F8E66BF33755}" type="pres">
      <dgm:prSet presAssocID="{6AEDE2EA-5998-4A43-BDC9-92B7B8B84E41}" presName="horFlow" presStyleCnt="0"/>
      <dgm:spPr/>
    </dgm:pt>
    <dgm:pt modelId="{216AEB23-D4C1-4247-8E9D-D37BF15F1D45}" type="pres">
      <dgm:prSet presAssocID="{6AEDE2EA-5998-4A43-BDC9-92B7B8B84E41}" presName="bigChev" presStyleLbl="node1" presStyleIdx="2" presStyleCnt="3" custScaleX="140312"/>
      <dgm:spPr/>
    </dgm:pt>
    <dgm:pt modelId="{5ED09B96-B468-4898-8150-058627C22C7A}" type="pres">
      <dgm:prSet presAssocID="{9C979B62-63BC-425C-90AF-43FB2CCD8968}" presName="parTrans" presStyleCnt="0"/>
      <dgm:spPr/>
    </dgm:pt>
    <dgm:pt modelId="{9B752235-9F6F-45E3-AE42-06C4A340080D}" type="pres">
      <dgm:prSet presAssocID="{E7CD2902-8C74-41EE-BAA2-1A72692DE8D2}" presName="node" presStyleLbl="alignAccFollowNode1" presStyleIdx="4" presStyleCnt="6" custScaleX="179016">
        <dgm:presLayoutVars>
          <dgm:bulletEnabled val="1"/>
        </dgm:presLayoutVars>
      </dgm:prSet>
      <dgm:spPr/>
    </dgm:pt>
    <dgm:pt modelId="{C8D5655E-8FDA-4228-9D0D-B18589141C14}" type="pres">
      <dgm:prSet presAssocID="{78754DCA-C054-4C4B-AA06-A91196F6DECB}" presName="sibTrans" presStyleCnt="0"/>
      <dgm:spPr/>
    </dgm:pt>
    <dgm:pt modelId="{96ED3CB2-98F7-4D67-8BE5-E768A2DE8ADC}" type="pres">
      <dgm:prSet presAssocID="{BF298186-728B-4D7E-BFC8-7377214CD86B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CDFC2021-B7D3-468B-AEB2-876142D461BA}" type="presOf" srcId="{E7CD2902-8C74-41EE-BAA2-1A72692DE8D2}" destId="{9B752235-9F6F-45E3-AE42-06C4A340080D}" srcOrd="0" destOrd="0" presId="urn:microsoft.com/office/officeart/2005/8/layout/lProcess3"/>
    <dgm:cxn modelId="{76924824-4BA6-4C31-8679-2A281E492D03}" type="presOf" srcId="{ECAF346D-4669-4966-8DE9-0BD8316A7032}" destId="{254A6601-B837-4D66-BB7D-5402DBC75993}" srcOrd="0" destOrd="0" presId="urn:microsoft.com/office/officeart/2005/8/layout/lProcess3"/>
    <dgm:cxn modelId="{964F182D-0C9F-4C32-AFEC-858CADBAB267}" type="presOf" srcId="{BF298186-728B-4D7E-BFC8-7377214CD86B}" destId="{96ED3CB2-98F7-4D67-8BE5-E768A2DE8ADC}" srcOrd="0" destOrd="0" presId="urn:microsoft.com/office/officeart/2005/8/layout/lProcess3"/>
    <dgm:cxn modelId="{F429813A-7194-4C86-B5E5-B80A2393F4C3}" srcId="{7C3D73A6-57E8-4EEE-9210-6E341197587A}" destId="{4A8C1681-B549-4C98-99CD-A4C4CE630C25}" srcOrd="1" destOrd="0" parTransId="{18251BE6-BEC7-4786-81E1-A087316D01EC}" sibTransId="{504FC08A-9E5B-4975-B7DA-D96E7DF53A8B}"/>
    <dgm:cxn modelId="{2AD6393C-0478-4DBF-A1A4-A57D62734868}" srcId="{6AEDE2EA-5998-4A43-BDC9-92B7B8B84E41}" destId="{E7CD2902-8C74-41EE-BAA2-1A72692DE8D2}" srcOrd="0" destOrd="0" parTransId="{9C979B62-63BC-425C-90AF-43FB2CCD8968}" sibTransId="{78754DCA-C054-4C4B-AA06-A91196F6DECB}"/>
    <dgm:cxn modelId="{62C6903F-02D4-407F-9279-00F19D1584F9}" srcId="{7C3D73A6-57E8-4EEE-9210-6E341197587A}" destId="{9D59F019-24BE-4251-B8B5-49964FC6B278}" srcOrd="0" destOrd="0" parTransId="{0AAE7C23-9E7B-4293-9833-373594A522CB}" sibTransId="{8BD619CF-CC22-41D0-9BD2-0A237FD4E3EE}"/>
    <dgm:cxn modelId="{85806F6A-ED50-40DA-A8A0-13F01186160B}" srcId="{9D59F019-24BE-4251-B8B5-49964FC6B278}" destId="{72A652A0-BE86-48EA-8865-D0F085ED2461}" srcOrd="1" destOrd="0" parTransId="{6545273D-1ABC-4C96-89A0-427885D6FDE8}" sibTransId="{70267353-AD7C-4F43-AFCF-E9FCCC007FB4}"/>
    <dgm:cxn modelId="{4F46AC4B-B9CB-4553-8B7E-B06BEA784C26}" srcId="{4A8C1681-B549-4C98-99CD-A4C4CE630C25}" destId="{1B816171-BFC7-47EE-B1AA-B4A40B1DAF6C}" srcOrd="1" destOrd="0" parTransId="{3C6E95E1-15C7-4C1A-81AB-0777BB2C32F9}" sibTransId="{68D49095-CD9A-4F7B-99AC-F3C4AFE7D211}"/>
    <dgm:cxn modelId="{8EA9A278-9EC6-4F1A-B97C-DE5ADF4F2259}" type="presOf" srcId="{1B816171-BFC7-47EE-B1AA-B4A40B1DAF6C}" destId="{4478EEFC-F9CB-4228-9252-A289B970724B}" srcOrd="0" destOrd="0" presId="urn:microsoft.com/office/officeart/2005/8/layout/lProcess3"/>
    <dgm:cxn modelId="{3E28E779-B139-49EB-B6DD-1F771BF4CD68}" srcId="{7C3D73A6-57E8-4EEE-9210-6E341197587A}" destId="{6AEDE2EA-5998-4A43-BDC9-92B7B8B84E41}" srcOrd="2" destOrd="0" parTransId="{07B5CFDC-7BF5-437C-892C-9CD26975D954}" sibTransId="{3CA4455B-80B0-4A26-8C60-519A4B2089D0}"/>
    <dgm:cxn modelId="{D65F4A9E-D877-4A2E-9EBF-5D85F8C673E8}" type="presOf" srcId="{9D59F019-24BE-4251-B8B5-49964FC6B278}" destId="{8CD112C3-892A-417F-8081-1A4F4F4A505F}" srcOrd="0" destOrd="0" presId="urn:microsoft.com/office/officeart/2005/8/layout/lProcess3"/>
    <dgm:cxn modelId="{BF4A749F-F932-4DE1-ACDE-788B09C48C61}" type="presOf" srcId="{CF8D436F-F33C-4E13-BB65-2D1140A34C71}" destId="{F83C9916-E2D3-4AFF-91BA-F0775B04B4B1}" srcOrd="0" destOrd="0" presId="urn:microsoft.com/office/officeart/2005/8/layout/lProcess3"/>
    <dgm:cxn modelId="{3E7CF7A9-B681-42F5-8BC5-1BD652DD2043}" type="presOf" srcId="{6AEDE2EA-5998-4A43-BDC9-92B7B8B84E41}" destId="{216AEB23-D4C1-4247-8E9D-D37BF15F1D45}" srcOrd="0" destOrd="0" presId="urn:microsoft.com/office/officeart/2005/8/layout/lProcess3"/>
    <dgm:cxn modelId="{A75B9DB2-4D19-4762-907E-CF5E9145D06A}" srcId="{4A8C1681-B549-4C98-99CD-A4C4CE630C25}" destId="{CF8D436F-F33C-4E13-BB65-2D1140A34C71}" srcOrd="0" destOrd="0" parTransId="{CEB9EBC8-693E-482C-9386-559EB8CD54FC}" sibTransId="{38FF1E96-9E0A-4458-94E8-2C92E3853224}"/>
    <dgm:cxn modelId="{5789FBB2-CA26-42BE-8AC0-CE9ABA271833}" type="presOf" srcId="{72A652A0-BE86-48EA-8865-D0F085ED2461}" destId="{0DEB6C94-E512-4383-B7D7-0868ED088818}" srcOrd="0" destOrd="0" presId="urn:microsoft.com/office/officeart/2005/8/layout/lProcess3"/>
    <dgm:cxn modelId="{895758B7-A5CF-4D67-B370-163F42B22F70}" srcId="{9D59F019-24BE-4251-B8B5-49964FC6B278}" destId="{ECAF346D-4669-4966-8DE9-0BD8316A7032}" srcOrd="0" destOrd="0" parTransId="{E82DA05F-87E8-4A51-974D-B118306682BD}" sibTransId="{7D57E03B-ED12-4FD3-AE6B-B6BE18931B93}"/>
    <dgm:cxn modelId="{5C9212CB-21E2-4118-AC4E-E87E6EF4038A}" srcId="{6AEDE2EA-5998-4A43-BDC9-92B7B8B84E41}" destId="{BF298186-728B-4D7E-BFC8-7377214CD86B}" srcOrd="1" destOrd="0" parTransId="{3C53137E-3BB0-4BCD-BB2E-E42AD15447A8}" sibTransId="{F921FA85-9861-4C98-8330-5EBBEEF0BE9C}"/>
    <dgm:cxn modelId="{20FF33D4-B065-49E0-A60E-1C8850EBB7CC}" type="presOf" srcId="{7C3D73A6-57E8-4EEE-9210-6E341197587A}" destId="{EDFF1998-D42B-4DD0-9A03-9DEC10323117}" srcOrd="0" destOrd="0" presId="urn:microsoft.com/office/officeart/2005/8/layout/lProcess3"/>
    <dgm:cxn modelId="{B4E7C4DA-8C1F-4432-A926-390118CAD4E9}" type="presOf" srcId="{4A8C1681-B549-4C98-99CD-A4C4CE630C25}" destId="{EE3D065C-23C1-4017-91C8-7C4C1B7B7574}" srcOrd="0" destOrd="0" presId="urn:microsoft.com/office/officeart/2005/8/layout/lProcess3"/>
    <dgm:cxn modelId="{E74CCF3D-3527-43E1-A02C-2CF9CCA985BA}" type="presParOf" srcId="{EDFF1998-D42B-4DD0-9A03-9DEC10323117}" destId="{3E629AD8-3074-4560-BE83-1BA266628CF6}" srcOrd="0" destOrd="0" presId="urn:microsoft.com/office/officeart/2005/8/layout/lProcess3"/>
    <dgm:cxn modelId="{2415650E-6BDD-4FA9-AB0C-EA806FFC8F4D}" type="presParOf" srcId="{3E629AD8-3074-4560-BE83-1BA266628CF6}" destId="{8CD112C3-892A-417F-8081-1A4F4F4A505F}" srcOrd="0" destOrd="0" presId="urn:microsoft.com/office/officeart/2005/8/layout/lProcess3"/>
    <dgm:cxn modelId="{973A0F17-AE25-43D0-9774-1FE75C8230EE}" type="presParOf" srcId="{3E629AD8-3074-4560-BE83-1BA266628CF6}" destId="{B9A36089-B1F5-4463-A94C-B374CA40FBC5}" srcOrd="1" destOrd="0" presId="urn:microsoft.com/office/officeart/2005/8/layout/lProcess3"/>
    <dgm:cxn modelId="{24F6D65F-CB31-4913-B3A3-13D1C69C48EF}" type="presParOf" srcId="{3E629AD8-3074-4560-BE83-1BA266628CF6}" destId="{254A6601-B837-4D66-BB7D-5402DBC75993}" srcOrd="2" destOrd="0" presId="urn:microsoft.com/office/officeart/2005/8/layout/lProcess3"/>
    <dgm:cxn modelId="{C6188437-BCFC-43FB-9E6C-A097D978FD50}" type="presParOf" srcId="{3E629AD8-3074-4560-BE83-1BA266628CF6}" destId="{C632C965-A013-4F68-8EB8-0CAB196C2C45}" srcOrd="3" destOrd="0" presId="urn:microsoft.com/office/officeart/2005/8/layout/lProcess3"/>
    <dgm:cxn modelId="{7180E0F7-7471-43FE-871E-CAC3F778C71D}" type="presParOf" srcId="{3E629AD8-3074-4560-BE83-1BA266628CF6}" destId="{0DEB6C94-E512-4383-B7D7-0868ED088818}" srcOrd="4" destOrd="0" presId="urn:microsoft.com/office/officeart/2005/8/layout/lProcess3"/>
    <dgm:cxn modelId="{D335BB5F-7559-4122-A33C-8D01BF78F12D}" type="presParOf" srcId="{EDFF1998-D42B-4DD0-9A03-9DEC10323117}" destId="{06625990-1C9F-46AB-B596-5110905FE7EF}" srcOrd="1" destOrd="0" presId="urn:microsoft.com/office/officeart/2005/8/layout/lProcess3"/>
    <dgm:cxn modelId="{AAEB8C32-A548-45CB-ADDF-5D70C004EB7B}" type="presParOf" srcId="{EDFF1998-D42B-4DD0-9A03-9DEC10323117}" destId="{6BAA2D1E-61B0-4825-B429-1E7FD623142A}" srcOrd="2" destOrd="0" presId="urn:microsoft.com/office/officeart/2005/8/layout/lProcess3"/>
    <dgm:cxn modelId="{D9E92D6D-7DC5-448C-B378-44DCF0AEDB4D}" type="presParOf" srcId="{6BAA2D1E-61B0-4825-B429-1E7FD623142A}" destId="{EE3D065C-23C1-4017-91C8-7C4C1B7B7574}" srcOrd="0" destOrd="0" presId="urn:microsoft.com/office/officeart/2005/8/layout/lProcess3"/>
    <dgm:cxn modelId="{B4C79579-4CCA-49FA-9ACE-CB5B1B9B58D8}" type="presParOf" srcId="{6BAA2D1E-61B0-4825-B429-1E7FD623142A}" destId="{111DC4F6-C5AD-45B3-9763-462BC90AE781}" srcOrd="1" destOrd="0" presId="urn:microsoft.com/office/officeart/2005/8/layout/lProcess3"/>
    <dgm:cxn modelId="{AF60F9DD-F42D-4EE0-A471-7785CB81A43A}" type="presParOf" srcId="{6BAA2D1E-61B0-4825-B429-1E7FD623142A}" destId="{F83C9916-E2D3-4AFF-91BA-F0775B04B4B1}" srcOrd="2" destOrd="0" presId="urn:microsoft.com/office/officeart/2005/8/layout/lProcess3"/>
    <dgm:cxn modelId="{0DBA1289-353E-4EF0-84CA-210792B3D3C5}" type="presParOf" srcId="{6BAA2D1E-61B0-4825-B429-1E7FD623142A}" destId="{8DEB2E3E-2525-4570-8D6E-666FACD5DEFE}" srcOrd="3" destOrd="0" presId="urn:microsoft.com/office/officeart/2005/8/layout/lProcess3"/>
    <dgm:cxn modelId="{0525B217-1289-4AF3-8E14-925E5680E220}" type="presParOf" srcId="{6BAA2D1E-61B0-4825-B429-1E7FD623142A}" destId="{4478EEFC-F9CB-4228-9252-A289B970724B}" srcOrd="4" destOrd="0" presId="urn:microsoft.com/office/officeart/2005/8/layout/lProcess3"/>
    <dgm:cxn modelId="{B411259A-FDA5-42AB-82F2-F6DF40516A1F}" type="presParOf" srcId="{EDFF1998-D42B-4DD0-9A03-9DEC10323117}" destId="{86A07C73-236F-40C9-8068-EC80B34802AA}" srcOrd="3" destOrd="0" presId="urn:microsoft.com/office/officeart/2005/8/layout/lProcess3"/>
    <dgm:cxn modelId="{8C1C59B2-2D27-409A-9345-1B43B72B1361}" type="presParOf" srcId="{EDFF1998-D42B-4DD0-9A03-9DEC10323117}" destId="{8D448267-599C-4BC9-980B-F8E66BF33755}" srcOrd="4" destOrd="0" presId="urn:microsoft.com/office/officeart/2005/8/layout/lProcess3"/>
    <dgm:cxn modelId="{1F83F006-46D3-4A53-8EC6-6DB8AFD77E68}" type="presParOf" srcId="{8D448267-599C-4BC9-980B-F8E66BF33755}" destId="{216AEB23-D4C1-4247-8E9D-D37BF15F1D45}" srcOrd="0" destOrd="0" presId="urn:microsoft.com/office/officeart/2005/8/layout/lProcess3"/>
    <dgm:cxn modelId="{7AE20C43-FF06-41C1-AD3B-98AC0BE78F93}" type="presParOf" srcId="{8D448267-599C-4BC9-980B-F8E66BF33755}" destId="{5ED09B96-B468-4898-8150-058627C22C7A}" srcOrd="1" destOrd="0" presId="urn:microsoft.com/office/officeart/2005/8/layout/lProcess3"/>
    <dgm:cxn modelId="{BB7C437E-EDEE-443D-8F6E-3D1C415E0123}" type="presParOf" srcId="{8D448267-599C-4BC9-980B-F8E66BF33755}" destId="{9B752235-9F6F-45E3-AE42-06C4A340080D}" srcOrd="2" destOrd="0" presId="urn:microsoft.com/office/officeart/2005/8/layout/lProcess3"/>
    <dgm:cxn modelId="{10504FCE-E5FC-4987-AEF4-BFBFFB96FA9E}" type="presParOf" srcId="{8D448267-599C-4BC9-980B-F8E66BF33755}" destId="{C8D5655E-8FDA-4228-9D0D-B18589141C14}" srcOrd="3" destOrd="0" presId="urn:microsoft.com/office/officeart/2005/8/layout/lProcess3"/>
    <dgm:cxn modelId="{52AB67FC-A779-4CA7-A1F6-51FEC31325E4}" type="presParOf" srcId="{8D448267-599C-4BC9-980B-F8E66BF33755}" destId="{96ED3CB2-98F7-4D67-8BE5-E768A2DE8AD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112C3-892A-417F-8081-1A4F4F4A505F}">
      <dsp:nvSpPr>
        <dsp:cNvPr id="0" name=""/>
        <dsp:cNvSpPr/>
      </dsp:nvSpPr>
      <dsp:spPr>
        <a:xfrm>
          <a:off x="185899" y="27"/>
          <a:ext cx="3431502" cy="978249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b="1" kern="1200" dirty="0"/>
            <a:t>1</a:t>
          </a:r>
          <a:endParaRPr lang="de-DE" sz="4500" b="1" kern="1200" dirty="0"/>
        </a:p>
      </dsp:txBody>
      <dsp:txXfrm>
        <a:off x="675024" y="27"/>
        <a:ext cx="2453253" cy="978249"/>
      </dsp:txXfrm>
    </dsp:sp>
    <dsp:sp modelId="{254A6601-B837-4D66-BB7D-5402DBC75993}">
      <dsp:nvSpPr>
        <dsp:cNvPr id="0" name=""/>
        <dsp:cNvSpPr/>
      </dsp:nvSpPr>
      <dsp:spPr>
        <a:xfrm>
          <a:off x="3299470" y="83178"/>
          <a:ext cx="3633786" cy="811946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Month</a:t>
          </a:r>
          <a:r>
            <a:rPr lang="de-DE" sz="2800" kern="1200" dirty="0"/>
            <a:t> 1-18</a:t>
          </a:r>
        </a:p>
      </dsp:txBody>
      <dsp:txXfrm>
        <a:off x="3705443" y="83178"/>
        <a:ext cx="2821840" cy="811946"/>
      </dsp:txXfrm>
    </dsp:sp>
    <dsp:sp modelId="{0DEB6C94-E512-4383-B7D7-0868ED088818}">
      <dsp:nvSpPr>
        <dsp:cNvPr id="0" name=""/>
        <dsp:cNvSpPr/>
      </dsp:nvSpPr>
      <dsp:spPr>
        <a:xfrm>
          <a:off x="6649075" y="83178"/>
          <a:ext cx="2029867" cy="811946"/>
        </a:xfrm>
        <a:prstGeom prst="chevron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01.03.2024 – 31.08.2025</a:t>
          </a:r>
        </a:p>
      </dsp:txBody>
      <dsp:txXfrm>
        <a:off x="7055048" y="83178"/>
        <a:ext cx="1217921" cy="811946"/>
      </dsp:txXfrm>
    </dsp:sp>
    <dsp:sp modelId="{EE3D065C-23C1-4017-91C8-7C4C1B7B7574}">
      <dsp:nvSpPr>
        <dsp:cNvPr id="0" name=""/>
        <dsp:cNvSpPr/>
      </dsp:nvSpPr>
      <dsp:spPr>
        <a:xfrm>
          <a:off x="185899" y="1115231"/>
          <a:ext cx="3431502" cy="978249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b="1" kern="1200" dirty="0"/>
            <a:t>2</a:t>
          </a:r>
          <a:endParaRPr lang="de-DE" sz="4500" b="1" kern="1200" dirty="0"/>
        </a:p>
      </dsp:txBody>
      <dsp:txXfrm>
        <a:off x="675024" y="1115231"/>
        <a:ext cx="2453253" cy="978249"/>
      </dsp:txXfrm>
    </dsp:sp>
    <dsp:sp modelId="{F83C9916-E2D3-4AFF-91BA-F0775B04B4B1}">
      <dsp:nvSpPr>
        <dsp:cNvPr id="0" name=""/>
        <dsp:cNvSpPr/>
      </dsp:nvSpPr>
      <dsp:spPr>
        <a:xfrm>
          <a:off x="3299470" y="1198382"/>
          <a:ext cx="3633786" cy="811946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Month</a:t>
          </a:r>
          <a:r>
            <a:rPr lang="de-DE" sz="2800" kern="1200" dirty="0"/>
            <a:t> 19 - 42</a:t>
          </a:r>
          <a:endParaRPr lang="de-DE" sz="1800" kern="1200" dirty="0"/>
        </a:p>
      </dsp:txBody>
      <dsp:txXfrm>
        <a:off x="3705443" y="1198382"/>
        <a:ext cx="2821840" cy="811946"/>
      </dsp:txXfrm>
    </dsp:sp>
    <dsp:sp modelId="{4478EEFC-F9CB-4228-9252-A289B970724B}">
      <dsp:nvSpPr>
        <dsp:cNvPr id="0" name=""/>
        <dsp:cNvSpPr/>
      </dsp:nvSpPr>
      <dsp:spPr>
        <a:xfrm>
          <a:off x="6649075" y="1198382"/>
          <a:ext cx="2029867" cy="811946"/>
        </a:xfrm>
        <a:prstGeom prst="chevron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01.09.2025 – 31.08.2027</a:t>
          </a:r>
        </a:p>
      </dsp:txBody>
      <dsp:txXfrm>
        <a:off x="7055048" y="1198382"/>
        <a:ext cx="1217921" cy="811946"/>
      </dsp:txXfrm>
    </dsp:sp>
    <dsp:sp modelId="{216AEB23-D4C1-4247-8E9D-D37BF15F1D45}">
      <dsp:nvSpPr>
        <dsp:cNvPr id="0" name=""/>
        <dsp:cNvSpPr/>
      </dsp:nvSpPr>
      <dsp:spPr>
        <a:xfrm>
          <a:off x="185899" y="2230435"/>
          <a:ext cx="3431502" cy="978249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b="1" kern="1200" dirty="0"/>
            <a:t>3</a:t>
          </a:r>
          <a:endParaRPr lang="de-DE" sz="4500" b="1" kern="1200" dirty="0"/>
        </a:p>
      </dsp:txBody>
      <dsp:txXfrm>
        <a:off x="675024" y="2230435"/>
        <a:ext cx="2453253" cy="978249"/>
      </dsp:txXfrm>
    </dsp:sp>
    <dsp:sp modelId="{9B752235-9F6F-45E3-AE42-06C4A340080D}">
      <dsp:nvSpPr>
        <dsp:cNvPr id="0" name=""/>
        <dsp:cNvSpPr/>
      </dsp:nvSpPr>
      <dsp:spPr>
        <a:xfrm>
          <a:off x="3299470" y="2313586"/>
          <a:ext cx="3633786" cy="811946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Month</a:t>
          </a:r>
          <a:r>
            <a:rPr lang="de-DE" sz="2800" kern="1200" dirty="0"/>
            <a:t> 43 -60</a:t>
          </a:r>
        </a:p>
      </dsp:txBody>
      <dsp:txXfrm>
        <a:off x="3705443" y="2313586"/>
        <a:ext cx="2821840" cy="811946"/>
      </dsp:txXfrm>
    </dsp:sp>
    <dsp:sp modelId="{96ED3CB2-98F7-4D67-8BE5-E768A2DE8ADC}">
      <dsp:nvSpPr>
        <dsp:cNvPr id="0" name=""/>
        <dsp:cNvSpPr/>
      </dsp:nvSpPr>
      <dsp:spPr>
        <a:xfrm>
          <a:off x="6649075" y="2313586"/>
          <a:ext cx="2029867" cy="811946"/>
        </a:xfrm>
        <a:prstGeom prst="chevron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01.09.2027 – 28.02.2029</a:t>
          </a:r>
        </a:p>
      </dsp:txBody>
      <dsp:txXfrm>
        <a:off x="7055048" y="2313586"/>
        <a:ext cx="1217921" cy="811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7090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2883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0669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9058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6743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1927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8167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5376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4508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0973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GB" b="1" noProof="0" dirty="0">
                <a:latin typeface="+mn-lt"/>
              </a:rPr>
              <a:t>Unit costs </a:t>
            </a:r>
            <a:r>
              <a:rPr lang="en-GB" noProof="0" dirty="0">
                <a:latin typeface="+mn-lt"/>
              </a:rPr>
              <a:t>are usually </a:t>
            </a:r>
            <a:r>
              <a:rPr lang="en-GB" b="1" noProof="0" dirty="0">
                <a:latin typeface="+mn-lt"/>
              </a:rPr>
              <a:t>only foreseen for the use of infrastructure</a:t>
            </a:r>
            <a:r>
              <a:rPr lang="en-GB" noProof="0" dirty="0">
                <a:latin typeface="+mn-lt"/>
              </a:rPr>
              <a:t>:</a:t>
            </a:r>
          </a:p>
          <a:p>
            <a:endParaRPr lang="en-GB" noProof="0" dirty="0">
              <a:latin typeface="+mn-lt"/>
            </a:endParaRPr>
          </a:p>
          <a:p>
            <a:pPr marL="171450" indent="-171450">
              <a:buFontTx/>
              <a:buChar char="-"/>
            </a:pPr>
            <a:r>
              <a:rPr lang="en-GB" noProof="0" dirty="0">
                <a:latin typeface="+mn-lt"/>
              </a:rPr>
              <a:t>You can find the calculation of your unit costs in your Excel budget</a:t>
            </a:r>
          </a:p>
          <a:p>
            <a:pPr marL="171450" indent="-171450">
              <a:buFontTx/>
              <a:buChar char="-"/>
            </a:pPr>
            <a:endParaRPr lang="en-GB" noProof="0" dirty="0">
              <a:latin typeface="+mn-lt"/>
            </a:endParaRPr>
          </a:p>
          <a:p>
            <a:pPr marL="171450" indent="-171450">
              <a:buFontTx/>
              <a:buChar char="-"/>
            </a:pPr>
            <a:r>
              <a:rPr lang="en-GB" noProof="0" dirty="0">
                <a:latin typeface="+mn-lt"/>
              </a:rPr>
              <a:t>The unit costs are usually calculated by:</a:t>
            </a:r>
          </a:p>
          <a:p>
            <a:pPr marL="171450" indent="-171450">
              <a:buFontTx/>
              <a:buChar char="-"/>
            </a:pPr>
            <a:endParaRPr lang="en-GB" noProof="0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GB" i="1" noProof="0" dirty="0">
                <a:latin typeface="+mn-lt"/>
              </a:rPr>
              <a:t>Total cost for the infrastructure over the last two financial years / number of user days during this two years = unit rate per user day</a:t>
            </a:r>
          </a:p>
          <a:p>
            <a:pPr marL="0" indent="0">
              <a:buFontTx/>
              <a:buNone/>
            </a:pPr>
            <a:endParaRPr lang="en-GB" i="1" noProof="0" dirty="0">
              <a:latin typeface="+mn-lt"/>
            </a:endParaRPr>
          </a:p>
          <a:p>
            <a:pPr marL="171450" indent="-171450">
              <a:buFontTx/>
              <a:buChar char="-"/>
            </a:pPr>
            <a:r>
              <a:rPr lang="en-GB" noProof="0" dirty="0">
                <a:latin typeface="+mn-lt"/>
              </a:rPr>
              <a:t>In your financial report, you simply declare:</a:t>
            </a:r>
          </a:p>
          <a:p>
            <a:pPr marL="0" indent="0">
              <a:buFontTx/>
              <a:buNone/>
            </a:pPr>
            <a:r>
              <a:rPr lang="en-GB" i="1" noProof="0" dirty="0">
                <a:latin typeface="+mn-lt"/>
              </a:rPr>
              <a:t>Number of user days * the unit costs rate </a:t>
            </a:r>
          </a:p>
          <a:p>
            <a:pPr marL="0" indent="0">
              <a:buFontTx/>
              <a:buNone/>
            </a:pPr>
            <a:endParaRPr lang="en-GB" noProof="0" dirty="0">
              <a:latin typeface="+mn-lt"/>
            </a:endParaRPr>
          </a:p>
          <a:p>
            <a:pPr marL="171450" indent="-171450">
              <a:buFontTx/>
              <a:buChar char="-"/>
            </a:pPr>
            <a:r>
              <a:rPr lang="en-GB" noProof="0" dirty="0">
                <a:latin typeface="+mn-lt"/>
              </a:rPr>
              <a:t>There is no need to prove the real costs of the single user, if you use this unit costs rate.</a:t>
            </a:r>
          </a:p>
          <a:p>
            <a:pPr marL="171450" indent="-171450">
              <a:buFontTx/>
              <a:buChar char="-"/>
            </a:pPr>
            <a:r>
              <a:rPr lang="en-GB" noProof="0" dirty="0">
                <a:latin typeface="+mn-lt"/>
              </a:rPr>
              <a:t>However, please keep documentation of the unit costs rate calculation in your files. The EU might send an auditor to check.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12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92dd1a9c0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92dd1a9c0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3719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812ba10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812ba10b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1550" y="5453125"/>
            <a:ext cx="8003100" cy="3942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064400" y="6209425"/>
            <a:ext cx="3963900" cy="158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050" y="1193749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3107700" y="8161200"/>
            <a:ext cx="1690800" cy="12339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l="-482"/>
          <a:stretch/>
        </p:blipFill>
        <p:spPr>
          <a:xfrm>
            <a:off x="15348838" y="8258600"/>
            <a:ext cx="1562126" cy="10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/>
        </p:nvSpPr>
        <p:spPr>
          <a:xfrm>
            <a:off x="15239733" y="9395100"/>
            <a:ext cx="224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FUNDED BY THE EUROPEAN UNION </a:t>
            </a:r>
            <a:endParaRPr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4C479150-4AC8-4F05-3312-17B264802E32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51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047750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65473" y="2997675"/>
            <a:ext cx="126315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Montserrat SemiBold"/>
              <a:buChar char="●"/>
              <a:defRPr sz="3200">
                <a:solidFill>
                  <a:schemeClr val="bg2"/>
                </a:solidFill>
                <a:latin typeface="Montserrat" pitchFamily="2" charset="77"/>
                <a:ea typeface="Montserrat" pitchFamily="2" charset="77"/>
                <a:cs typeface="Montserrat SemiBold"/>
                <a:sym typeface="Montserrat SemiBold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●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○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ontserrat SemiBold"/>
              <a:buChar char="■"/>
              <a:defRPr sz="15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pic>
        <p:nvPicPr>
          <p:cNvPr id="6" name="Google Shape;12;p2">
            <a:extLst>
              <a:ext uri="{FF2B5EF4-FFF2-40B4-BE49-F238E27FC236}">
                <a16:creationId xmlns:a16="http://schemas.microsoft.com/office/drawing/2014/main" id="{423568D5-2C5C-013D-3512-A67455FFCC5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35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3" name="Google Shape;12;p2">
            <a:extLst>
              <a:ext uri="{FF2B5EF4-FFF2-40B4-BE49-F238E27FC236}">
                <a16:creationId xmlns:a16="http://schemas.microsoft.com/office/drawing/2014/main" id="{B0004B6F-29BC-2158-9703-D54B55A485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10924" y="77221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4CC8E9EF-FB72-56A7-1F2D-1B3FDFFA44B8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4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24870" y="1011340"/>
            <a:ext cx="16885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None/>
              <a:defRPr sz="4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EDC4D0D5-1DCC-2DE4-4EE5-8D8F79B6BC8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85626" y="8399221"/>
            <a:ext cx="3055350" cy="17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2">
            <a:extLst>
              <a:ext uri="{FF2B5EF4-FFF2-40B4-BE49-F238E27FC236}">
                <a16:creationId xmlns:a16="http://schemas.microsoft.com/office/drawing/2014/main" id="{60AA8EA2-A0B3-D74E-1805-FD8EA60627D6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de sección y descripción 1">
  <p:cSld name="SECTION_TITLE_AND_DESCRIPTION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31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844250" y="1999700"/>
            <a:ext cx="64620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2"/>
          </p:nvPr>
        </p:nvSpPr>
        <p:spPr>
          <a:xfrm>
            <a:off x="918974" y="5139500"/>
            <a:ext cx="59865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bg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 dirty="0"/>
          </a:p>
        </p:txBody>
      </p:sp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3E22BEBC-314E-3376-E28D-30B0B8DE55E0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77521" b="43744"/>
          <a:stretch/>
        </p:blipFill>
        <p:spPr>
          <a:xfrm>
            <a:off x="14510925" y="4960683"/>
            <a:ext cx="3777076" cy="53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21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646443" y="565387"/>
            <a:ext cx="16914402" cy="929972"/>
          </a:xfrm>
          <a:prstGeom prst="rect">
            <a:avLst/>
          </a:prstGeom>
        </p:spPr>
        <p:txBody>
          <a:bodyPr anchor="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69298" y="9712113"/>
            <a:ext cx="1555571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B58D566-8D13-5C43-8939-614299B6941B}" type="datetimeFigureOut">
              <a:rPr lang="de-DE"/>
              <a:t>08.04.2025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2294944" y="9712113"/>
            <a:ext cx="13428968" cy="46176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 bwMode="auto">
          <a:xfrm>
            <a:off x="644618" y="1752605"/>
            <a:ext cx="16916226" cy="7559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cxnSp>
        <p:nvCxnSpPr>
          <p:cNvPr id="15" name="Gerade Verbindung 14"/>
          <p:cNvCxnSpPr>
            <a:cxnSpLocks/>
          </p:cNvCxnSpPr>
          <p:nvPr userDrawn="1"/>
        </p:nvCxnSpPr>
        <p:spPr bwMode="auto">
          <a:xfrm>
            <a:off x="837378" y="1495358"/>
            <a:ext cx="16723460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6160752" y="9829036"/>
            <a:ext cx="1383092" cy="1876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rcRect r="60454"/>
          <a:stretch/>
        </p:blipFill>
        <p:spPr bwMode="auto">
          <a:xfrm>
            <a:off x="16063136" y="615656"/>
            <a:ext cx="1597475" cy="7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255" y="496256"/>
            <a:ext cx="14028209" cy="577850"/>
          </a:xfrm>
        </p:spPr>
        <p:txBody>
          <a:bodyPr lIns="0"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254" y="1682698"/>
            <a:ext cx="16822856" cy="7814819"/>
          </a:xfrm>
        </p:spPr>
        <p:txBody>
          <a:bodyPr lIns="0"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Gerade Verbindung 27">
            <a:extLst>
              <a:ext uri="{FF2B5EF4-FFF2-40B4-BE49-F238E27FC236}">
                <a16:creationId xmlns:a16="http://schemas.microsoft.com/office/drawing/2014/main" id="{0388B120-9511-4090-8C24-24105919963C}"/>
              </a:ext>
            </a:extLst>
          </p:cNvPr>
          <p:cNvCxnSpPr/>
          <p:nvPr userDrawn="1"/>
        </p:nvCxnSpPr>
        <p:spPr>
          <a:xfrm>
            <a:off x="781254" y="1323554"/>
            <a:ext cx="16820768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1232" y="436910"/>
            <a:ext cx="1525101" cy="6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9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923D-D7CF-EC69-CBC3-EDC5E331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CDC0-7C83-257A-7433-16E33E2E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4DFF4-2476-2DFE-EB91-C578CF39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9AC2-7103-F940-B281-9DB238C39456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5D8F1-0CCB-5434-DCEA-C496FE69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C227-2431-2104-A783-44B2B432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CA434-8FC2-814D-B650-4E8316D1B4B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53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325" y="890050"/>
            <a:ext cx="16885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Montserrat Light"/>
              <a:buNone/>
              <a:defRPr sz="56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0025" y="2304950"/>
            <a:ext cx="16179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SemiBold"/>
              <a:buChar char="●"/>
              <a:defRPr sz="36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●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○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SemiBold"/>
              <a:buChar char="■"/>
              <a:defRPr sz="28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7" r:id="rId2"/>
    <p:sldLayoutId id="2147483671" r:id="rId3"/>
    <p:sldLayoutId id="2147483669" r:id="rId4"/>
    <p:sldLayoutId id="2147483654" r:id="rId5"/>
    <p:sldLayoutId id="2147483659" r:id="rId6"/>
    <p:sldLayoutId id="2147483668" r:id="rId7"/>
    <p:sldLayoutId id="2147483670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80">
          <p15:clr>
            <a:srgbClr val="E46962"/>
          </p15:clr>
        </p15:guide>
        <p15:guide id="2" pos="10772">
          <p15:clr>
            <a:srgbClr val="E46962"/>
          </p15:clr>
        </p15:guide>
        <p15:guide id="3" orient="horz" pos="1107">
          <p15:clr>
            <a:srgbClr val="E46962"/>
          </p15:clr>
        </p15:guide>
        <p15:guide id="4" orient="horz" pos="28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ec.europa.eu/info/funding-tenders/opportunities/portal/screen/home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hom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u-polarin.eu/intranet/#183-278-grant-agreement-and-consortium-agreeme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u-polarin.eu/download/283/2024_10-1st-amendment/11313/amendment-amd-101130949-7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hrome-extension://efaidnbmnnnibpcajpcglclefindmkaj/https:/ec.europa.eu/info/funding-tenders/opportunities/docs/2021-2027/common/agr-contr/general-mga_v1.0_en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common/temp-form/report/time-declaration_en.doc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e.Biebow@awi.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jpg"/><Relationship Id="rId4" Type="http://schemas.openxmlformats.org/officeDocument/2006/relationships/hyperlink" Target="mailto:Veronica.Willmott@awi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ctrTitle"/>
          </p:nvPr>
        </p:nvSpPr>
        <p:spPr>
          <a:xfrm>
            <a:off x="387417" y="4427766"/>
            <a:ext cx="8003100" cy="3366859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PERIODIC REPORTING</a:t>
            </a:r>
            <a:endParaRPr dirty="0"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1"/>
          </p:nvPr>
        </p:nvSpPr>
        <p:spPr>
          <a:xfrm>
            <a:off x="11768667" y="5143500"/>
            <a:ext cx="5259633" cy="2651125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800" dirty="0"/>
              <a:t>Martina Schrage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de-DE"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www.eu-polarin.eu</a:t>
            </a:r>
            <a:endParaRPr sz="2800" dirty="0"/>
          </a:p>
        </p:txBody>
      </p:sp>
      <p:sp>
        <p:nvSpPr>
          <p:cNvPr id="2" name="Google Shape;97;p20">
            <a:extLst>
              <a:ext uri="{FF2B5EF4-FFF2-40B4-BE49-F238E27FC236}">
                <a16:creationId xmlns:a16="http://schemas.microsoft.com/office/drawing/2014/main" id="{468B1CB2-A35A-476F-A09F-CFE61CCF88CF}"/>
              </a:ext>
            </a:extLst>
          </p:cNvPr>
          <p:cNvSpPr txBox="1">
            <a:spLocks/>
          </p:cNvSpPr>
          <p:nvPr/>
        </p:nvSpPr>
        <p:spPr>
          <a:xfrm>
            <a:off x="1473200" y="8362191"/>
            <a:ext cx="11345333" cy="220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Montserrat"/>
              <a:buNone/>
              <a:defRPr sz="5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GB" sz="4300" dirty="0"/>
              <a:t>POLARIN 2</a:t>
            </a:r>
            <a:r>
              <a:rPr lang="en-GB" sz="4300" baseline="30000" dirty="0"/>
              <a:t>nd</a:t>
            </a:r>
            <a:r>
              <a:rPr lang="en-GB" sz="4300" dirty="0"/>
              <a:t> General Assembly</a:t>
            </a:r>
          </a:p>
          <a:p>
            <a:pPr algn="ctr"/>
            <a:r>
              <a:rPr lang="en-GB" sz="4300" dirty="0"/>
              <a:t>1-2 April, 2025 </a:t>
            </a:r>
            <a:br>
              <a:rPr lang="en-GB" dirty="0"/>
            </a:br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3FDEE19-EDFA-4243-9D35-61BF0E1FEB4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4655108" y="6241821"/>
            <a:ext cx="1388880" cy="582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Budget Status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endParaRPr lang="en-US" b="1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Overall budget					</a:t>
            </a:r>
            <a:r>
              <a:rPr lang="en-US" dirty="0">
                <a:cs typeface="Times New Roman" panose="02020603050405020304" pitchFamily="18" charset="0"/>
              </a:rPr>
              <a:t>14,588,114.00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cs typeface="Times New Roman" panose="02020603050405020304" pitchFamily="18" charset="0"/>
              </a:rPr>
              <a:t>EUR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will only be reimbursed for the Costs we actually claim during the Financial Reports!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Payments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We received 48,33% of the overall budget as Pre-Financing						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dirty="0">
                <a:cs typeface="Times New Roman" panose="02020603050405020304" pitchFamily="18" charset="0"/>
              </a:rPr>
              <a:t>									 7,050,435.50 EUR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1. Budget Status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prefinancing 7,050,435.50 EUR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8EC7381-2CAA-4E7B-A9A5-1AB094314D7F}"/>
              </a:ext>
            </a:extLst>
          </p:cNvPr>
          <p:cNvSpPr/>
          <p:nvPr/>
        </p:nvSpPr>
        <p:spPr>
          <a:xfrm>
            <a:off x="1721863" y="3309200"/>
            <a:ext cx="4205961" cy="182592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Non-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infrastructure</a:t>
            </a: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 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budget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DB9CBD4-F6A8-4AD4-9641-3341C025648A}"/>
              </a:ext>
            </a:extLst>
          </p:cNvPr>
          <p:cNvSpPr/>
          <p:nvPr/>
        </p:nvSpPr>
        <p:spPr>
          <a:xfrm>
            <a:off x="11271497" y="3309200"/>
            <a:ext cx="3390019" cy="18259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itchFamily="2" charset="0"/>
              </a:rPr>
              <a:t>Infrastructure 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itchFamily="2" charset="0"/>
              </a:rPr>
              <a:t>budget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09D2D2B-822D-4ED3-A02C-BFD45AF21722}"/>
              </a:ext>
            </a:extLst>
          </p:cNvPr>
          <p:cNvSpPr txBox="1"/>
          <p:nvPr/>
        </p:nvSpPr>
        <p:spPr>
          <a:xfrm>
            <a:off x="1075704" y="7297182"/>
            <a:ext cx="5357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de-DE" sz="3200" kern="1200" dirty="0">
                <a:latin typeface="Montserrat" pitchFamily="2" charset="0"/>
              </a:rPr>
              <a:t>3,176,458.08 EUR</a:t>
            </a:r>
          </a:p>
          <a:p>
            <a:pPr algn="ctr">
              <a:buClrTx/>
              <a:buFontTx/>
              <a:buNone/>
            </a:pPr>
            <a:r>
              <a:rPr lang="de-DE" sz="3200" kern="1200" dirty="0">
                <a:latin typeface="Montserrat" pitchFamily="2" charset="0"/>
              </a:rPr>
              <a:t>Paid out in April 2024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3879381-C4A3-4745-8654-F4E4DEFF267B}"/>
              </a:ext>
            </a:extLst>
          </p:cNvPr>
          <p:cNvSpPr txBox="1"/>
          <p:nvPr/>
        </p:nvSpPr>
        <p:spPr>
          <a:xfrm>
            <a:off x="10154454" y="7297182"/>
            <a:ext cx="56241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de-DE" sz="3200" kern="1200" dirty="0">
                <a:latin typeface="Montserrat" pitchFamily="2" charset="0"/>
              </a:rPr>
              <a:t>3,398,365.42 EUR</a:t>
            </a:r>
          </a:p>
          <a:p>
            <a:pPr algn="ctr">
              <a:buClrTx/>
              <a:buFontTx/>
              <a:buNone/>
            </a:pPr>
            <a:r>
              <a:rPr lang="de-DE" sz="3200" kern="1200" dirty="0">
                <a:latin typeface="Montserrat" pitchFamily="2" charset="0"/>
              </a:rPr>
              <a:t>Will </a:t>
            </a:r>
            <a:r>
              <a:rPr lang="de-DE" sz="3200" kern="1200" dirty="0" err="1">
                <a:latin typeface="Montserrat" pitchFamily="2" charset="0"/>
              </a:rPr>
              <a:t>be</a:t>
            </a:r>
            <a:r>
              <a:rPr lang="de-DE" sz="3200" kern="1200" dirty="0">
                <a:latin typeface="Montserrat" pitchFamily="2" charset="0"/>
              </a:rPr>
              <a:t> </a:t>
            </a:r>
            <a:r>
              <a:rPr lang="de-DE" sz="3200" kern="1200" dirty="0" err="1">
                <a:latin typeface="Montserrat" pitchFamily="2" charset="0"/>
              </a:rPr>
              <a:t>paid</a:t>
            </a:r>
            <a:r>
              <a:rPr lang="de-DE" sz="3200" kern="1200" dirty="0">
                <a:latin typeface="Montserrat" pitchFamily="2" charset="0"/>
              </a:rPr>
              <a:t> out upon </a:t>
            </a:r>
            <a:r>
              <a:rPr lang="de-DE" sz="3200" kern="1200" dirty="0" err="1">
                <a:latin typeface="Montserrat" pitchFamily="2" charset="0"/>
              </a:rPr>
              <a:t>use</a:t>
            </a:r>
            <a:r>
              <a:rPr lang="de-DE" sz="3200" kern="1200" dirty="0">
                <a:latin typeface="Montserrat" pitchFamily="2" charset="0"/>
              </a:rPr>
              <a:t> </a:t>
            </a:r>
            <a:r>
              <a:rPr lang="de-DE" sz="3200" kern="1200" dirty="0" err="1">
                <a:latin typeface="Montserrat" pitchFamily="2" charset="0"/>
              </a:rPr>
              <a:t>of</a:t>
            </a:r>
            <a:r>
              <a:rPr lang="de-DE" sz="3200" kern="1200" dirty="0">
                <a:latin typeface="Montserrat" pitchFamily="2" charset="0"/>
              </a:rPr>
              <a:t> </a:t>
            </a:r>
            <a:r>
              <a:rPr lang="de-DE" sz="3200" kern="1200" dirty="0" err="1">
                <a:latin typeface="Montserrat" pitchFamily="2" charset="0"/>
              </a:rPr>
              <a:t>infrastructure</a:t>
            </a:r>
            <a:endParaRPr lang="de-DE" sz="3200" kern="1200" dirty="0">
              <a:latin typeface="Montserrat" pitchFamily="2" charset="0"/>
            </a:endParaRPr>
          </a:p>
        </p:txBody>
      </p:sp>
      <p:sp>
        <p:nvSpPr>
          <p:cNvPr id="8" name="Pfeil: nach unten 7">
            <a:extLst>
              <a:ext uri="{FF2B5EF4-FFF2-40B4-BE49-F238E27FC236}">
                <a16:creationId xmlns:a16="http://schemas.microsoft.com/office/drawing/2014/main" id="{E7319AAD-9BEA-4516-AB21-2BE98A005522}"/>
              </a:ext>
            </a:extLst>
          </p:cNvPr>
          <p:cNvSpPr/>
          <p:nvPr/>
        </p:nvSpPr>
        <p:spPr>
          <a:xfrm>
            <a:off x="3047745" y="5250882"/>
            <a:ext cx="1413340" cy="1825923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miter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48.33%</a:t>
            </a:r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0597B1D6-1853-4DA4-9CF6-24F7D37E72BA}"/>
              </a:ext>
            </a:extLst>
          </p:cNvPr>
          <p:cNvSpPr/>
          <p:nvPr/>
        </p:nvSpPr>
        <p:spPr>
          <a:xfrm>
            <a:off x="12294202" y="5248275"/>
            <a:ext cx="1413340" cy="1825923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itchFamily="2" charset="0"/>
              </a:rPr>
              <a:t>48.33%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FFB184-2416-48A4-A9B4-F82E81A826B3}"/>
              </a:ext>
            </a:extLst>
          </p:cNvPr>
          <p:cNvSpPr/>
          <p:nvPr/>
        </p:nvSpPr>
        <p:spPr>
          <a:xfrm>
            <a:off x="7905290" y="3309200"/>
            <a:ext cx="3250786" cy="182592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VA 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budget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200" b="1" kern="1200" dirty="0">
                <a:solidFill>
                  <a:schemeClr val="bg1"/>
                </a:solidFill>
                <a:latin typeface="Montserrat" pitchFamily="2" charset="0"/>
              </a:rPr>
              <a:t>EUR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A27FC19-6A7F-436C-8330-75D7FC6E9078}"/>
              </a:ext>
            </a:extLst>
          </p:cNvPr>
          <p:cNvSpPr txBox="1"/>
          <p:nvPr/>
        </p:nvSpPr>
        <p:spPr>
          <a:xfrm>
            <a:off x="6286708" y="7297182"/>
            <a:ext cx="5357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de-DE" sz="3200" kern="1200" dirty="0">
                <a:latin typeface="Montserrat" pitchFamily="2" charset="0"/>
              </a:rPr>
              <a:t>475,612 EUR</a:t>
            </a:r>
          </a:p>
          <a:p>
            <a:pPr algn="ctr">
              <a:buClrTx/>
              <a:buFontTx/>
              <a:buNone/>
            </a:pPr>
            <a:r>
              <a:rPr lang="de-DE" sz="3200" kern="1200" dirty="0">
                <a:latin typeface="Montserrat" pitchFamily="2" charset="0"/>
              </a:rPr>
              <a:t>In </a:t>
            </a:r>
            <a:r>
              <a:rPr lang="de-DE" sz="3200" kern="1200" dirty="0" err="1">
                <a:latin typeface="Montserrat" pitchFamily="2" charset="0"/>
              </a:rPr>
              <a:t>progress</a:t>
            </a:r>
            <a:endParaRPr lang="de-DE" sz="3200" kern="1200" dirty="0">
              <a:latin typeface="Montserrat" pitchFamily="2" charset="0"/>
            </a:endParaRPr>
          </a:p>
        </p:txBody>
      </p:sp>
      <p:sp>
        <p:nvSpPr>
          <p:cNvPr id="12" name="Pfeil: nach unten 11">
            <a:extLst>
              <a:ext uri="{FF2B5EF4-FFF2-40B4-BE49-F238E27FC236}">
                <a16:creationId xmlns:a16="http://schemas.microsoft.com/office/drawing/2014/main" id="{E209EF37-4E0B-4BFC-A9C4-35021CB2BEA5}"/>
              </a:ext>
            </a:extLst>
          </p:cNvPr>
          <p:cNvSpPr/>
          <p:nvPr/>
        </p:nvSpPr>
        <p:spPr>
          <a:xfrm>
            <a:off x="8699394" y="5248274"/>
            <a:ext cx="1413340" cy="1825923"/>
          </a:xfrm>
          <a:prstGeom prst="downArrow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miter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0"/>
              </a:rPr>
              <a:t>48.33%</a:t>
            </a:r>
          </a:p>
        </p:txBody>
      </p:sp>
    </p:spTree>
    <p:extLst>
      <p:ext uri="{BB962C8B-B14F-4D97-AF65-F5344CB8AC3E}">
        <p14:creationId xmlns:p14="http://schemas.microsoft.com/office/powerpoint/2010/main" val="61121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2745566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2. Periodic Reporting - Schedule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Reporting Periods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Deadlines for Submission of Reports</a:t>
            </a:r>
          </a:p>
          <a:p>
            <a:pPr lvl="1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Beneficiaries to Coordinator 	30 days</a:t>
            </a:r>
          </a:p>
          <a:p>
            <a:pPr lvl="1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Coordinator to EU 			60 days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Reporting via </a:t>
            </a:r>
            <a:r>
              <a:rPr lang="en-US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Funding &amp; Tenders Portal</a:t>
            </a:r>
            <a:endParaRPr lang="en-DE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AA452F57-C1EE-4AB5-A4A9-93A712033A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605796"/>
              </p:ext>
            </p:extLst>
          </p:nvPr>
        </p:nvGraphicFramePr>
        <p:xfrm>
          <a:off x="4518649" y="2933350"/>
          <a:ext cx="8864842" cy="32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8215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2745566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2. Periodic Reporting - Schedule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after end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 31/08/2025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Detailed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will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sent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AWI in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July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2025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Webinar &amp;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regular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open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in will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scheduled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in August &amp; September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support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prep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ared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  <a:r>
              <a:rPr lang="de-D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in September 2025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Ea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prepare</a:t>
            </a:r>
            <a:r>
              <a:rPr lang="de-D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submit</a:t>
            </a:r>
            <a:r>
              <a:rPr lang="de-D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de-D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own Financial Report 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de-DE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</a:t>
            </a:r>
            <a:r>
              <a:rPr lang="de-DE" dirty="0" err="1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portal</a:t>
            </a:r>
            <a:endParaRPr lang="de-DE" dirty="0">
              <a:solidFill>
                <a:schemeClr val="accent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Deadline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prepare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1rst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30/09/2025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83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3959224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2. Periodic Reporting - How to start?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Please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check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planned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plan in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Grant Agreement and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Amendment (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contract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Intranet</a:t>
            </a:r>
            <a:r>
              <a:rPr lang="de-DE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highlight>
                <a:srgbClr val="FFFF00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find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relevant </a:t>
            </a:r>
            <a:r>
              <a:rPr lang="de-DE" dirty="0" err="1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Planned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person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months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(PM) per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: p. 27-28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List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Research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Infrastructures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: p. 60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Details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planned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p.107-116 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total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planned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: p.123-124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Unit Costs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Research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Infrastructures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: p. 125</a:t>
            </a:r>
          </a:p>
        </p:txBody>
      </p:sp>
    </p:spTree>
    <p:extLst>
      <p:ext uri="{BB962C8B-B14F-4D97-AF65-F5344CB8AC3E}">
        <p14:creationId xmlns:p14="http://schemas.microsoft.com/office/powerpoint/2010/main" val="381737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3. What has to be reported?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DE" sz="4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4800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sz="4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sz="4800" b="1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actual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de-DE" sz="4800" b="1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sz="4800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sz="4800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reported</a:t>
            </a:r>
            <a:r>
              <a:rPr lang="de-DE" sz="4800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800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differently</a:t>
            </a:r>
            <a:r>
              <a:rPr lang="de-DE" sz="4800" dirty="0"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de-DE" sz="4800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825619ED-BFD0-470A-BF6C-E21B343B1CCC}"/>
              </a:ext>
            </a:extLst>
          </p:cNvPr>
          <p:cNvSpPr/>
          <p:nvPr/>
        </p:nvSpPr>
        <p:spPr>
          <a:xfrm>
            <a:off x="870682" y="7399683"/>
            <a:ext cx="593124" cy="345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8563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4" y="890050"/>
            <a:ext cx="11797915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4. Actual Costs – Eligible Costs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2842137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Claimed as they actually incurred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4F03C59-99FC-40FD-9005-E67D0DAB3DFD}"/>
              </a:ext>
            </a:extLst>
          </p:cNvPr>
          <p:cNvSpPr/>
          <p:nvPr/>
        </p:nvSpPr>
        <p:spPr>
          <a:xfrm>
            <a:off x="1167190" y="3020002"/>
            <a:ext cx="12192000" cy="5685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ED88201-0BF1-4099-A90E-4E6F2605D11B}"/>
              </a:ext>
            </a:extLst>
          </p:cNvPr>
          <p:cNvSpPr txBox="1">
            <a:spLocks noChangeArrowheads="1"/>
          </p:cNvSpPr>
          <p:nvPr/>
        </p:nvSpPr>
        <p:spPr>
          <a:xfrm>
            <a:off x="909929" y="3318738"/>
            <a:ext cx="7924801" cy="5473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3200" dirty="0">
                <a:solidFill>
                  <a:schemeClr val="tx1"/>
                </a:solidFill>
                <a:latin typeface="+mn-lt"/>
              </a:rPr>
              <a:t>Eligible </a:t>
            </a:r>
            <a:r>
              <a:rPr lang="fr-BE" sz="3200" dirty="0" err="1">
                <a:solidFill>
                  <a:schemeClr val="tx1"/>
                </a:solidFill>
                <a:latin typeface="+mn-lt"/>
              </a:rPr>
              <a:t>costs</a:t>
            </a:r>
            <a:r>
              <a:rPr lang="fr-BE" sz="3200" dirty="0">
                <a:solidFill>
                  <a:schemeClr val="tx1"/>
                </a:solidFill>
                <a:latin typeface="+mn-lt"/>
              </a:rPr>
              <a:t> (Article 6</a:t>
            </a:r>
            <a:r>
              <a:rPr lang="fr-BE" sz="32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fr-BE" sz="3200" dirty="0">
                <a:solidFill>
                  <a:schemeClr val="accent1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GMGA</a:t>
            </a:r>
            <a:r>
              <a:rPr lang="fr-BE" sz="3200" dirty="0">
                <a:solidFill>
                  <a:schemeClr val="tx1"/>
                </a:solidFill>
                <a:latin typeface="+mn-lt"/>
              </a:rPr>
              <a:t>) </a:t>
            </a:r>
            <a:br>
              <a:rPr lang="en-GB" sz="3200" dirty="0">
                <a:solidFill>
                  <a:schemeClr val="tx1"/>
                </a:solidFill>
                <a:latin typeface="+mn-lt"/>
              </a:rPr>
            </a:br>
            <a:endParaRPr lang="en-GB" altLang="en-US" sz="3200" dirty="0">
              <a:latin typeface="+mn-lt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15BE08C-9959-4B29-8BFD-1E6CEAFD9540}"/>
              </a:ext>
            </a:extLst>
          </p:cNvPr>
          <p:cNvSpPr txBox="1"/>
          <p:nvPr/>
        </p:nvSpPr>
        <p:spPr>
          <a:xfrm>
            <a:off x="1609330" y="3725920"/>
            <a:ext cx="6345724" cy="472382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/>
          <a:p>
            <a:pPr marL="350590" defTabSz="913755" fontAlgn="auto">
              <a:spcBef>
                <a:spcPts val="0"/>
              </a:spcBef>
              <a:spcAft>
                <a:spcPts val="0"/>
              </a:spcAft>
              <a:buClr>
                <a:srgbClr val="0F5494"/>
              </a:buClr>
              <a:defRPr/>
            </a:pPr>
            <a:r>
              <a:rPr lang="en-GB" sz="2400" kern="0" dirty="0">
                <a:solidFill>
                  <a:schemeClr val="tx1"/>
                </a:solidFill>
                <a:latin typeface="Verdana"/>
              </a:rPr>
              <a:t>Actually incurred by beneficiary 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1FC60AB3-10F1-401C-82DB-D3747485FED0}"/>
              </a:ext>
            </a:extLst>
          </p:cNvPr>
          <p:cNvSpPr txBox="1"/>
          <p:nvPr/>
        </p:nvSpPr>
        <p:spPr>
          <a:xfrm>
            <a:off x="1624510" y="4301984"/>
            <a:ext cx="6330544" cy="472382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0590" defTabSz="913755" fontAlgn="auto">
              <a:buClr>
                <a:srgbClr val="0F5494"/>
              </a:buClr>
              <a:defRPr sz="2400" kern="0">
                <a:solidFill>
                  <a:schemeClr val="accent6">
                    <a:lumMod val="25000"/>
                  </a:schemeClr>
                </a:solidFill>
                <a:latin typeface="Verdana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Incurred over Action's duration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9E01AFE8-F4B6-4CC7-8345-67FCB59870E4}"/>
              </a:ext>
            </a:extLst>
          </p:cNvPr>
          <p:cNvSpPr txBox="1"/>
          <p:nvPr/>
        </p:nvSpPr>
        <p:spPr>
          <a:xfrm>
            <a:off x="1624510" y="4950057"/>
            <a:ext cx="6330544" cy="472382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0590" defTabSz="913755" fontAlgn="auto">
              <a:buClr>
                <a:srgbClr val="0F5494"/>
              </a:buClr>
              <a:defRPr sz="2400" kern="0">
                <a:solidFill>
                  <a:schemeClr val="accent6">
                    <a:lumMod val="25000"/>
                  </a:schemeClr>
                </a:solidFill>
                <a:latin typeface="Verdana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Estimated in budget - Annex 2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C165C27D-48C5-43C6-8C48-76DF99C8E213}"/>
              </a:ext>
            </a:extLst>
          </p:cNvPr>
          <p:cNvSpPr txBox="1"/>
          <p:nvPr/>
        </p:nvSpPr>
        <p:spPr>
          <a:xfrm>
            <a:off x="1609330" y="5598128"/>
            <a:ext cx="6345724" cy="472382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0590" defTabSz="913755" fontAlgn="auto">
              <a:buClr>
                <a:srgbClr val="0F5494"/>
              </a:buClr>
              <a:defRPr sz="2400" kern="0">
                <a:solidFill>
                  <a:schemeClr val="accent6">
                    <a:lumMod val="25000"/>
                  </a:schemeClr>
                </a:solidFill>
                <a:latin typeface="Verdana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Related to Action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00BFA527-557E-4A10-8EBB-5E5204D3871C}"/>
              </a:ext>
            </a:extLst>
          </p:cNvPr>
          <p:cNvSpPr txBox="1"/>
          <p:nvPr/>
        </p:nvSpPr>
        <p:spPr>
          <a:xfrm>
            <a:off x="1609330" y="6246203"/>
            <a:ext cx="6345724" cy="472382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0590" defTabSz="913755" fontAlgn="auto">
              <a:buClr>
                <a:srgbClr val="0F5494"/>
              </a:buClr>
              <a:defRPr sz="2400" kern="0">
                <a:solidFill>
                  <a:schemeClr val="accent6">
                    <a:lumMod val="25000"/>
                  </a:schemeClr>
                </a:solidFill>
                <a:latin typeface="Verdana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Identifiable and verifiable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A3665832-205F-4A78-9602-8B97BA3F66C3}"/>
              </a:ext>
            </a:extLst>
          </p:cNvPr>
          <p:cNvSpPr txBox="1"/>
          <p:nvPr/>
        </p:nvSpPr>
        <p:spPr>
          <a:xfrm>
            <a:off x="1629818" y="6884983"/>
            <a:ext cx="6325236" cy="849235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0590" defTabSz="913755" fontAlgn="auto">
              <a:buClr>
                <a:srgbClr val="0F5494"/>
              </a:buClr>
              <a:defRPr sz="2400" kern="0">
                <a:solidFill>
                  <a:schemeClr val="accent6">
                    <a:lumMod val="25000"/>
                  </a:schemeClr>
                </a:solidFill>
                <a:latin typeface="Verdana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In compliance with national laws on taxes, labour and social security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4A30D886-4EB2-4A6A-9AFC-D383C6DC4B71}"/>
              </a:ext>
            </a:extLst>
          </p:cNvPr>
          <p:cNvSpPr txBox="1"/>
          <p:nvPr/>
        </p:nvSpPr>
        <p:spPr>
          <a:xfrm>
            <a:off x="1651282" y="7830376"/>
            <a:ext cx="6303772" cy="472382"/>
          </a:xfrm>
          <a:prstGeom prst="rect">
            <a:avLst/>
          </a:prstGeom>
          <a:solidFill>
            <a:srgbClr val="E7ECFF"/>
          </a:solidFill>
          <a:ln w="9525" cap="flat" cmpd="sng" algn="ctr">
            <a:noFill/>
            <a:prstDash val="solid"/>
          </a:ln>
          <a:effectLst/>
        </p:spPr>
        <p:txBody>
          <a:bodyPr wrap="square" lIns="91376" tIns="45688" rIns="91376" bIns="45688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0590" defTabSz="913755" fontAlgn="auto">
              <a:buClr>
                <a:srgbClr val="0F5494"/>
              </a:buClr>
              <a:defRPr sz="2400" kern="0">
                <a:solidFill>
                  <a:schemeClr val="accent6">
                    <a:lumMod val="25000"/>
                  </a:schemeClr>
                </a:solidFill>
                <a:latin typeface="Verdana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   Reasonable, financially sound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37FB861-527F-496D-A5BE-7C22649B99D0}"/>
              </a:ext>
            </a:extLst>
          </p:cNvPr>
          <p:cNvSpPr/>
          <p:nvPr/>
        </p:nvSpPr>
        <p:spPr>
          <a:xfrm>
            <a:off x="10276278" y="2759383"/>
            <a:ext cx="3931920" cy="840451"/>
          </a:xfrm>
          <a:prstGeom prst="rect">
            <a:avLst/>
          </a:prstGeom>
          <a:gradFill>
            <a:gsLst>
              <a:gs pos="0">
                <a:srgbClr val="E7EC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e.g. Mr./</a:t>
            </a:r>
            <a:r>
              <a:rPr lang="de-DE" sz="2400" dirty="0" err="1"/>
              <a:t>Mrs.</a:t>
            </a:r>
            <a:r>
              <a:rPr lang="de-DE" sz="2400" dirty="0"/>
              <a:t> X </a:t>
            </a:r>
            <a:r>
              <a:rPr lang="de-DE" sz="2400" dirty="0" err="1"/>
              <a:t>actually</a:t>
            </a:r>
            <a:r>
              <a:rPr lang="de-DE" sz="2400" dirty="0"/>
              <a:t> </a:t>
            </a:r>
            <a:r>
              <a:rPr lang="de-DE" sz="2400" dirty="0" err="1"/>
              <a:t>travelled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meeting</a:t>
            </a:r>
            <a:endParaRPr lang="de-DE" sz="2400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99D8885-52DA-4E8C-85A5-E8F2D8A8A76B}"/>
              </a:ext>
            </a:extLst>
          </p:cNvPr>
          <p:cNvSpPr/>
          <p:nvPr/>
        </p:nvSpPr>
        <p:spPr>
          <a:xfrm>
            <a:off x="10276278" y="3753174"/>
            <a:ext cx="3931920" cy="506738"/>
          </a:xfrm>
          <a:prstGeom prst="rect">
            <a:avLst/>
          </a:prstGeom>
          <a:gradFill>
            <a:gsLst>
              <a:gs pos="0">
                <a:srgbClr val="CBD6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01.03.2024 – 28.02.2029 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E163A2C-C546-4FB1-9DC2-9F572A4A0639}"/>
              </a:ext>
            </a:extLst>
          </p:cNvPr>
          <p:cNvSpPr/>
          <p:nvPr/>
        </p:nvSpPr>
        <p:spPr>
          <a:xfrm>
            <a:off x="10276278" y="4440063"/>
            <a:ext cx="3931920" cy="514265"/>
          </a:xfrm>
          <a:prstGeom prst="rect">
            <a:avLst/>
          </a:prstGeom>
          <a:gradFill>
            <a:gsLst>
              <a:gs pos="0">
                <a:srgbClr val="CBD6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See Grant Agreement </a:t>
            </a:r>
            <a:r>
              <a:rPr lang="de-DE" sz="2000" dirty="0" err="1"/>
              <a:t>budget</a:t>
            </a:r>
            <a:r>
              <a:rPr lang="de-DE" sz="2000" dirty="0"/>
              <a:t> </a:t>
            </a:r>
            <a:r>
              <a:rPr lang="de-DE" sz="2000" dirty="0" err="1"/>
              <a:t>tables</a:t>
            </a:r>
            <a:r>
              <a:rPr lang="de-DE" sz="2000" dirty="0"/>
              <a:t> &amp; Amendments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DED1B2E8-AF7B-4B41-9342-0BD87B938B93}"/>
              </a:ext>
            </a:extLst>
          </p:cNvPr>
          <p:cNvSpPr/>
          <p:nvPr/>
        </p:nvSpPr>
        <p:spPr>
          <a:xfrm>
            <a:off x="10276278" y="5072427"/>
            <a:ext cx="3931920" cy="840451"/>
          </a:xfrm>
          <a:prstGeom prst="rect">
            <a:avLst/>
          </a:prstGeom>
          <a:gradFill>
            <a:gsLst>
              <a:gs pos="0">
                <a:srgbClr val="CBD6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 err="1"/>
              <a:t>Really</a:t>
            </a:r>
            <a:r>
              <a:rPr lang="de-DE" sz="2400" dirty="0"/>
              <a:t> relevant and </a:t>
            </a:r>
            <a:r>
              <a:rPr lang="de-DE" sz="2400" dirty="0" err="1"/>
              <a:t>linked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POLARIN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F410CA6-68D5-470A-8936-14135837CF2A}"/>
              </a:ext>
            </a:extLst>
          </p:cNvPr>
          <p:cNvSpPr/>
          <p:nvPr/>
        </p:nvSpPr>
        <p:spPr>
          <a:xfrm>
            <a:off x="10276278" y="6030976"/>
            <a:ext cx="3931920" cy="840451"/>
          </a:xfrm>
          <a:prstGeom prst="rect">
            <a:avLst/>
          </a:prstGeom>
          <a:gradFill>
            <a:gsLst>
              <a:gs pos="0">
                <a:srgbClr val="CBD6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Keep time </a:t>
            </a:r>
            <a:r>
              <a:rPr lang="de-DE" sz="2400" dirty="0" err="1"/>
              <a:t>sheets</a:t>
            </a:r>
            <a:r>
              <a:rPr lang="de-DE" sz="2400" dirty="0"/>
              <a:t>, </a:t>
            </a:r>
            <a:r>
              <a:rPr lang="de-DE" sz="2400" dirty="0" err="1"/>
              <a:t>invoices</a:t>
            </a:r>
            <a:r>
              <a:rPr lang="de-DE" sz="2400" dirty="0"/>
              <a:t> </a:t>
            </a:r>
            <a:r>
              <a:rPr lang="de-DE" sz="2400" dirty="0" err="1"/>
              <a:t>etc</a:t>
            </a:r>
            <a:r>
              <a:rPr lang="de-DE" sz="2400" dirty="0"/>
              <a:t> in </a:t>
            </a:r>
            <a:r>
              <a:rPr lang="de-DE" sz="2400" dirty="0" err="1"/>
              <a:t>your</a:t>
            </a:r>
            <a:r>
              <a:rPr lang="de-DE" sz="2400" dirty="0"/>
              <a:t> </a:t>
            </a:r>
            <a:r>
              <a:rPr lang="de-DE" sz="2400" dirty="0" err="1"/>
              <a:t>records</a:t>
            </a:r>
            <a:endParaRPr lang="de-DE" sz="240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6D25294-151E-4C39-A5A0-A63CBC6C9B1E}"/>
              </a:ext>
            </a:extLst>
          </p:cNvPr>
          <p:cNvSpPr/>
          <p:nvPr/>
        </p:nvSpPr>
        <p:spPr>
          <a:xfrm>
            <a:off x="10276278" y="7045704"/>
            <a:ext cx="3931920" cy="840451"/>
          </a:xfrm>
          <a:prstGeom prst="rect">
            <a:avLst/>
          </a:prstGeom>
          <a:gradFill>
            <a:gsLst>
              <a:gs pos="0">
                <a:srgbClr val="CBD6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Follow </a:t>
            </a:r>
            <a:r>
              <a:rPr lang="de-DE" sz="2400" dirty="0" err="1"/>
              <a:t>your</a:t>
            </a:r>
            <a:r>
              <a:rPr lang="de-DE" sz="2400" dirty="0"/>
              <a:t> </a:t>
            </a:r>
            <a:r>
              <a:rPr lang="de-DE" sz="2400" dirty="0" err="1"/>
              <a:t>usual</a:t>
            </a:r>
            <a:r>
              <a:rPr lang="de-DE" sz="2400" dirty="0"/>
              <a:t> </a:t>
            </a:r>
            <a:r>
              <a:rPr lang="de-DE" sz="2400" dirty="0" err="1"/>
              <a:t>accounting</a:t>
            </a:r>
            <a:r>
              <a:rPr lang="de-DE" sz="2400" dirty="0"/>
              <a:t> </a:t>
            </a:r>
            <a:r>
              <a:rPr lang="de-DE" sz="2400" dirty="0" err="1"/>
              <a:t>practice</a:t>
            </a:r>
            <a:r>
              <a:rPr lang="de-DE" sz="2400" dirty="0"/>
              <a:t> 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7E7BAB30-FE35-4AC7-8EF7-CA3F576EBA12}"/>
              </a:ext>
            </a:extLst>
          </p:cNvPr>
          <p:cNvSpPr/>
          <p:nvPr/>
        </p:nvSpPr>
        <p:spPr>
          <a:xfrm>
            <a:off x="10276278" y="8027236"/>
            <a:ext cx="3931920" cy="840451"/>
          </a:xfrm>
          <a:prstGeom prst="rect">
            <a:avLst/>
          </a:prstGeom>
          <a:gradFill>
            <a:gsLst>
              <a:gs pos="0">
                <a:srgbClr val="CBD6FF"/>
              </a:gs>
              <a:gs pos="35000">
                <a:srgbClr val="CBD6FF"/>
              </a:gs>
              <a:gs pos="100000">
                <a:srgbClr val="E7ECFF"/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No reckless or excessive expenses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2CACB796-7989-4EA9-AD68-9C7DD650CBA6}"/>
              </a:ext>
            </a:extLst>
          </p:cNvPr>
          <p:cNvCxnSpPr>
            <a:cxnSpLocks/>
            <a:stCxn id="9" idx="3"/>
            <a:endCxn id="16" idx="1"/>
          </p:cNvCxnSpPr>
          <p:nvPr/>
        </p:nvCxnSpPr>
        <p:spPr>
          <a:xfrm flipV="1">
            <a:off x="7955054" y="3179609"/>
            <a:ext cx="2321224" cy="782502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87440084-F413-4E00-AFFE-E18FD541D9CE}"/>
              </a:ext>
            </a:extLst>
          </p:cNvPr>
          <p:cNvCxnSpPr>
            <a:cxnSpLocks/>
            <a:stCxn id="10" idx="3"/>
            <a:endCxn id="17" idx="1"/>
          </p:cNvCxnSpPr>
          <p:nvPr/>
        </p:nvCxnSpPr>
        <p:spPr>
          <a:xfrm flipV="1">
            <a:off x="7955054" y="4006543"/>
            <a:ext cx="2321224" cy="531632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38930DCF-0921-4DFA-858D-A2D8816D61D7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 flipV="1">
            <a:off x="7955054" y="4697196"/>
            <a:ext cx="2321224" cy="489052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0D5DB4AE-A69F-4658-A62D-53D168A60EC8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7955054" y="5492653"/>
            <a:ext cx="2321224" cy="364517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C0DFDAB8-0863-421E-BCA5-6A4139D82824}"/>
              </a:ext>
            </a:extLst>
          </p:cNvPr>
          <p:cNvCxnSpPr>
            <a:cxnSpLocks/>
            <a:stCxn id="13" idx="3"/>
            <a:endCxn id="20" idx="1"/>
          </p:cNvCxnSpPr>
          <p:nvPr/>
        </p:nvCxnSpPr>
        <p:spPr>
          <a:xfrm flipV="1">
            <a:off x="7955054" y="6451202"/>
            <a:ext cx="2321224" cy="31192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C01EED3C-26A8-4C18-995D-91EDEE794DE3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>
            <a:off x="7955054" y="7309601"/>
            <a:ext cx="2321224" cy="156329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E449B4E5-E832-4A26-AA59-280DDE574952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>
            <a:off x="7955054" y="8066567"/>
            <a:ext cx="2321224" cy="380895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10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build="p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2289052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4. Actual Costs – Records Needed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2842137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– Keep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records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claiming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actual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59AA1264-3297-4E4A-9CD2-A00EA0E72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293748"/>
              </p:ext>
            </p:extLst>
          </p:nvPr>
        </p:nvGraphicFramePr>
        <p:xfrm>
          <a:off x="820805" y="3559026"/>
          <a:ext cx="13809594" cy="4595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4797">
                  <a:extLst>
                    <a:ext uri="{9D8B030D-6E8A-4147-A177-3AD203B41FA5}">
                      <a16:colId xmlns:a16="http://schemas.microsoft.com/office/drawing/2014/main" val="3060821479"/>
                    </a:ext>
                  </a:extLst>
                </a:gridCol>
                <a:gridCol w="6904797">
                  <a:extLst>
                    <a:ext uri="{9D8B030D-6E8A-4147-A177-3AD203B41FA5}">
                      <a16:colId xmlns:a16="http://schemas.microsoft.com/office/drawing/2014/main" val="74076313"/>
                    </a:ext>
                  </a:extLst>
                </a:gridCol>
              </a:tblGrid>
              <a:tr h="663341">
                <a:tc>
                  <a:txBody>
                    <a:bodyPr/>
                    <a:lstStyle/>
                    <a:p>
                      <a:r>
                        <a:rPr lang="de-DE" sz="2400" dirty="0" err="1"/>
                        <a:t>Cost</a:t>
                      </a:r>
                      <a:r>
                        <a:rPr lang="de-DE" sz="2400" dirty="0"/>
                        <a:t> </a:t>
                      </a:r>
                      <a:r>
                        <a:rPr lang="de-DE" sz="2400" dirty="0" err="1"/>
                        <a:t>categories</a:t>
                      </a:r>
                      <a:endParaRPr lang="de-D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/>
                        <a:t>Records </a:t>
                      </a:r>
                      <a:r>
                        <a:rPr lang="de-DE" sz="2400" dirty="0" err="1"/>
                        <a:t>needed</a:t>
                      </a:r>
                      <a:endParaRPr lang="de-D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286067"/>
                  </a:ext>
                </a:extLst>
              </a:tr>
              <a:tr h="1898923">
                <a:tc>
                  <a:txBody>
                    <a:bodyPr/>
                    <a:lstStyle/>
                    <a:p>
                      <a:r>
                        <a:rPr lang="de-DE" sz="2400" dirty="0" err="1"/>
                        <a:t>Personnel</a:t>
                      </a:r>
                      <a:r>
                        <a:rPr lang="de-DE" sz="2400" dirty="0"/>
                        <a:t> </a:t>
                      </a:r>
                      <a:r>
                        <a:rPr lang="de-DE" sz="2400" dirty="0" err="1"/>
                        <a:t>costs</a:t>
                      </a:r>
                      <a:endParaRPr lang="de-DE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2400" dirty="0"/>
                        <a:t>Days (</a:t>
                      </a:r>
                      <a:r>
                        <a:rPr lang="de-DE" sz="2400" dirty="0" err="1"/>
                        <a:t>hours</a:t>
                      </a:r>
                      <a:r>
                        <a:rPr lang="de-DE" sz="2400" dirty="0"/>
                        <a:t>) </a:t>
                      </a:r>
                      <a:r>
                        <a:rPr lang="de-DE" sz="2400" dirty="0" err="1"/>
                        <a:t>really</a:t>
                      </a:r>
                      <a:r>
                        <a:rPr lang="de-DE" sz="2400" dirty="0"/>
                        <a:t> </a:t>
                      </a:r>
                      <a:r>
                        <a:rPr lang="de-DE" sz="2400" dirty="0" err="1"/>
                        <a:t>worked</a:t>
                      </a:r>
                      <a:r>
                        <a:rPr lang="de-DE" sz="2400" dirty="0"/>
                        <a:t> on POLARIN</a:t>
                      </a:r>
                    </a:p>
                    <a:p>
                      <a:endParaRPr lang="de-DE" sz="2400" dirty="0"/>
                    </a:p>
                  </a:txBody>
                  <a:tcPr>
                    <a:solidFill>
                      <a:srgbClr val="CBD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b="1" dirty="0"/>
                        <a:t>Time </a:t>
                      </a:r>
                      <a:r>
                        <a:rPr lang="de-DE" sz="2400" b="1" dirty="0" err="1"/>
                        <a:t>sheets</a:t>
                      </a:r>
                      <a:r>
                        <a:rPr lang="de-DE" sz="2400" b="1" dirty="0"/>
                        <a:t> </a:t>
                      </a:r>
                      <a:r>
                        <a:rPr lang="de-DE" sz="2400" b="0" dirty="0" err="1"/>
                        <a:t>signed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by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the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person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working</a:t>
                      </a:r>
                      <a:r>
                        <a:rPr lang="de-DE" sz="2400" b="0" dirty="0"/>
                        <a:t> on </a:t>
                      </a:r>
                      <a:r>
                        <a:rPr lang="de-DE" sz="2400" b="0" dirty="0" err="1"/>
                        <a:t>the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action</a:t>
                      </a:r>
                      <a:r>
                        <a:rPr lang="de-DE" sz="2400" b="0" dirty="0"/>
                        <a:t> and </a:t>
                      </a:r>
                      <a:r>
                        <a:rPr lang="de-DE" sz="2400" b="0" dirty="0" err="1"/>
                        <a:t>his</a:t>
                      </a:r>
                      <a:r>
                        <a:rPr lang="de-DE" sz="2400" b="0" dirty="0"/>
                        <a:t>/ her </a:t>
                      </a:r>
                      <a:r>
                        <a:rPr lang="de-DE" sz="2400" b="0" dirty="0" err="1"/>
                        <a:t>supervisor</a:t>
                      </a:r>
                      <a:endParaRPr lang="de-DE" sz="2400" b="0" dirty="0"/>
                    </a:p>
                    <a:p>
                      <a:r>
                        <a:rPr lang="de-DE" sz="2400" b="1" dirty="0"/>
                        <a:t>Proof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that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the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person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worked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for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the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organisation</a:t>
                      </a:r>
                      <a:r>
                        <a:rPr lang="de-DE" sz="2400" b="0" dirty="0"/>
                        <a:t> and was </a:t>
                      </a:r>
                      <a:r>
                        <a:rPr lang="de-DE" sz="2400" b="0" dirty="0" err="1"/>
                        <a:t>actually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paid</a:t>
                      </a:r>
                      <a:r>
                        <a:rPr lang="de-DE" sz="2400" b="0" dirty="0"/>
                        <a:t> (</a:t>
                      </a:r>
                      <a:r>
                        <a:rPr lang="de-DE" sz="2400" b="0" dirty="0" err="1"/>
                        <a:t>payment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slips</a:t>
                      </a:r>
                      <a:r>
                        <a:rPr lang="de-DE" sz="2400" b="0" dirty="0"/>
                        <a:t>, </a:t>
                      </a:r>
                      <a:r>
                        <a:rPr lang="de-DE" sz="2400" b="0" dirty="0" err="1"/>
                        <a:t>working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contract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or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similar</a:t>
                      </a:r>
                      <a:r>
                        <a:rPr lang="de-DE" sz="2400" b="0" dirty="0"/>
                        <a:t>)</a:t>
                      </a:r>
                      <a:endParaRPr lang="de-DE" sz="2400" b="1" dirty="0"/>
                    </a:p>
                  </a:txBody>
                  <a:tcPr>
                    <a:solidFill>
                      <a:srgbClr val="CB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926715"/>
                  </a:ext>
                </a:extLst>
              </a:tr>
              <a:tr h="926860">
                <a:tc>
                  <a:txBody>
                    <a:bodyPr/>
                    <a:lstStyle/>
                    <a:p>
                      <a:r>
                        <a:rPr lang="de-DE" sz="2400" dirty="0"/>
                        <a:t>Travel </a:t>
                      </a:r>
                      <a:r>
                        <a:rPr lang="de-DE" sz="2400" dirty="0" err="1"/>
                        <a:t>costs</a:t>
                      </a:r>
                      <a:r>
                        <a:rPr lang="de-DE" sz="2400" dirty="0"/>
                        <a:t> and </a:t>
                      </a:r>
                      <a:r>
                        <a:rPr lang="de-DE" sz="2400" dirty="0" err="1"/>
                        <a:t>allowances</a:t>
                      </a:r>
                      <a:endParaRPr lang="de-D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err="1"/>
                        <a:t>Invoices</a:t>
                      </a:r>
                      <a:r>
                        <a:rPr lang="de-DE" sz="2400" b="1" dirty="0"/>
                        <a:t> and </a:t>
                      </a:r>
                      <a:r>
                        <a:rPr lang="de-DE" sz="2400" b="1" dirty="0" err="1"/>
                        <a:t>receipts</a:t>
                      </a:r>
                      <a:r>
                        <a:rPr lang="de-DE" sz="2400" b="1" dirty="0"/>
                        <a:t> </a:t>
                      </a:r>
                      <a:r>
                        <a:rPr lang="de-DE" sz="2400" b="0" dirty="0"/>
                        <a:t>(</a:t>
                      </a:r>
                      <a:r>
                        <a:rPr lang="de-DE" sz="2400" b="0" dirty="0" err="1"/>
                        <a:t>including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boarding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passes</a:t>
                      </a:r>
                      <a:r>
                        <a:rPr lang="de-DE" sz="2400" b="0" dirty="0"/>
                        <a:t>, </a:t>
                      </a:r>
                      <a:r>
                        <a:rPr lang="de-DE" sz="2400" b="0" dirty="0" err="1"/>
                        <a:t>train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tickets</a:t>
                      </a:r>
                      <a:r>
                        <a:rPr lang="de-DE" sz="2400" b="0" dirty="0"/>
                        <a:t>, etc.), </a:t>
                      </a:r>
                      <a:r>
                        <a:rPr lang="de-DE" sz="2400" b="0" dirty="0" err="1"/>
                        <a:t>meeting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agenda</a:t>
                      </a:r>
                      <a:r>
                        <a:rPr lang="de-DE" sz="2400" b="0" dirty="0"/>
                        <a:t> and </a:t>
                      </a:r>
                      <a:r>
                        <a:rPr lang="de-DE" sz="2400" b="0" dirty="0" err="1"/>
                        <a:t>minutes</a:t>
                      </a:r>
                      <a:endParaRPr lang="de-D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568844"/>
                  </a:ext>
                </a:extLst>
              </a:tr>
              <a:tr h="663341">
                <a:tc>
                  <a:txBody>
                    <a:bodyPr/>
                    <a:lstStyle/>
                    <a:p>
                      <a:r>
                        <a:rPr lang="de-DE" sz="2400" dirty="0"/>
                        <a:t>Other </a:t>
                      </a:r>
                      <a:r>
                        <a:rPr lang="de-DE" sz="2400" dirty="0" err="1"/>
                        <a:t>goods</a:t>
                      </a:r>
                      <a:r>
                        <a:rPr lang="de-DE" sz="2400" dirty="0"/>
                        <a:t> and </a:t>
                      </a:r>
                      <a:r>
                        <a:rPr lang="de-DE" sz="2400" dirty="0" err="1"/>
                        <a:t>services</a:t>
                      </a:r>
                      <a:endParaRPr lang="de-D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err="1"/>
                        <a:t>Invoices</a:t>
                      </a:r>
                      <a:r>
                        <a:rPr lang="de-DE" sz="2400" b="1" dirty="0"/>
                        <a:t> – </a:t>
                      </a:r>
                      <a:r>
                        <a:rPr lang="de-DE" sz="2400" b="0" dirty="0" err="1"/>
                        <a:t>Ensure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best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value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for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money</a:t>
                      </a:r>
                      <a:r>
                        <a:rPr lang="de-DE" sz="2400" b="0" dirty="0"/>
                        <a:t>/ </a:t>
                      </a:r>
                      <a:r>
                        <a:rPr lang="de-DE" sz="2400" b="0" dirty="0" err="1"/>
                        <a:t>lowest</a:t>
                      </a:r>
                      <a:r>
                        <a:rPr lang="de-DE" sz="2400" b="0" dirty="0"/>
                        <a:t> </a:t>
                      </a:r>
                      <a:r>
                        <a:rPr lang="de-DE" sz="2400" b="0" dirty="0" err="1"/>
                        <a:t>price</a:t>
                      </a:r>
                      <a:endParaRPr lang="de-D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463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38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3205224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4. Actual Costs - Time Records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If you use your own time record system, make sure,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that it </a:t>
            </a: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holds the necessary information as in the </a:t>
            </a:r>
            <a:r>
              <a:rPr lang="en-US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template</a:t>
            </a:r>
            <a:r>
              <a:rPr lang="en-US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CD8E24D-980C-44DA-9CC6-0252A2146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05" y="3995585"/>
            <a:ext cx="4024765" cy="526980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41C88C9-D77E-42BB-8262-3ABE0B9A931E}"/>
              </a:ext>
            </a:extLst>
          </p:cNvPr>
          <p:cNvSpPr txBox="1"/>
          <p:nvPr/>
        </p:nvSpPr>
        <p:spPr>
          <a:xfrm>
            <a:off x="5474540" y="4055558"/>
            <a:ext cx="699230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Year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1AE4EED-EAB5-46CC-B967-0C2EE43B845A}"/>
              </a:ext>
            </a:extLst>
          </p:cNvPr>
          <p:cNvSpPr txBox="1"/>
          <p:nvPr/>
        </p:nvSpPr>
        <p:spPr>
          <a:xfrm>
            <a:off x="6360313" y="4055558"/>
            <a:ext cx="3440365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Project </a:t>
            </a:r>
            <a:r>
              <a:rPr lang="de-DE" dirty="0" err="1">
                <a:latin typeface="Montserrat" pitchFamily="2" charset="0"/>
              </a:rPr>
              <a:t>acronym</a:t>
            </a:r>
            <a:r>
              <a:rPr lang="de-DE" dirty="0">
                <a:latin typeface="Montserrat" pitchFamily="2" charset="0"/>
              </a:rPr>
              <a:t> = </a:t>
            </a:r>
            <a:r>
              <a:rPr lang="de-DE" b="1" dirty="0">
                <a:latin typeface="Montserrat" pitchFamily="2" charset="0"/>
              </a:rPr>
              <a:t>POLARIN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D4958F5-83EE-4C73-A6FC-6C0E9D1943EE}"/>
              </a:ext>
            </a:extLst>
          </p:cNvPr>
          <p:cNvSpPr txBox="1"/>
          <p:nvPr/>
        </p:nvSpPr>
        <p:spPr>
          <a:xfrm>
            <a:off x="9987221" y="4055558"/>
            <a:ext cx="4334841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Project </a:t>
            </a:r>
            <a:r>
              <a:rPr lang="de-DE" dirty="0" err="1">
                <a:latin typeface="Montserrat" pitchFamily="2" charset="0"/>
              </a:rPr>
              <a:t>number</a:t>
            </a:r>
            <a:r>
              <a:rPr lang="de-DE" dirty="0">
                <a:latin typeface="Montserrat" pitchFamily="2" charset="0"/>
              </a:rPr>
              <a:t> = </a:t>
            </a:r>
            <a:r>
              <a:rPr lang="de-DE" b="1" dirty="0">
                <a:latin typeface="Montserrat" pitchFamily="2" charset="0"/>
              </a:rPr>
              <a:t>GA </a:t>
            </a:r>
            <a:r>
              <a:rPr lang="de-DE" b="1" dirty="0" err="1">
                <a:latin typeface="Montserrat" pitchFamily="2" charset="0"/>
              </a:rPr>
              <a:t>No</a:t>
            </a:r>
            <a:r>
              <a:rPr lang="de-DE" b="1" dirty="0">
                <a:latin typeface="Montserrat" pitchFamily="2" charset="0"/>
              </a:rPr>
              <a:t> 101130949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A82D546-49EB-40B4-8EBE-00F2C551950F}"/>
              </a:ext>
            </a:extLst>
          </p:cNvPr>
          <p:cNvSpPr txBox="1"/>
          <p:nvPr/>
        </p:nvSpPr>
        <p:spPr>
          <a:xfrm>
            <a:off x="5474540" y="4635720"/>
            <a:ext cx="9490098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latin typeface="Montserrat" pitchFamily="2" charset="0"/>
              </a:rPr>
              <a:t>Participant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name</a:t>
            </a:r>
            <a:r>
              <a:rPr lang="de-DE" dirty="0">
                <a:latin typeface="Montserrat" pitchFamily="2" charset="0"/>
              </a:rPr>
              <a:t> = </a:t>
            </a:r>
            <a:r>
              <a:rPr lang="de-DE" b="1" i="1" dirty="0">
                <a:latin typeface="Montserrat" pitchFamily="2" charset="0"/>
              </a:rPr>
              <a:t>Official </a:t>
            </a:r>
            <a:r>
              <a:rPr lang="de-DE" b="1" i="1" dirty="0" err="1">
                <a:latin typeface="Montserrat" pitchFamily="2" charset="0"/>
              </a:rPr>
              <a:t>name</a:t>
            </a:r>
            <a:r>
              <a:rPr lang="de-DE" b="1" i="1" dirty="0">
                <a:latin typeface="Montserrat" pitchFamily="2" charset="0"/>
              </a:rPr>
              <a:t> </a:t>
            </a:r>
            <a:r>
              <a:rPr lang="de-DE" b="1" i="1" dirty="0" err="1">
                <a:latin typeface="Montserrat" pitchFamily="2" charset="0"/>
              </a:rPr>
              <a:t>of</a:t>
            </a:r>
            <a:r>
              <a:rPr lang="de-DE" b="1" i="1" dirty="0">
                <a:latin typeface="Montserrat" pitchFamily="2" charset="0"/>
              </a:rPr>
              <a:t> </a:t>
            </a:r>
            <a:r>
              <a:rPr lang="de-DE" b="1" i="1" dirty="0" err="1">
                <a:latin typeface="Montserrat" pitchFamily="2" charset="0"/>
              </a:rPr>
              <a:t>your</a:t>
            </a:r>
            <a:r>
              <a:rPr lang="de-DE" b="1" i="1" dirty="0">
                <a:latin typeface="Montserrat" pitchFamily="2" charset="0"/>
              </a:rPr>
              <a:t> </a:t>
            </a:r>
            <a:r>
              <a:rPr lang="de-DE" b="1" i="1" dirty="0" err="1">
                <a:latin typeface="Montserrat" pitchFamily="2" charset="0"/>
              </a:rPr>
              <a:t>organisation</a:t>
            </a:r>
            <a:r>
              <a:rPr lang="de-DE" b="1" i="1" dirty="0">
                <a:latin typeface="Montserrat" pitchFamily="2" charset="0"/>
              </a:rPr>
              <a:t>, </a:t>
            </a:r>
            <a:r>
              <a:rPr lang="de-DE" b="1" i="1" dirty="0" err="1">
                <a:latin typeface="Montserrat" pitchFamily="2" charset="0"/>
              </a:rPr>
              <a:t>as</a:t>
            </a:r>
            <a:r>
              <a:rPr lang="de-DE" b="1" i="1" dirty="0">
                <a:latin typeface="Montserrat" pitchFamily="2" charset="0"/>
              </a:rPr>
              <a:t> in </a:t>
            </a:r>
            <a:r>
              <a:rPr lang="de-DE" b="1" i="1" dirty="0" err="1">
                <a:latin typeface="Montserrat" pitchFamily="2" charset="0"/>
              </a:rPr>
              <a:t>the</a:t>
            </a:r>
            <a:r>
              <a:rPr lang="de-DE" b="1" i="1" dirty="0">
                <a:latin typeface="Montserrat" pitchFamily="2" charset="0"/>
              </a:rPr>
              <a:t> POLARIN GA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95A6184-DD3F-47CC-B502-7D448EE6B40E}"/>
              </a:ext>
            </a:extLst>
          </p:cNvPr>
          <p:cNvSpPr txBox="1"/>
          <p:nvPr/>
        </p:nvSpPr>
        <p:spPr>
          <a:xfrm>
            <a:off x="5474540" y="5215882"/>
            <a:ext cx="2549096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Name </a:t>
            </a:r>
            <a:r>
              <a:rPr lang="de-DE" dirty="0" err="1">
                <a:latin typeface="Montserrat" pitchFamily="2" charset="0"/>
              </a:rPr>
              <a:t>of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the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person</a:t>
            </a:r>
            <a:endParaRPr lang="de-DE" b="1" i="1" dirty="0">
              <a:latin typeface="Montserrat" pitchFamily="2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BA4836C-831F-4F58-A57D-891AE77297BB}"/>
              </a:ext>
            </a:extLst>
          </p:cNvPr>
          <p:cNvSpPr txBox="1"/>
          <p:nvPr/>
        </p:nvSpPr>
        <p:spPr>
          <a:xfrm>
            <a:off x="8222987" y="5221289"/>
            <a:ext cx="4834978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Type </a:t>
            </a:r>
            <a:r>
              <a:rPr lang="de-DE" dirty="0" err="1">
                <a:latin typeface="Montserrat" pitchFamily="2" charset="0"/>
              </a:rPr>
              <a:t>of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personnel</a:t>
            </a:r>
            <a:r>
              <a:rPr lang="de-DE" dirty="0">
                <a:latin typeface="Montserrat" pitchFamily="2" charset="0"/>
              </a:rPr>
              <a:t>: </a:t>
            </a:r>
            <a:r>
              <a:rPr lang="de-DE" b="1" i="1" dirty="0" err="1">
                <a:latin typeface="Montserrat" pitchFamily="2" charset="0"/>
              </a:rPr>
              <a:t>usually</a:t>
            </a:r>
            <a:r>
              <a:rPr lang="de-DE" b="1" i="1" dirty="0">
                <a:latin typeface="Montserrat" pitchFamily="2" charset="0"/>
              </a:rPr>
              <a:t> „</a:t>
            </a:r>
            <a:r>
              <a:rPr lang="de-DE" b="1" i="1" dirty="0" err="1">
                <a:latin typeface="Montserrat" pitchFamily="2" charset="0"/>
              </a:rPr>
              <a:t>employee</a:t>
            </a:r>
            <a:r>
              <a:rPr lang="de-DE" b="1" i="1" dirty="0">
                <a:latin typeface="Montserrat" pitchFamily="2" charset="0"/>
              </a:rPr>
              <a:t>“ 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57B6971-D152-43A1-880F-9DE32CE2AA01}"/>
              </a:ext>
            </a:extLst>
          </p:cNvPr>
          <p:cNvSpPr txBox="1"/>
          <p:nvPr/>
        </p:nvSpPr>
        <p:spPr>
          <a:xfrm>
            <a:off x="5474540" y="5796044"/>
            <a:ext cx="4758034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Days </a:t>
            </a:r>
            <a:r>
              <a:rPr lang="de-DE" dirty="0" err="1">
                <a:latin typeface="Montserrat" pitchFamily="2" charset="0"/>
              </a:rPr>
              <a:t>worked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for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the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project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u="sng" dirty="0">
                <a:latin typeface="Montserrat" pitchFamily="2" charset="0"/>
              </a:rPr>
              <a:t>per </a:t>
            </a:r>
            <a:r>
              <a:rPr lang="de-DE" u="sng" dirty="0" err="1">
                <a:latin typeface="Montserrat" pitchFamily="2" charset="0"/>
              </a:rPr>
              <a:t>month</a:t>
            </a:r>
            <a:r>
              <a:rPr lang="de-DE" u="sng" dirty="0">
                <a:latin typeface="Montserrat" pitchFamily="2" charset="0"/>
              </a:rPr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CEF4051-B3EF-47E8-897E-CFE12B117FC9}"/>
              </a:ext>
            </a:extLst>
          </p:cNvPr>
          <p:cNvSpPr txBox="1"/>
          <p:nvPr/>
        </p:nvSpPr>
        <p:spPr>
          <a:xfrm>
            <a:off x="10385289" y="5812468"/>
            <a:ext cx="3640740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In </a:t>
            </a:r>
            <a:r>
              <a:rPr lang="de-DE" dirty="0" err="1">
                <a:latin typeface="Montserrat" pitchFamily="2" charset="0"/>
              </a:rPr>
              <a:t>which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work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package</a:t>
            </a:r>
            <a:r>
              <a:rPr lang="de-DE" dirty="0">
                <a:latin typeface="Montserrat" pitchFamily="2" charset="0"/>
              </a:rPr>
              <a:t> (WP)?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0CEBEE0-2409-4B85-BBDE-91E5F1811940}"/>
              </a:ext>
            </a:extLst>
          </p:cNvPr>
          <p:cNvSpPr txBox="1"/>
          <p:nvPr/>
        </p:nvSpPr>
        <p:spPr>
          <a:xfrm>
            <a:off x="5474540" y="6376206"/>
            <a:ext cx="7523213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Date + </a:t>
            </a:r>
            <a:r>
              <a:rPr lang="de-DE" dirty="0" err="1">
                <a:latin typeface="Montserrat" pitchFamily="2" charset="0"/>
              </a:rPr>
              <a:t>signature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of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the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person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workin</a:t>
            </a:r>
            <a:r>
              <a:rPr lang="de-DE" dirty="0">
                <a:latin typeface="Montserrat" pitchFamily="2" charset="0"/>
              </a:rPr>
              <a:t> on </a:t>
            </a:r>
            <a:r>
              <a:rPr lang="de-DE" dirty="0" err="1">
                <a:latin typeface="Montserrat" pitchFamily="2" charset="0"/>
              </a:rPr>
              <a:t>the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project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u="sng" dirty="0">
                <a:latin typeface="Montserrat" pitchFamily="2" charset="0"/>
              </a:rPr>
              <a:t>per </a:t>
            </a:r>
            <a:r>
              <a:rPr lang="de-DE" u="sng" dirty="0" err="1">
                <a:latin typeface="Montserrat" pitchFamily="2" charset="0"/>
              </a:rPr>
              <a:t>month</a:t>
            </a:r>
            <a:endParaRPr lang="de-DE" u="sng" dirty="0">
              <a:latin typeface="Montserrat" pitchFamily="2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947456A-216B-407A-920B-C90BCDA78668}"/>
              </a:ext>
            </a:extLst>
          </p:cNvPr>
          <p:cNvSpPr txBox="1"/>
          <p:nvPr/>
        </p:nvSpPr>
        <p:spPr>
          <a:xfrm>
            <a:off x="5474540" y="6956368"/>
            <a:ext cx="5428089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Date + </a:t>
            </a:r>
            <a:r>
              <a:rPr lang="de-DE" dirty="0" err="1">
                <a:latin typeface="Montserrat" pitchFamily="2" charset="0"/>
              </a:rPr>
              <a:t>signature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of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the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supervisor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u="sng" dirty="0">
                <a:latin typeface="Montserrat" pitchFamily="2" charset="0"/>
              </a:rPr>
              <a:t>per </a:t>
            </a:r>
            <a:r>
              <a:rPr lang="de-DE" u="sng" dirty="0" err="1">
                <a:latin typeface="Montserrat" pitchFamily="2" charset="0"/>
              </a:rPr>
              <a:t>month</a:t>
            </a:r>
            <a:endParaRPr lang="de-DE" u="sng" dirty="0">
              <a:latin typeface="Montserrat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DBAC497-E6E7-4D23-B529-F1BA6E18AB12}"/>
              </a:ext>
            </a:extLst>
          </p:cNvPr>
          <p:cNvSpPr txBox="1"/>
          <p:nvPr/>
        </p:nvSpPr>
        <p:spPr>
          <a:xfrm>
            <a:off x="5474540" y="7536530"/>
            <a:ext cx="9490098" cy="923330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square" rtlCol="0">
            <a:spAutoFit/>
          </a:bodyPr>
          <a:lstStyle/>
          <a:p>
            <a:r>
              <a:rPr lang="de-DE" u="sng" dirty="0" err="1">
                <a:latin typeface="Montserrat" pitchFamily="2" charset="0"/>
              </a:rPr>
              <a:t>Please</a:t>
            </a:r>
            <a:r>
              <a:rPr lang="de-DE" u="sng" dirty="0">
                <a:latin typeface="Montserrat" pitchFamily="2" charset="0"/>
              </a:rPr>
              <a:t> </a:t>
            </a:r>
            <a:r>
              <a:rPr lang="de-DE" u="sng" dirty="0" err="1">
                <a:latin typeface="Montserrat" pitchFamily="2" charset="0"/>
              </a:rPr>
              <a:t>note</a:t>
            </a:r>
            <a:r>
              <a:rPr lang="de-DE" u="sng" dirty="0">
                <a:latin typeface="Montserrat" pitchFamily="2" charset="0"/>
              </a:rPr>
              <a:t>: </a:t>
            </a:r>
          </a:p>
          <a:p>
            <a:r>
              <a:rPr lang="de-DE" b="1" dirty="0" err="1">
                <a:latin typeface="Montserrat" pitchFamily="2" charset="0"/>
              </a:rPr>
              <a:t>Two</a:t>
            </a:r>
            <a:r>
              <a:rPr lang="de-DE" b="1" dirty="0">
                <a:latin typeface="Montserrat" pitchFamily="2" charset="0"/>
              </a:rPr>
              <a:t> </a:t>
            </a:r>
            <a:r>
              <a:rPr lang="de-DE" b="1" dirty="0" err="1">
                <a:latin typeface="Montserrat" pitchFamily="2" charset="0"/>
              </a:rPr>
              <a:t>signatures</a:t>
            </a:r>
            <a:r>
              <a:rPr lang="de-DE" b="1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from</a:t>
            </a:r>
            <a:r>
              <a:rPr lang="de-DE" dirty="0">
                <a:latin typeface="Montserrat" pitchFamily="2" charset="0"/>
              </a:rPr>
              <a:t>  </a:t>
            </a:r>
            <a:r>
              <a:rPr lang="de-DE" b="1" dirty="0" err="1">
                <a:latin typeface="Montserrat" pitchFamily="2" charset="0"/>
              </a:rPr>
              <a:t>two</a:t>
            </a:r>
            <a:r>
              <a:rPr lang="de-DE" b="1" dirty="0">
                <a:latin typeface="Montserrat" pitchFamily="2" charset="0"/>
              </a:rPr>
              <a:t> different </a:t>
            </a:r>
            <a:r>
              <a:rPr lang="de-DE" b="1" dirty="0" err="1">
                <a:latin typeface="Montserrat" pitchFamily="2" charset="0"/>
              </a:rPr>
              <a:t>persons</a:t>
            </a:r>
            <a:r>
              <a:rPr lang="de-DE" b="1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are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required</a:t>
            </a:r>
            <a:endParaRPr lang="de-DE" dirty="0">
              <a:latin typeface="Montserrat" pitchFamily="2" charset="0"/>
            </a:endParaRPr>
          </a:p>
          <a:p>
            <a:r>
              <a:rPr lang="de-DE" dirty="0">
                <a:latin typeface="Montserrat" pitchFamily="2" charset="0"/>
              </a:rPr>
              <a:t>Time </a:t>
            </a:r>
            <a:r>
              <a:rPr lang="de-DE" dirty="0" err="1">
                <a:latin typeface="Montserrat" pitchFamily="2" charset="0"/>
              </a:rPr>
              <a:t>sheets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should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be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signed</a:t>
            </a:r>
            <a:r>
              <a:rPr lang="de-DE" dirty="0">
                <a:latin typeface="Montserrat" pitchFamily="2" charset="0"/>
              </a:rPr>
              <a:t> in a </a:t>
            </a:r>
            <a:r>
              <a:rPr lang="de-DE" b="1" dirty="0" err="1">
                <a:latin typeface="Montserrat" pitchFamily="2" charset="0"/>
              </a:rPr>
              <a:t>timely</a:t>
            </a:r>
            <a:r>
              <a:rPr lang="de-DE" b="1" dirty="0">
                <a:latin typeface="Montserrat" pitchFamily="2" charset="0"/>
              </a:rPr>
              <a:t> </a:t>
            </a:r>
            <a:r>
              <a:rPr lang="de-DE" b="1" dirty="0" err="1">
                <a:latin typeface="Montserrat" pitchFamily="2" charset="0"/>
              </a:rPr>
              <a:t>manner</a:t>
            </a:r>
            <a:r>
              <a:rPr lang="de-DE" b="1" dirty="0">
                <a:latin typeface="Montserrat" pitchFamily="2" charset="0"/>
              </a:rPr>
              <a:t> </a:t>
            </a:r>
            <a:r>
              <a:rPr lang="de-DE" dirty="0">
                <a:latin typeface="Montserrat" pitchFamily="2" charset="0"/>
              </a:rPr>
              <a:t>(</a:t>
            </a:r>
            <a:r>
              <a:rPr lang="de-DE" dirty="0" err="1">
                <a:latin typeface="Montserrat" pitchFamily="2" charset="0"/>
              </a:rPr>
              <a:t>soon</a:t>
            </a:r>
            <a:r>
              <a:rPr lang="de-DE" dirty="0">
                <a:latin typeface="Montserrat" pitchFamily="2" charset="0"/>
              </a:rPr>
              <a:t> after end </a:t>
            </a:r>
            <a:r>
              <a:rPr lang="de-DE" dirty="0" err="1">
                <a:latin typeface="Montserrat" pitchFamily="2" charset="0"/>
              </a:rPr>
              <a:t>of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the</a:t>
            </a:r>
            <a:r>
              <a:rPr lang="de-DE" dirty="0">
                <a:latin typeface="Montserrat" pitchFamily="2" charset="0"/>
              </a:rPr>
              <a:t> </a:t>
            </a:r>
            <a:r>
              <a:rPr lang="de-DE" dirty="0" err="1">
                <a:latin typeface="Montserrat" pitchFamily="2" charset="0"/>
              </a:rPr>
              <a:t>month</a:t>
            </a:r>
            <a:r>
              <a:rPr lang="de-DE" dirty="0">
                <a:latin typeface="Montserrat" pitchFamily="2" charset="0"/>
              </a:rPr>
              <a:t>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6D2CD70-85FC-4C59-A52B-73CB1187DA8F}"/>
              </a:ext>
            </a:extLst>
          </p:cNvPr>
          <p:cNvSpPr txBox="1"/>
          <p:nvPr/>
        </p:nvSpPr>
        <p:spPr>
          <a:xfrm>
            <a:off x="5474540" y="8670692"/>
            <a:ext cx="2350323" cy="369332"/>
          </a:xfrm>
          <a:prstGeom prst="rect">
            <a:avLst/>
          </a:prstGeom>
          <a:solidFill>
            <a:srgbClr val="E7ECFF"/>
          </a:solidFill>
          <a:ln>
            <a:solidFill>
              <a:srgbClr val="E7EC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latin typeface="Montserrat" pitchFamily="2" charset="0"/>
              </a:rPr>
              <a:t>Total </a:t>
            </a:r>
            <a:r>
              <a:rPr lang="de-DE" dirty="0" err="1">
                <a:latin typeface="Montserrat" pitchFamily="2" charset="0"/>
              </a:rPr>
              <a:t>days</a:t>
            </a:r>
            <a:r>
              <a:rPr lang="de-DE" dirty="0">
                <a:latin typeface="Montserrat" pitchFamily="2" charset="0"/>
              </a:rPr>
              <a:t> per </a:t>
            </a:r>
            <a:r>
              <a:rPr lang="de-DE" dirty="0" err="1">
                <a:latin typeface="Montserrat" pitchFamily="2" charset="0"/>
              </a:rPr>
              <a:t>year</a:t>
            </a:r>
            <a:endParaRPr lang="de-DE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56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6020780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4. Actual Costs – Calculation PC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37675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The actual personnel costs for POLARIN have to be </a:t>
            </a: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calculated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= these are the costs you can claim in your financial report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We will send more detailed guidance for reporting at the end of the first reporting period (August 2025)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5F1E04E-A880-4706-BEDE-065156970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511" y="3118756"/>
            <a:ext cx="8218120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4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20805" y="890050"/>
            <a:ext cx="12289052" cy="2043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s" dirty="0"/>
              <a:t>4. Actual Costs – Eligible Travels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Travel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directly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POLARIN!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Eligible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trips</a:t>
            </a:r>
            <a:r>
              <a:rPr lang="de-DE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attending POLARIN project meetings and workshops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attending conferences and workshops to present POLARIN (e.g. oral or poster presentation)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Just attending a conference, without presenting anything, is usually not eligible.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08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5. Unit Costs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Claimed based on a unit rate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Mainly costs for use of infrastructure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Unit rate calculated during proposal phase / revised at beginning of project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Unit rate is laid down in the GA/Amendment (see budget tables or budget overview in the excels)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In the financial report: </a:t>
            </a:r>
            <a:r>
              <a:rPr lang="en-US" b="1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only number of acces</a:t>
            </a: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s units (e.g. </a:t>
            </a:r>
            <a:r>
              <a:rPr lang="en-US" b="1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user days) has to be claimed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But: keep documentation, how this rate was calculated in your files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de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50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6. </a:t>
            </a:r>
            <a:r>
              <a:rPr lang="de-DE" dirty="0" err="1"/>
              <a:t>Respect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Deadlines</a:t>
            </a:r>
            <a:endParaRPr dirty="0"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0462" y="1952285"/>
            <a:ext cx="12289053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indent="0">
              <a:buNone/>
            </a:pPr>
            <a:r>
              <a:rPr lang="en-GB" sz="3200" dirty="0"/>
              <a:t>Please be in time with reporting!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No Financial Report – </a:t>
            </a:r>
            <a:br>
              <a:rPr lang="en-GB" sz="3200" dirty="0"/>
            </a:br>
            <a:r>
              <a:rPr lang="en-GB" sz="3200" dirty="0"/>
              <a:t>No Reimbursement </a:t>
            </a:r>
            <a:r>
              <a:rPr lang="en-GB" dirty="0"/>
              <a:t>P</a:t>
            </a:r>
            <a:r>
              <a:rPr lang="en-GB" sz="3200" dirty="0"/>
              <a:t>ayment</a:t>
            </a:r>
          </a:p>
          <a:p>
            <a:pPr marL="0" indent="0">
              <a:buNone/>
            </a:pPr>
            <a:endParaRPr lang="en-US" sz="500" dirty="0"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buNone/>
            </a:pPr>
            <a:endParaRPr lang="en-US" sz="500" dirty="0"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buNone/>
            </a:pPr>
            <a:endParaRPr lang="en-US" sz="500" dirty="0"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Please do not hesitate to contact us in case of administrative/financial/legal questions or problems!</a:t>
            </a:r>
          </a:p>
          <a:p>
            <a:pPr marL="0" indent="0">
              <a:buNone/>
            </a:pPr>
            <a:endParaRPr lang="en-DE" dirty="0">
              <a:solidFill>
                <a:schemeClr val="bg2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B84ACA6-F03F-46BB-BF1D-9F12F7270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1122" y="2207635"/>
            <a:ext cx="5797798" cy="63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6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/>
        </p:nvSpPr>
        <p:spPr>
          <a:xfrm>
            <a:off x="1260002" y="3373753"/>
            <a:ext cx="6442060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Martina Schrage: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martina.schrage@awi.de</a:t>
            </a: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2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Verónica Willmott: 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Veronica.Willmott@awi.de</a:t>
            </a:r>
            <a:r>
              <a:rPr lang="es" sz="28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5">
            <a:alphaModFix/>
          </a:blip>
          <a:srcRect l="3268" t="1668" r="43327" b="7653"/>
          <a:stretch/>
        </p:blipFill>
        <p:spPr>
          <a:xfrm>
            <a:off x="9512300" y="-151275"/>
            <a:ext cx="8902700" cy="106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;p2">
            <a:extLst>
              <a:ext uri="{FF2B5EF4-FFF2-40B4-BE49-F238E27FC236}">
                <a16:creationId xmlns:a16="http://schemas.microsoft.com/office/drawing/2014/main" id="{5DF1E749-CF0C-9977-3F60-68F08A26A5C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952" y="6696175"/>
            <a:ext cx="6110700" cy="34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6;p28">
            <a:extLst>
              <a:ext uri="{FF2B5EF4-FFF2-40B4-BE49-F238E27FC236}">
                <a16:creationId xmlns:a16="http://schemas.microsoft.com/office/drawing/2014/main" id="{18FEA87B-6B01-49EF-A64A-73ECB1DEA0CA}"/>
              </a:ext>
            </a:extLst>
          </p:cNvPr>
          <p:cNvSpPr txBox="1"/>
          <p:nvPr/>
        </p:nvSpPr>
        <p:spPr>
          <a:xfrm>
            <a:off x="1260002" y="1869224"/>
            <a:ext cx="5562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7599" i="0" u="none" strike="noStrike" cap="none" dirty="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 Us</a:t>
            </a:r>
            <a:endParaRPr dirty="0"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363E47"/>
      </a:dk2>
      <a:lt2>
        <a:srgbClr val="E5E7E9"/>
      </a:lt2>
      <a:accent1>
        <a:srgbClr val="0078FF"/>
      </a:accent1>
      <a:accent2>
        <a:srgbClr val="212121"/>
      </a:accent2>
      <a:accent3>
        <a:srgbClr val="6F87A8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1089</Words>
  <Application>Microsoft Office PowerPoint</Application>
  <PresentationFormat>Benutzerdefiniert</PresentationFormat>
  <Paragraphs>184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Montserrat</vt:lpstr>
      <vt:lpstr>Wingdings</vt:lpstr>
      <vt:lpstr>Montserrat Light</vt:lpstr>
      <vt:lpstr>Verdana</vt:lpstr>
      <vt:lpstr>Arial</vt:lpstr>
      <vt:lpstr>Montserrat SemiBold</vt:lpstr>
      <vt:lpstr>Simple Light</vt:lpstr>
      <vt:lpstr>PERIODIC REPORTING</vt:lpstr>
      <vt:lpstr>1. Budget Status</vt:lpstr>
      <vt:lpstr>1. Budget Status</vt:lpstr>
      <vt:lpstr>2. Periodic Reporting - Schedule</vt:lpstr>
      <vt:lpstr>2. Periodic Reporting - Schedule</vt:lpstr>
      <vt:lpstr>2. Periodic Reporting - How to start?</vt:lpstr>
      <vt:lpstr>3. What has to be reported?</vt:lpstr>
      <vt:lpstr>4. Actual Costs – Eligible Costs</vt:lpstr>
      <vt:lpstr>4. Actual Costs – Records Needed</vt:lpstr>
      <vt:lpstr>4. Actual Costs - Time Records</vt:lpstr>
      <vt:lpstr>4. Actual Costs – Calculation PC</vt:lpstr>
      <vt:lpstr>4. Actual Costs – Eligible Travels</vt:lpstr>
      <vt:lpstr>5. Unit Costs</vt:lpstr>
      <vt:lpstr>6. Respect the Deadlines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title of the presentation The polar regions play a key role in the Earth’s system</dc:title>
  <dc:creator>Martina Schrage</dc:creator>
  <cp:lastModifiedBy>Martina Schrage</cp:lastModifiedBy>
  <cp:revision>102</cp:revision>
  <dcterms:modified xsi:type="dcterms:W3CDTF">2025-04-08T16:43:05Z</dcterms:modified>
</cp:coreProperties>
</file>