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9"/>
  </p:notesMasterIdLst>
  <p:sldIdLst>
    <p:sldId id="256" r:id="rId2"/>
    <p:sldId id="258" r:id="rId3"/>
    <p:sldId id="1507" r:id="rId4"/>
    <p:sldId id="1508" r:id="rId5"/>
    <p:sldId id="1518" r:id="rId6"/>
    <p:sldId id="1515" r:id="rId7"/>
    <p:sldId id="1510" r:id="rId8"/>
    <p:sldId id="1519" r:id="rId9"/>
    <p:sldId id="1509" r:id="rId10"/>
    <p:sldId id="1513" r:id="rId11"/>
    <p:sldId id="1512" r:id="rId12"/>
    <p:sldId id="1514" r:id="rId13"/>
    <p:sldId id="294" r:id="rId14"/>
    <p:sldId id="1520" r:id="rId15"/>
    <p:sldId id="297" r:id="rId16"/>
    <p:sldId id="1521" r:id="rId17"/>
    <p:sldId id="271" r:id="rId18"/>
  </p:sldIdLst>
  <p:sldSz cx="18288000" cy="10287000"/>
  <p:notesSz cx="6858000" cy="9144000"/>
  <p:embeddedFontLst>
    <p:embeddedFont>
      <p:font typeface="Montserrat" pitchFamily="2" charset="77"/>
      <p:regular r:id="rId20"/>
      <p:bold r:id="rId21"/>
      <p:italic r:id="rId22"/>
      <p:boldItalic r:id="rId23"/>
    </p:embeddedFont>
    <p:embeddedFont>
      <p:font typeface="Montserrat Light" pitchFamily="2" charset="77"/>
      <p:regular r:id="rId24"/>
      <p:bold r:id="rId25"/>
      <p:italic r:id="rId26"/>
      <p:boldItalic r:id="rId27"/>
    </p:embeddedFont>
    <p:embeddedFont>
      <p:font typeface="Montserrat SemiBold" pitchFamily="2" charset="77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4"/>
    <p:restoredTop sz="94726"/>
  </p:normalViewPr>
  <p:slideViewPr>
    <p:cSldViewPr snapToGrid="0">
      <p:cViewPr varScale="1">
        <p:scale>
          <a:sx n="80" d="100"/>
          <a:sy n="80" d="100"/>
        </p:scale>
        <p:origin x="8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5/8/layout/hChevron3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F8C8D21-3C97-1F46-94C8-770A44B8053A}">
      <dgm:prSet phldrT="[Text]" custT="1"/>
      <dgm:spPr/>
      <dgm:t>
        <a:bodyPr/>
        <a:lstStyle/>
        <a:p>
          <a:pPr>
            <a:buNone/>
          </a:pPr>
          <a:r>
            <a:rPr lang="en-GB" sz="2800" b="1" dirty="0">
              <a:solidFill>
                <a:schemeClr val="bg2"/>
              </a:solidFill>
              <a:latin typeface="Montserrat" pitchFamily="2" charset="77"/>
            </a:rPr>
            <a:t>Negotiation</a:t>
          </a:r>
        </a:p>
      </dgm:t>
    </dgm:pt>
    <dgm:pt modelId="{A082DC10-842C-0140-9226-D822B6228922}" type="parTrans" cxnId="{0EBE71D9-E3EB-9045-B0AA-3270B8E5D8E5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13BE4EAB-7CD2-E047-82D6-AFF47F6007F4}" type="sibTrans" cxnId="{0EBE71D9-E3EB-9045-B0AA-3270B8E5D8E5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6A05CE5C-2428-7246-B211-C3A84FA41798}">
      <dgm:prSet phldrT="[Text]"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Access dates</a:t>
          </a:r>
        </a:p>
      </dgm:t>
    </dgm:pt>
    <dgm:pt modelId="{BCE0F6B8-2A20-2444-8BE6-2F0DF0BE86F2}" type="parTrans" cxnId="{B35A8E09-8840-A34B-A6EF-FCD0283349B8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12F06D6B-01FD-6A46-A827-A3B2E4826954}" type="sibTrans" cxnId="{B35A8E09-8840-A34B-A6EF-FCD0283349B8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C5FAB739-5777-7D45-95FB-C827395C1194}">
      <dgm:prSet phldrT="[Text]" custT="1"/>
      <dgm:spPr/>
      <dgm:t>
        <a:bodyPr/>
        <a:lstStyle/>
        <a:p>
          <a:pPr>
            <a:buNone/>
          </a:pPr>
          <a:r>
            <a:rPr lang="en-GB" sz="2800" b="1" dirty="0">
              <a:solidFill>
                <a:schemeClr val="bg2"/>
              </a:solidFill>
              <a:latin typeface="Montserrat" pitchFamily="2" charset="77"/>
            </a:rPr>
            <a:t>Implementation</a:t>
          </a:r>
        </a:p>
      </dgm:t>
    </dgm:pt>
    <dgm:pt modelId="{15A4FFA9-37AB-4A44-A24E-055AA6438F60}" type="parTrans" cxnId="{1BD32953-35B9-4741-86E1-C13E59CCC19E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D929D09F-41FF-8148-A65E-D38C93D02C66}" type="sibTrans" cxnId="{1BD32953-35B9-4741-86E1-C13E59CCC19E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F0099EBA-13CB-5644-81A9-0C3898706E33}">
      <dgm:prSet custT="1"/>
      <dgm:spPr/>
      <dgm:t>
        <a:bodyPr/>
        <a:lstStyle/>
        <a:p>
          <a:pPr>
            <a:buNone/>
          </a:pPr>
          <a:r>
            <a:rPr lang="en-GB" sz="2800" b="1" dirty="0">
              <a:solidFill>
                <a:schemeClr val="bg2"/>
              </a:solidFill>
              <a:latin typeface="Montserrat" pitchFamily="2" charset="77"/>
            </a:rPr>
            <a:t>Reimbursement</a:t>
          </a:r>
        </a:p>
      </dgm:t>
    </dgm:pt>
    <dgm:pt modelId="{FB37B00E-7F59-6341-922C-120AB22979EC}" type="parTrans" cxnId="{AC4A0C12-9588-EC4A-A09A-905775856F06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B1597652-1435-1D47-A97A-FB3D2F2701CD}" type="sibTrans" cxnId="{AC4A0C12-9588-EC4A-A09A-905775856F06}">
      <dgm:prSet/>
      <dgm:spPr/>
      <dgm:t>
        <a:bodyPr/>
        <a:lstStyle/>
        <a:p>
          <a:endParaRPr lang="en-GB" sz="2800" b="1">
            <a:solidFill>
              <a:schemeClr val="bg2"/>
            </a:solidFill>
            <a:latin typeface="Montserrat" pitchFamily="2" charset="77"/>
          </a:endParaRPr>
        </a:p>
      </dgm:t>
    </dgm:pt>
    <dgm:pt modelId="{76724C54-B9D9-8D47-BB21-27FD004B1DE1}">
      <dgm:prSet phldrT="[Text]" custT="1"/>
      <dgm:spPr/>
      <dgm:t>
        <a:bodyPr/>
        <a:lstStyle/>
        <a:p>
          <a:pPr>
            <a:buNone/>
          </a:pPr>
          <a:r>
            <a:rPr lang="en-GB" sz="2800" b="1" dirty="0">
              <a:solidFill>
                <a:schemeClr val="bg2"/>
              </a:solidFill>
              <a:latin typeface="Montserrat" pitchFamily="2" charset="77"/>
            </a:rPr>
            <a:t>User group leader reporting</a:t>
          </a:r>
        </a:p>
      </dgm:t>
    </dgm:pt>
    <dgm:pt modelId="{4C01472E-F059-1842-9587-E4451A4DD706}" type="parTrans" cxnId="{9F9C2AB0-24F9-2241-BE2D-9A40AA0027DF}">
      <dgm:prSet/>
      <dgm:spPr/>
      <dgm:t>
        <a:bodyPr/>
        <a:lstStyle/>
        <a:p>
          <a:endParaRPr lang="en-GB" sz="2800" b="1"/>
        </a:p>
      </dgm:t>
    </dgm:pt>
    <dgm:pt modelId="{E0AC943E-BDC3-4041-A176-7C6079305379}" type="sibTrans" cxnId="{9F9C2AB0-24F9-2241-BE2D-9A40AA0027DF}">
      <dgm:prSet/>
      <dgm:spPr/>
      <dgm:t>
        <a:bodyPr/>
        <a:lstStyle/>
        <a:p>
          <a:endParaRPr lang="en-GB" sz="2800" b="1"/>
        </a:p>
      </dgm:t>
    </dgm:pt>
    <dgm:pt modelId="{3044EE26-4C1F-694C-9E2D-50EB1A24E619}">
      <dgm:prSet phldrT="[Text]"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Travel/ shipment costs associated to the access</a:t>
          </a:r>
        </a:p>
      </dgm:t>
    </dgm:pt>
    <dgm:pt modelId="{B0D73BDB-1D7A-AA40-B14D-92BC4ED7D394}" type="parTrans" cxnId="{11E84247-BA74-2E4E-84A2-97946507EFE8}">
      <dgm:prSet/>
      <dgm:spPr/>
      <dgm:t>
        <a:bodyPr/>
        <a:lstStyle/>
        <a:p>
          <a:endParaRPr lang="en-GB" sz="2800" b="1"/>
        </a:p>
      </dgm:t>
    </dgm:pt>
    <dgm:pt modelId="{2E2C6176-3E9B-974A-B950-6D765E3E3E72}" type="sibTrans" cxnId="{11E84247-BA74-2E4E-84A2-97946507EFE8}">
      <dgm:prSet/>
      <dgm:spPr/>
      <dgm:t>
        <a:bodyPr/>
        <a:lstStyle/>
        <a:p>
          <a:endParaRPr lang="en-GB" sz="2800" b="1"/>
        </a:p>
      </dgm:t>
    </dgm:pt>
    <dgm:pt modelId="{01557A2E-244F-1A40-9A9E-DF689300F601}">
      <dgm:prSet phldrT="[Text]"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Travel costs</a:t>
          </a:r>
        </a:p>
      </dgm:t>
    </dgm:pt>
    <dgm:pt modelId="{748C2838-5E4B-3B4F-A075-562D05EBABC9}" type="parTrans" cxnId="{055997EA-C58A-6E47-A3B5-787754AC6034}">
      <dgm:prSet/>
      <dgm:spPr/>
      <dgm:t>
        <a:bodyPr/>
        <a:lstStyle/>
        <a:p>
          <a:endParaRPr lang="en-GB" sz="2800" b="1"/>
        </a:p>
      </dgm:t>
    </dgm:pt>
    <dgm:pt modelId="{A00CD221-C03C-2643-8CFD-0EE73AE06519}" type="sibTrans" cxnId="{055997EA-C58A-6E47-A3B5-787754AC6034}">
      <dgm:prSet/>
      <dgm:spPr/>
      <dgm:t>
        <a:bodyPr/>
        <a:lstStyle/>
        <a:p>
          <a:endParaRPr lang="en-GB" sz="2800" b="1"/>
        </a:p>
      </dgm:t>
    </dgm:pt>
    <dgm:pt modelId="{B1944561-C88E-6941-B641-EE123204C2A4}">
      <dgm:prSet phldrT="[Text]"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Access report</a:t>
          </a:r>
        </a:p>
      </dgm:t>
    </dgm:pt>
    <dgm:pt modelId="{D646A0D3-050F-1347-AB39-D74C48BD2927}" type="parTrans" cxnId="{0FFF0823-330D-BC4C-8100-205616A3B90E}">
      <dgm:prSet/>
      <dgm:spPr/>
      <dgm:t>
        <a:bodyPr/>
        <a:lstStyle/>
        <a:p>
          <a:endParaRPr lang="en-GB" sz="2800" b="1"/>
        </a:p>
      </dgm:t>
    </dgm:pt>
    <dgm:pt modelId="{15B22C1C-E57A-444A-AF8A-79BD232AD332}" type="sibTrans" cxnId="{0FFF0823-330D-BC4C-8100-205616A3B90E}">
      <dgm:prSet/>
      <dgm:spPr/>
      <dgm:t>
        <a:bodyPr/>
        <a:lstStyle/>
        <a:p>
          <a:endParaRPr lang="en-GB" sz="2800" b="1"/>
        </a:p>
      </dgm:t>
    </dgm:pt>
    <dgm:pt modelId="{A6E5DCA9-6B28-004E-8184-0D11A01D6056}">
      <dgm:prSet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Travel expenses</a:t>
          </a:r>
        </a:p>
      </dgm:t>
    </dgm:pt>
    <dgm:pt modelId="{E81AD1DA-72FA-CF45-9EEF-7F0E734A8A82}" type="parTrans" cxnId="{2BC9908C-7CF7-5748-BC23-B673EDA8E723}">
      <dgm:prSet/>
      <dgm:spPr/>
      <dgm:t>
        <a:bodyPr/>
        <a:lstStyle/>
        <a:p>
          <a:endParaRPr lang="en-GB" sz="2800" b="1"/>
        </a:p>
      </dgm:t>
    </dgm:pt>
    <dgm:pt modelId="{0D402DC9-9640-BB4B-8C9A-9FCB1568CC21}" type="sibTrans" cxnId="{2BC9908C-7CF7-5748-BC23-B673EDA8E723}">
      <dgm:prSet/>
      <dgm:spPr/>
      <dgm:t>
        <a:bodyPr/>
        <a:lstStyle/>
        <a:p>
          <a:endParaRPr lang="en-GB" sz="2800" b="1"/>
        </a:p>
      </dgm:t>
    </dgm:pt>
    <dgm:pt modelId="{5F7B2CB3-8991-1E47-A72B-35A891DDD810}">
      <dgm:prSet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Access costs</a:t>
          </a:r>
        </a:p>
      </dgm:t>
    </dgm:pt>
    <dgm:pt modelId="{629CAEFF-06CD-2243-99E7-F9B35F0C21F7}" type="parTrans" cxnId="{8F6C4422-4EDA-DE47-BA53-AA6C9F0D67AA}">
      <dgm:prSet/>
      <dgm:spPr/>
      <dgm:t>
        <a:bodyPr/>
        <a:lstStyle/>
        <a:p>
          <a:endParaRPr lang="en-GB" sz="2800" b="1"/>
        </a:p>
      </dgm:t>
    </dgm:pt>
    <dgm:pt modelId="{094E7529-4D13-D94E-9179-A7DF54D409A5}" type="sibTrans" cxnId="{8F6C4422-4EDA-DE47-BA53-AA6C9F0D67AA}">
      <dgm:prSet/>
      <dgm:spPr/>
      <dgm:t>
        <a:bodyPr/>
        <a:lstStyle/>
        <a:p>
          <a:endParaRPr lang="en-GB" sz="2800" b="1"/>
        </a:p>
      </dgm:t>
    </dgm:pt>
    <dgm:pt modelId="{97C18973-971D-4544-B479-147FC28B87DD}">
      <dgm:prSet phldrT="[Text]"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Signature of user contracts</a:t>
          </a:r>
        </a:p>
      </dgm:t>
    </dgm:pt>
    <dgm:pt modelId="{1E090785-255E-9545-BC91-5CC5266128D3}" type="parTrans" cxnId="{65388C25-9629-0749-B630-6D9F93A50BD3}">
      <dgm:prSet/>
      <dgm:spPr/>
      <dgm:t>
        <a:bodyPr/>
        <a:lstStyle/>
        <a:p>
          <a:endParaRPr lang="en-GB"/>
        </a:p>
      </dgm:t>
    </dgm:pt>
    <dgm:pt modelId="{D9ED98C6-024E-AC4B-9A2A-A73AC58E86D2}" type="sibTrans" cxnId="{65388C25-9629-0749-B630-6D9F93A50BD3}">
      <dgm:prSet/>
      <dgm:spPr/>
      <dgm:t>
        <a:bodyPr/>
        <a:lstStyle/>
        <a:p>
          <a:endParaRPr lang="en-GB"/>
        </a:p>
      </dgm:t>
    </dgm:pt>
    <dgm:pt modelId="{CEC262BF-94B6-3F43-B327-8BDF6E6CC665}">
      <dgm:prSet phldrT="[Text]" custT="1"/>
      <dgm:spPr/>
      <dgm:t>
        <a:bodyPr/>
        <a:lstStyle/>
        <a:p>
          <a:pPr>
            <a:buNone/>
          </a:pPr>
          <a:r>
            <a:rPr lang="en-GB" sz="2800" b="1" dirty="0">
              <a:solidFill>
                <a:schemeClr val="bg2"/>
              </a:solidFill>
              <a:latin typeface="Montserrat" pitchFamily="2" charset="77"/>
            </a:rPr>
            <a:t>Access provider </a:t>
          </a:r>
          <a:r>
            <a:rPr lang="en-GB" sz="2800" b="1" i="0" u="none" strike="noStrike" cap="none" dirty="0">
              <a:solidFill>
                <a:schemeClr val="bg2"/>
              </a:solidFill>
              <a:latin typeface="Montserrat" pitchFamily="2" charset="77"/>
              <a:ea typeface="Arial"/>
              <a:cs typeface="Arial"/>
              <a:sym typeface="Arial"/>
            </a:rPr>
            <a:t>reporting</a:t>
          </a:r>
        </a:p>
      </dgm:t>
    </dgm:pt>
    <dgm:pt modelId="{A16D5662-9FE2-0246-88E2-7138B140A1D9}" type="parTrans" cxnId="{A0B6370F-C731-CE4A-AA78-4DCB2218CCF4}">
      <dgm:prSet/>
      <dgm:spPr/>
      <dgm:t>
        <a:bodyPr/>
        <a:lstStyle/>
        <a:p>
          <a:endParaRPr lang="en-GB"/>
        </a:p>
      </dgm:t>
    </dgm:pt>
    <dgm:pt modelId="{081F8735-949D-B740-9718-D7DB6132C613}" type="sibTrans" cxnId="{A0B6370F-C731-CE4A-AA78-4DCB2218CCF4}">
      <dgm:prSet/>
      <dgm:spPr/>
      <dgm:t>
        <a:bodyPr/>
        <a:lstStyle/>
        <a:p>
          <a:endParaRPr lang="en-GB"/>
        </a:p>
      </dgm:t>
    </dgm:pt>
    <dgm:pt modelId="{C49152F5-D1C5-204B-84D8-18D00D099388}">
      <dgm:prSet phldrT="[Text]" custT="1"/>
      <dgm:spPr/>
      <dgm:t>
        <a:bodyPr/>
        <a:lstStyle/>
        <a:p>
          <a:pPr>
            <a:buNone/>
          </a:pPr>
          <a:r>
            <a:rPr lang="en-GB" sz="2800" b="0" dirty="0">
              <a:solidFill>
                <a:schemeClr val="bg2"/>
              </a:solidFill>
              <a:latin typeface="Montserrat" pitchFamily="2" charset="77"/>
            </a:rPr>
            <a:t>Approval of access costs</a:t>
          </a:r>
        </a:p>
      </dgm:t>
    </dgm:pt>
    <dgm:pt modelId="{711A6948-A6D2-9F49-B76D-6C1E4B4E02EA}" type="parTrans" cxnId="{06E38AC0-B3C1-CC48-AEE9-C497E7EC160B}">
      <dgm:prSet/>
      <dgm:spPr/>
      <dgm:t>
        <a:bodyPr/>
        <a:lstStyle/>
        <a:p>
          <a:endParaRPr lang="en-GB"/>
        </a:p>
      </dgm:t>
    </dgm:pt>
    <dgm:pt modelId="{853E1C4F-1E12-AD4A-B06C-0544D341D369}" type="sibTrans" cxnId="{06E38AC0-B3C1-CC48-AEE9-C497E7EC160B}">
      <dgm:prSet/>
      <dgm:spPr/>
      <dgm:t>
        <a:bodyPr/>
        <a:lstStyle/>
        <a:p>
          <a:endParaRPr lang="en-GB"/>
        </a:p>
      </dgm:t>
    </dgm:pt>
    <dgm:pt modelId="{9D33FCA5-6DC3-DC47-91F4-6B912D3B53F8}" type="pres">
      <dgm:prSet presAssocID="{A269050F-B694-9E4D-8742-5D0C3BD6CEBB}" presName="Name0" presStyleCnt="0">
        <dgm:presLayoutVars>
          <dgm:dir/>
          <dgm:resizeHandles val="exact"/>
        </dgm:presLayoutVars>
      </dgm:prSet>
      <dgm:spPr/>
    </dgm:pt>
    <dgm:pt modelId="{4A568AB6-3A37-134B-BCAE-F49EA894727A}" type="pres">
      <dgm:prSet presAssocID="{7F8C8D21-3C97-1F46-94C8-770A44B8053A}" presName="parAndChTx" presStyleLbl="node1" presStyleIdx="0" presStyleCnt="5">
        <dgm:presLayoutVars>
          <dgm:bulletEnabled val="1"/>
        </dgm:presLayoutVars>
      </dgm:prSet>
      <dgm:spPr/>
    </dgm:pt>
    <dgm:pt modelId="{3BA3A393-C2C1-0142-A0CA-CD86BEE70D03}" type="pres">
      <dgm:prSet presAssocID="{13BE4EAB-7CD2-E047-82D6-AFF47F6007F4}" presName="parAndChSpace" presStyleCnt="0"/>
      <dgm:spPr/>
    </dgm:pt>
    <dgm:pt modelId="{BA556975-BA3E-744E-AC96-DB0931581EBC}" type="pres">
      <dgm:prSet presAssocID="{C5FAB739-5777-7D45-95FB-C827395C1194}" presName="parAndChTx" presStyleLbl="node1" presStyleIdx="1" presStyleCnt="5">
        <dgm:presLayoutVars>
          <dgm:bulletEnabled val="1"/>
        </dgm:presLayoutVars>
      </dgm:prSet>
      <dgm:spPr/>
    </dgm:pt>
    <dgm:pt modelId="{44C83B66-30FF-8843-8042-3AA2298BB487}" type="pres">
      <dgm:prSet presAssocID="{D929D09F-41FF-8148-A65E-D38C93D02C66}" presName="parAndChSpace" presStyleCnt="0"/>
      <dgm:spPr/>
    </dgm:pt>
    <dgm:pt modelId="{C7E34F3D-D049-B54D-A33F-C9A1C8E876D0}" type="pres">
      <dgm:prSet presAssocID="{76724C54-B9D9-8D47-BB21-27FD004B1DE1}" presName="parAndChTx" presStyleLbl="node1" presStyleIdx="2" presStyleCnt="5">
        <dgm:presLayoutVars>
          <dgm:bulletEnabled val="1"/>
        </dgm:presLayoutVars>
      </dgm:prSet>
      <dgm:spPr/>
    </dgm:pt>
    <dgm:pt modelId="{6D85846D-2ACA-2A4D-A874-4C3A10B31352}" type="pres">
      <dgm:prSet presAssocID="{E0AC943E-BDC3-4041-A176-7C6079305379}" presName="parAndChSpace" presStyleCnt="0"/>
      <dgm:spPr/>
    </dgm:pt>
    <dgm:pt modelId="{8ADC5C1A-C82F-6B4C-818E-D299AF03DFE8}" type="pres">
      <dgm:prSet presAssocID="{CEC262BF-94B6-3F43-B327-8BDF6E6CC665}" presName="parAndChTx" presStyleLbl="node1" presStyleIdx="3" presStyleCnt="5">
        <dgm:presLayoutVars>
          <dgm:bulletEnabled val="1"/>
        </dgm:presLayoutVars>
      </dgm:prSet>
      <dgm:spPr/>
    </dgm:pt>
    <dgm:pt modelId="{6CF77F1B-0C97-364A-B5B0-27FFCA3669B5}" type="pres">
      <dgm:prSet presAssocID="{081F8735-949D-B740-9718-D7DB6132C613}" presName="parAndChSpace" presStyleCnt="0"/>
      <dgm:spPr/>
    </dgm:pt>
    <dgm:pt modelId="{F0C81D7D-E723-6942-9431-C7A25375D16C}" type="pres">
      <dgm:prSet presAssocID="{F0099EBA-13CB-5644-81A9-0C3898706E33}" presName="parAndChTx" presStyleLbl="node1" presStyleIdx="4" presStyleCnt="5">
        <dgm:presLayoutVars>
          <dgm:bulletEnabled val="1"/>
        </dgm:presLayoutVars>
      </dgm:prSet>
      <dgm:spPr/>
    </dgm:pt>
  </dgm:ptLst>
  <dgm:cxnLst>
    <dgm:cxn modelId="{03C74102-8EB5-1A45-8B1C-15C6DF4DAB1F}" type="presOf" srcId="{97C18973-971D-4544-B479-147FC28B87DD}" destId="{4A568AB6-3A37-134B-BCAE-F49EA894727A}" srcOrd="0" destOrd="2" presId="urn:microsoft.com/office/officeart/2005/8/layout/hChevron3"/>
    <dgm:cxn modelId="{B35A8E09-8840-A34B-A6EF-FCD0283349B8}" srcId="{7F8C8D21-3C97-1F46-94C8-770A44B8053A}" destId="{6A05CE5C-2428-7246-B211-C3A84FA41798}" srcOrd="0" destOrd="0" parTransId="{BCE0F6B8-2A20-2444-8BE6-2F0DF0BE86F2}" sibTransId="{12F06D6B-01FD-6A46-A827-A3B2E4826954}"/>
    <dgm:cxn modelId="{A0B6370F-C731-CE4A-AA78-4DCB2218CCF4}" srcId="{A269050F-B694-9E4D-8742-5D0C3BD6CEBB}" destId="{CEC262BF-94B6-3F43-B327-8BDF6E6CC665}" srcOrd="3" destOrd="0" parTransId="{A16D5662-9FE2-0246-88E2-7138B140A1D9}" sibTransId="{081F8735-949D-B740-9718-D7DB6132C613}"/>
    <dgm:cxn modelId="{AC4A0C12-9588-EC4A-A09A-905775856F06}" srcId="{A269050F-B694-9E4D-8742-5D0C3BD6CEBB}" destId="{F0099EBA-13CB-5644-81A9-0C3898706E33}" srcOrd="4" destOrd="0" parTransId="{FB37B00E-7F59-6341-922C-120AB22979EC}" sibTransId="{B1597652-1435-1D47-A97A-FB3D2F2701CD}"/>
    <dgm:cxn modelId="{F978AE15-EDE5-A04B-BA6A-B5F6C3401FCF}" type="presOf" srcId="{CEC262BF-94B6-3F43-B327-8BDF6E6CC665}" destId="{8ADC5C1A-C82F-6B4C-818E-D299AF03DFE8}" srcOrd="0" destOrd="0" presId="urn:microsoft.com/office/officeart/2005/8/layout/hChevron3"/>
    <dgm:cxn modelId="{6FBB0B21-D198-EA49-9266-888D6920AF17}" type="presOf" srcId="{A269050F-B694-9E4D-8742-5D0C3BD6CEBB}" destId="{9D33FCA5-6DC3-DC47-91F4-6B912D3B53F8}" srcOrd="0" destOrd="0" presId="urn:microsoft.com/office/officeart/2005/8/layout/hChevron3"/>
    <dgm:cxn modelId="{8F6C4422-4EDA-DE47-BA53-AA6C9F0D67AA}" srcId="{F0099EBA-13CB-5644-81A9-0C3898706E33}" destId="{5F7B2CB3-8991-1E47-A72B-35A891DDD810}" srcOrd="1" destOrd="0" parTransId="{629CAEFF-06CD-2243-99E7-F9B35F0C21F7}" sibTransId="{094E7529-4D13-D94E-9179-A7DF54D409A5}"/>
    <dgm:cxn modelId="{0FFF0823-330D-BC4C-8100-205616A3B90E}" srcId="{76724C54-B9D9-8D47-BB21-27FD004B1DE1}" destId="{B1944561-C88E-6941-B641-EE123204C2A4}" srcOrd="1" destOrd="0" parTransId="{D646A0D3-050F-1347-AB39-D74C48BD2927}" sibTransId="{15B22C1C-E57A-444A-AF8A-79BD232AD332}"/>
    <dgm:cxn modelId="{65388C25-9629-0749-B630-6D9F93A50BD3}" srcId="{7F8C8D21-3C97-1F46-94C8-770A44B8053A}" destId="{97C18973-971D-4544-B479-147FC28B87DD}" srcOrd="1" destOrd="0" parTransId="{1E090785-255E-9545-BC91-5CC5266128D3}" sibTransId="{D9ED98C6-024E-AC4B-9A2A-A73AC58E86D2}"/>
    <dgm:cxn modelId="{C7996329-A4FF-F446-A336-9442097A8512}" type="presOf" srcId="{C49152F5-D1C5-204B-84D8-18D00D099388}" destId="{8ADC5C1A-C82F-6B4C-818E-D299AF03DFE8}" srcOrd="0" destOrd="1" presId="urn:microsoft.com/office/officeart/2005/8/layout/hChevron3"/>
    <dgm:cxn modelId="{11E84247-BA74-2E4E-84A2-97946507EFE8}" srcId="{C5FAB739-5777-7D45-95FB-C827395C1194}" destId="{3044EE26-4C1F-694C-9E2D-50EB1A24E619}" srcOrd="0" destOrd="0" parTransId="{B0D73BDB-1D7A-AA40-B14D-92BC4ED7D394}" sibTransId="{2E2C6176-3E9B-974A-B950-6D765E3E3E72}"/>
    <dgm:cxn modelId="{E33DC750-83E4-9A42-9F69-E5B501A4F056}" type="presOf" srcId="{3044EE26-4C1F-694C-9E2D-50EB1A24E619}" destId="{BA556975-BA3E-744E-AC96-DB0931581EBC}" srcOrd="0" destOrd="1" presId="urn:microsoft.com/office/officeart/2005/8/layout/hChevron3"/>
    <dgm:cxn modelId="{1BD32953-35B9-4741-86E1-C13E59CCC19E}" srcId="{A269050F-B694-9E4D-8742-5D0C3BD6CEBB}" destId="{C5FAB739-5777-7D45-95FB-C827395C1194}" srcOrd="1" destOrd="0" parTransId="{15A4FFA9-37AB-4A44-A24E-055AA6438F60}" sibTransId="{D929D09F-41FF-8148-A65E-D38C93D02C66}"/>
    <dgm:cxn modelId="{30665879-F1DB-3E42-9C98-924E893192F5}" type="presOf" srcId="{A6E5DCA9-6B28-004E-8184-0D11A01D6056}" destId="{F0C81D7D-E723-6942-9431-C7A25375D16C}" srcOrd="0" destOrd="1" presId="urn:microsoft.com/office/officeart/2005/8/layout/hChevron3"/>
    <dgm:cxn modelId="{2BC9908C-7CF7-5748-BC23-B673EDA8E723}" srcId="{F0099EBA-13CB-5644-81A9-0C3898706E33}" destId="{A6E5DCA9-6B28-004E-8184-0D11A01D6056}" srcOrd="0" destOrd="0" parTransId="{E81AD1DA-72FA-CF45-9EEF-7F0E734A8A82}" sibTransId="{0D402DC9-9640-BB4B-8C9A-9FCB1568CC21}"/>
    <dgm:cxn modelId="{79BB368D-A756-284F-B830-9821CCFA61C4}" type="presOf" srcId="{76724C54-B9D9-8D47-BB21-27FD004B1DE1}" destId="{C7E34F3D-D049-B54D-A33F-C9A1C8E876D0}" srcOrd="0" destOrd="0" presId="urn:microsoft.com/office/officeart/2005/8/layout/hChevron3"/>
    <dgm:cxn modelId="{9F9C2AB0-24F9-2241-BE2D-9A40AA0027DF}" srcId="{A269050F-B694-9E4D-8742-5D0C3BD6CEBB}" destId="{76724C54-B9D9-8D47-BB21-27FD004B1DE1}" srcOrd="2" destOrd="0" parTransId="{4C01472E-F059-1842-9587-E4451A4DD706}" sibTransId="{E0AC943E-BDC3-4041-A176-7C6079305379}"/>
    <dgm:cxn modelId="{E488E0B2-E67A-D24F-98E6-8EB82C7238CE}" type="presOf" srcId="{7F8C8D21-3C97-1F46-94C8-770A44B8053A}" destId="{4A568AB6-3A37-134B-BCAE-F49EA894727A}" srcOrd="0" destOrd="0" presId="urn:microsoft.com/office/officeart/2005/8/layout/hChevron3"/>
    <dgm:cxn modelId="{461CA4BC-F4F6-E740-B9A7-BDC3768B827E}" type="presOf" srcId="{5F7B2CB3-8991-1E47-A72B-35A891DDD810}" destId="{F0C81D7D-E723-6942-9431-C7A25375D16C}" srcOrd="0" destOrd="2" presId="urn:microsoft.com/office/officeart/2005/8/layout/hChevron3"/>
    <dgm:cxn modelId="{06E38AC0-B3C1-CC48-AEE9-C497E7EC160B}" srcId="{CEC262BF-94B6-3F43-B327-8BDF6E6CC665}" destId="{C49152F5-D1C5-204B-84D8-18D00D099388}" srcOrd="0" destOrd="0" parTransId="{711A6948-A6D2-9F49-B76D-6C1E4B4E02EA}" sibTransId="{853E1C4F-1E12-AD4A-B06C-0544D341D369}"/>
    <dgm:cxn modelId="{545E07D5-CD5D-134D-B835-079855021960}" type="presOf" srcId="{F0099EBA-13CB-5644-81A9-0C3898706E33}" destId="{F0C81D7D-E723-6942-9431-C7A25375D16C}" srcOrd="0" destOrd="0" presId="urn:microsoft.com/office/officeart/2005/8/layout/hChevron3"/>
    <dgm:cxn modelId="{B73651D7-1223-1347-9CF0-16381A810409}" type="presOf" srcId="{B1944561-C88E-6941-B641-EE123204C2A4}" destId="{C7E34F3D-D049-B54D-A33F-C9A1C8E876D0}" srcOrd="0" destOrd="2" presId="urn:microsoft.com/office/officeart/2005/8/layout/hChevron3"/>
    <dgm:cxn modelId="{0EBE71D9-E3EB-9045-B0AA-3270B8E5D8E5}" srcId="{A269050F-B694-9E4D-8742-5D0C3BD6CEBB}" destId="{7F8C8D21-3C97-1F46-94C8-770A44B8053A}" srcOrd="0" destOrd="0" parTransId="{A082DC10-842C-0140-9226-D822B6228922}" sibTransId="{13BE4EAB-7CD2-E047-82D6-AFF47F6007F4}"/>
    <dgm:cxn modelId="{F5CEF4DF-71A1-2441-B9CE-B84210ACEB48}" type="presOf" srcId="{6A05CE5C-2428-7246-B211-C3A84FA41798}" destId="{4A568AB6-3A37-134B-BCAE-F49EA894727A}" srcOrd="0" destOrd="1" presId="urn:microsoft.com/office/officeart/2005/8/layout/hChevron3"/>
    <dgm:cxn modelId="{DB4898E7-3BC3-A748-97EB-38434C5A438B}" type="presOf" srcId="{C5FAB739-5777-7D45-95FB-C827395C1194}" destId="{BA556975-BA3E-744E-AC96-DB0931581EBC}" srcOrd="0" destOrd="0" presId="urn:microsoft.com/office/officeart/2005/8/layout/hChevron3"/>
    <dgm:cxn modelId="{630333E8-6502-6145-A792-B3F141BB5A45}" type="presOf" srcId="{01557A2E-244F-1A40-9A9E-DF689300F601}" destId="{C7E34F3D-D049-B54D-A33F-C9A1C8E876D0}" srcOrd="0" destOrd="1" presId="urn:microsoft.com/office/officeart/2005/8/layout/hChevron3"/>
    <dgm:cxn modelId="{055997EA-C58A-6E47-A3B5-787754AC6034}" srcId="{76724C54-B9D9-8D47-BB21-27FD004B1DE1}" destId="{01557A2E-244F-1A40-9A9E-DF689300F601}" srcOrd="0" destOrd="0" parTransId="{748C2838-5E4B-3B4F-A075-562D05EBABC9}" sibTransId="{A00CD221-C03C-2643-8CFD-0EE73AE06519}"/>
    <dgm:cxn modelId="{96121E74-5808-F746-A133-06BB8BA1D1A0}" type="presParOf" srcId="{9D33FCA5-6DC3-DC47-91F4-6B912D3B53F8}" destId="{4A568AB6-3A37-134B-BCAE-F49EA894727A}" srcOrd="0" destOrd="0" presId="urn:microsoft.com/office/officeart/2005/8/layout/hChevron3"/>
    <dgm:cxn modelId="{5A93B6AA-23F1-8B47-9356-D0464E40406A}" type="presParOf" srcId="{9D33FCA5-6DC3-DC47-91F4-6B912D3B53F8}" destId="{3BA3A393-C2C1-0142-A0CA-CD86BEE70D03}" srcOrd="1" destOrd="0" presId="urn:microsoft.com/office/officeart/2005/8/layout/hChevron3"/>
    <dgm:cxn modelId="{3CBD7466-FA5F-3A4D-8FB9-79B528472D99}" type="presParOf" srcId="{9D33FCA5-6DC3-DC47-91F4-6B912D3B53F8}" destId="{BA556975-BA3E-744E-AC96-DB0931581EBC}" srcOrd="2" destOrd="0" presId="urn:microsoft.com/office/officeart/2005/8/layout/hChevron3"/>
    <dgm:cxn modelId="{CB9D99A4-3F1F-034D-80E5-EE04D9B31ED8}" type="presParOf" srcId="{9D33FCA5-6DC3-DC47-91F4-6B912D3B53F8}" destId="{44C83B66-30FF-8843-8042-3AA2298BB487}" srcOrd="3" destOrd="0" presId="urn:microsoft.com/office/officeart/2005/8/layout/hChevron3"/>
    <dgm:cxn modelId="{1336EBB1-B177-234E-A5E5-E5CBB8EEBF19}" type="presParOf" srcId="{9D33FCA5-6DC3-DC47-91F4-6B912D3B53F8}" destId="{C7E34F3D-D049-B54D-A33F-C9A1C8E876D0}" srcOrd="4" destOrd="0" presId="urn:microsoft.com/office/officeart/2005/8/layout/hChevron3"/>
    <dgm:cxn modelId="{F88D0863-BF97-244B-9770-829C1C6663EA}" type="presParOf" srcId="{9D33FCA5-6DC3-DC47-91F4-6B912D3B53F8}" destId="{6D85846D-2ACA-2A4D-A874-4C3A10B31352}" srcOrd="5" destOrd="0" presId="urn:microsoft.com/office/officeart/2005/8/layout/hChevron3"/>
    <dgm:cxn modelId="{F69B7B14-F94C-FB42-881A-2370530D9C22}" type="presParOf" srcId="{9D33FCA5-6DC3-DC47-91F4-6B912D3B53F8}" destId="{8ADC5C1A-C82F-6B4C-818E-D299AF03DFE8}" srcOrd="6" destOrd="0" presId="urn:microsoft.com/office/officeart/2005/8/layout/hChevron3"/>
    <dgm:cxn modelId="{598403FC-79F9-C548-A78B-2520E4232422}" type="presParOf" srcId="{9D33FCA5-6DC3-DC47-91F4-6B912D3B53F8}" destId="{6CF77F1B-0C97-364A-B5B0-27FFCA3669B5}" srcOrd="7" destOrd="0" presId="urn:microsoft.com/office/officeart/2005/8/layout/hChevron3"/>
    <dgm:cxn modelId="{15BD21AB-C2FF-E148-8853-3A7BFB8F025B}" type="presParOf" srcId="{9D33FCA5-6DC3-DC47-91F4-6B912D3B53F8}" destId="{F0C81D7D-E723-6942-9431-C7A25375D16C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38668E-A772-4C51-82ED-5888AB56347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14D3DD9-33BF-402B-8F3C-58134BE21EA5}">
      <dgm:prSet/>
      <dgm:spPr/>
      <dgm:t>
        <a:bodyPr/>
        <a:lstStyle/>
        <a:p>
          <a:r>
            <a:rPr lang="en-GB" b="0" i="0"/>
            <a:t>Defining </a:t>
          </a:r>
          <a:endParaRPr lang="en-GB"/>
        </a:p>
      </dgm:t>
    </dgm:pt>
    <dgm:pt modelId="{F121269B-7778-4FB7-8961-60AB347A8F6E}" type="parTrans" cxnId="{9343249B-8D77-4FEF-8B4E-6352F9EA0490}">
      <dgm:prSet/>
      <dgm:spPr/>
      <dgm:t>
        <a:bodyPr/>
        <a:lstStyle/>
        <a:p>
          <a:endParaRPr lang="en-GB"/>
        </a:p>
      </dgm:t>
    </dgm:pt>
    <dgm:pt modelId="{A138AE7D-A2E1-413B-918C-5A3F6AB16136}" type="sibTrans" cxnId="{9343249B-8D77-4FEF-8B4E-6352F9EA0490}">
      <dgm:prSet/>
      <dgm:spPr/>
      <dgm:t>
        <a:bodyPr/>
        <a:lstStyle/>
        <a:p>
          <a:endParaRPr lang="en-GB"/>
        </a:p>
      </dgm:t>
    </dgm:pt>
    <dgm:pt modelId="{3170D742-4602-4128-A92E-5F861DE6794E}">
      <dgm:prSet/>
      <dgm:spPr/>
      <dgm:t>
        <a:bodyPr/>
        <a:lstStyle/>
        <a:p>
          <a:r>
            <a:rPr lang="en-GB" b="0" i="0" dirty="0">
              <a:solidFill>
                <a:schemeClr val="bg2"/>
              </a:solidFill>
            </a:rPr>
            <a:t>General funding an access conditions</a:t>
          </a:r>
          <a:endParaRPr lang="en-GB" b="0" dirty="0">
            <a:solidFill>
              <a:schemeClr val="bg2"/>
            </a:solidFill>
          </a:endParaRPr>
        </a:p>
      </dgm:t>
    </dgm:pt>
    <dgm:pt modelId="{30ACB32D-FEEA-41F4-B148-460167E125E4}" type="parTrans" cxnId="{B4DD87AC-850E-45B4-9DC1-C36FD2EAAF41}">
      <dgm:prSet/>
      <dgm:spPr/>
      <dgm:t>
        <a:bodyPr/>
        <a:lstStyle/>
        <a:p>
          <a:endParaRPr lang="en-GB"/>
        </a:p>
      </dgm:t>
    </dgm:pt>
    <dgm:pt modelId="{544C78C2-65B7-4FEC-BAE0-FD51C77EB051}" type="sibTrans" cxnId="{B4DD87AC-850E-45B4-9DC1-C36FD2EAAF41}">
      <dgm:prSet/>
      <dgm:spPr/>
      <dgm:t>
        <a:bodyPr/>
        <a:lstStyle/>
        <a:p>
          <a:endParaRPr lang="en-GB"/>
        </a:p>
      </dgm:t>
    </dgm:pt>
    <dgm:pt modelId="{214CEEE9-BB2A-4E37-9E36-C0C111FE7AE9}">
      <dgm:prSet/>
      <dgm:spPr/>
      <dgm:t>
        <a:bodyPr/>
        <a:lstStyle/>
        <a:p>
          <a:r>
            <a:rPr lang="en-GB" b="0" i="0" baseline="0" dirty="0">
              <a:solidFill>
                <a:schemeClr val="bg2"/>
              </a:solidFill>
            </a:rPr>
            <a:t>Travel, logistics, and shipment costs directly associated to the access </a:t>
          </a:r>
          <a:endParaRPr lang="en-GB" b="0" dirty="0">
            <a:solidFill>
              <a:schemeClr val="bg2"/>
            </a:solidFill>
          </a:endParaRPr>
        </a:p>
      </dgm:t>
    </dgm:pt>
    <dgm:pt modelId="{E734C1E1-4521-4633-9BBC-32CF4AF8E888}" type="parTrans" cxnId="{2BB1C3F2-CADC-4D69-8E42-E5BD5B88AA24}">
      <dgm:prSet/>
      <dgm:spPr/>
      <dgm:t>
        <a:bodyPr/>
        <a:lstStyle/>
        <a:p>
          <a:endParaRPr lang="en-GB"/>
        </a:p>
      </dgm:t>
    </dgm:pt>
    <dgm:pt modelId="{E0E52B87-A70A-40E9-AF16-C6CC8308B080}" type="sibTrans" cxnId="{2BB1C3F2-CADC-4D69-8E42-E5BD5B88AA24}">
      <dgm:prSet/>
      <dgm:spPr/>
      <dgm:t>
        <a:bodyPr/>
        <a:lstStyle/>
        <a:p>
          <a:endParaRPr lang="en-GB"/>
        </a:p>
      </dgm:t>
    </dgm:pt>
    <dgm:pt modelId="{2D3650B6-37EA-41A7-871A-8433A28A12AE}">
      <dgm:prSet/>
      <dgm:spPr/>
      <dgm:t>
        <a:bodyPr/>
        <a:lstStyle/>
        <a:p>
          <a:r>
            <a:rPr lang="en-GB" b="0" i="0" dirty="0">
              <a:solidFill>
                <a:schemeClr val="bg2"/>
              </a:solidFill>
            </a:rPr>
            <a:t>Liability</a:t>
          </a:r>
          <a:endParaRPr lang="en-GB" b="0" dirty="0">
            <a:solidFill>
              <a:schemeClr val="bg2"/>
            </a:solidFill>
          </a:endParaRPr>
        </a:p>
      </dgm:t>
    </dgm:pt>
    <dgm:pt modelId="{A70C89E3-51C9-4D43-B04B-993E7DC21BDE}" type="parTrans" cxnId="{B27669E8-9447-46D7-9A72-6BC80B57549E}">
      <dgm:prSet/>
      <dgm:spPr/>
      <dgm:t>
        <a:bodyPr/>
        <a:lstStyle/>
        <a:p>
          <a:endParaRPr lang="en-GB"/>
        </a:p>
      </dgm:t>
    </dgm:pt>
    <dgm:pt modelId="{16A79BC3-81B3-474B-98B8-0AA740786C47}" type="sibTrans" cxnId="{B27669E8-9447-46D7-9A72-6BC80B57549E}">
      <dgm:prSet/>
      <dgm:spPr/>
      <dgm:t>
        <a:bodyPr/>
        <a:lstStyle/>
        <a:p>
          <a:endParaRPr lang="en-GB"/>
        </a:p>
      </dgm:t>
    </dgm:pt>
    <dgm:pt modelId="{8E6CA173-72D5-42E3-8318-CA5E853D3825}">
      <dgm:prSet/>
      <dgm:spPr/>
      <dgm:t>
        <a:bodyPr/>
        <a:lstStyle/>
        <a:p>
          <a:r>
            <a:rPr lang="en-GB" b="0" i="0" dirty="0">
              <a:solidFill>
                <a:schemeClr val="bg2"/>
              </a:solidFill>
            </a:rPr>
            <a:t>Scientific data</a:t>
          </a:r>
          <a:endParaRPr lang="en-GB" b="0" dirty="0">
            <a:solidFill>
              <a:schemeClr val="bg2"/>
            </a:solidFill>
          </a:endParaRPr>
        </a:p>
      </dgm:t>
    </dgm:pt>
    <dgm:pt modelId="{AD3A8151-2354-4A7C-BBC8-327A5BD597A8}" type="parTrans" cxnId="{D12FC4CF-A7D4-4928-B979-B401EBF02819}">
      <dgm:prSet/>
      <dgm:spPr/>
      <dgm:t>
        <a:bodyPr/>
        <a:lstStyle/>
        <a:p>
          <a:endParaRPr lang="en-GB"/>
        </a:p>
      </dgm:t>
    </dgm:pt>
    <dgm:pt modelId="{B1B19D18-23D9-4118-ABB0-C09D0702AD9B}" type="sibTrans" cxnId="{D12FC4CF-A7D4-4928-B979-B401EBF02819}">
      <dgm:prSet/>
      <dgm:spPr/>
      <dgm:t>
        <a:bodyPr/>
        <a:lstStyle/>
        <a:p>
          <a:endParaRPr lang="en-GB"/>
        </a:p>
      </dgm:t>
    </dgm:pt>
    <dgm:pt modelId="{A1246A06-3444-460B-AC29-F6489C972B97}">
      <dgm:prSet/>
      <dgm:spPr/>
      <dgm:t>
        <a:bodyPr/>
        <a:lstStyle/>
        <a:p>
          <a:r>
            <a:rPr lang="en-GB" b="0" i="0" dirty="0" err="1">
              <a:solidFill>
                <a:schemeClr val="bg2"/>
              </a:solidFill>
            </a:rPr>
            <a:t>Acess</a:t>
          </a:r>
          <a:r>
            <a:rPr lang="en-GB" b="0" i="0" dirty="0">
              <a:solidFill>
                <a:schemeClr val="bg2"/>
              </a:solidFill>
            </a:rPr>
            <a:t> reporting</a:t>
          </a:r>
          <a:endParaRPr lang="en-GB" b="0" dirty="0">
            <a:solidFill>
              <a:schemeClr val="bg2"/>
            </a:solidFill>
          </a:endParaRPr>
        </a:p>
      </dgm:t>
    </dgm:pt>
    <dgm:pt modelId="{36CA4141-182C-4182-AB95-3608A9F68C06}" type="parTrans" cxnId="{9DE8292D-FB92-4968-B3FE-ECC44F3A5C52}">
      <dgm:prSet/>
      <dgm:spPr/>
      <dgm:t>
        <a:bodyPr/>
        <a:lstStyle/>
        <a:p>
          <a:endParaRPr lang="en-GB"/>
        </a:p>
      </dgm:t>
    </dgm:pt>
    <dgm:pt modelId="{4B2FB2DA-BAE7-45DB-A0C9-69D75249AA19}" type="sibTrans" cxnId="{9DE8292D-FB92-4968-B3FE-ECC44F3A5C52}">
      <dgm:prSet/>
      <dgm:spPr/>
      <dgm:t>
        <a:bodyPr/>
        <a:lstStyle/>
        <a:p>
          <a:endParaRPr lang="en-GB"/>
        </a:p>
      </dgm:t>
    </dgm:pt>
    <dgm:pt modelId="{13A03444-8F2D-4712-BE22-FA401B56754E}">
      <dgm:prSet/>
      <dgm:spPr/>
      <dgm:t>
        <a:bodyPr/>
        <a:lstStyle/>
        <a:p>
          <a:r>
            <a:rPr lang="en-GB" b="0" i="0" dirty="0">
              <a:solidFill>
                <a:schemeClr val="bg2"/>
              </a:solidFill>
            </a:rPr>
            <a:t>Cancellation or suspension</a:t>
          </a:r>
          <a:endParaRPr lang="en-GB" b="0" dirty="0">
            <a:solidFill>
              <a:schemeClr val="bg2"/>
            </a:solidFill>
          </a:endParaRPr>
        </a:p>
      </dgm:t>
    </dgm:pt>
    <dgm:pt modelId="{05E9C2BF-6531-4226-89C5-C9E9C9E95044}" type="parTrans" cxnId="{A8885EE6-FF06-4F19-8373-AA289694F643}">
      <dgm:prSet/>
      <dgm:spPr/>
      <dgm:t>
        <a:bodyPr/>
        <a:lstStyle/>
        <a:p>
          <a:endParaRPr lang="en-GB"/>
        </a:p>
      </dgm:t>
    </dgm:pt>
    <dgm:pt modelId="{7AF03B98-1EE3-42BE-BEED-58E11D295F74}" type="sibTrans" cxnId="{A8885EE6-FF06-4F19-8373-AA289694F643}">
      <dgm:prSet/>
      <dgm:spPr/>
      <dgm:t>
        <a:bodyPr/>
        <a:lstStyle/>
        <a:p>
          <a:endParaRPr lang="en-GB"/>
        </a:p>
      </dgm:t>
    </dgm:pt>
    <dgm:pt modelId="{50EB342C-A0BA-4B92-AA66-6C9D6B97860B}" type="pres">
      <dgm:prSet presAssocID="{6D38668E-A772-4C51-82ED-5888AB563478}" presName="Name0" presStyleCnt="0">
        <dgm:presLayoutVars>
          <dgm:dir/>
          <dgm:animLvl val="lvl"/>
          <dgm:resizeHandles val="exact"/>
        </dgm:presLayoutVars>
      </dgm:prSet>
      <dgm:spPr/>
    </dgm:pt>
    <dgm:pt modelId="{7745A75F-328B-4D2B-A541-D310B9949ED7}" type="pres">
      <dgm:prSet presAssocID="{B14D3DD9-33BF-402B-8F3C-58134BE21EA5}" presName="composite" presStyleCnt="0"/>
      <dgm:spPr/>
    </dgm:pt>
    <dgm:pt modelId="{BEF36EA8-6049-45C3-8055-845A92F07BA5}" type="pres">
      <dgm:prSet presAssocID="{B14D3DD9-33BF-402B-8F3C-58134BE21EA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3655C1A7-1C03-46EA-B412-C5A760D0413E}" type="pres">
      <dgm:prSet presAssocID="{B14D3DD9-33BF-402B-8F3C-58134BE21EA5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48930B06-E24C-47CE-93D5-26F2A3877F9A}" type="presOf" srcId="{3170D742-4602-4128-A92E-5F861DE6794E}" destId="{3655C1A7-1C03-46EA-B412-C5A760D0413E}" srcOrd="0" destOrd="0" presId="urn:microsoft.com/office/officeart/2005/8/layout/hList1"/>
    <dgm:cxn modelId="{9DE8292D-FB92-4968-B3FE-ECC44F3A5C52}" srcId="{B14D3DD9-33BF-402B-8F3C-58134BE21EA5}" destId="{A1246A06-3444-460B-AC29-F6489C972B97}" srcOrd="4" destOrd="0" parTransId="{36CA4141-182C-4182-AB95-3608A9F68C06}" sibTransId="{4B2FB2DA-BAE7-45DB-A0C9-69D75249AA19}"/>
    <dgm:cxn modelId="{04214E82-B457-4595-B8A3-ABD6F26A2906}" type="presOf" srcId="{214CEEE9-BB2A-4E37-9E36-C0C111FE7AE9}" destId="{3655C1A7-1C03-46EA-B412-C5A760D0413E}" srcOrd="0" destOrd="1" presId="urn:microsoft.com/office/officeart/2005/8/layout/hList1"/>
    <dgm:cxn modelId="{9343249B-8D77-4FEF-8B4E-6352F9EA0490}" srcId="{6D38668E-A772-4C51-82ED-5888AB563478}" destId="{B14D3DD9-33BF-402B-8F3C-58134BE21EA5}" srcOrd="0" destOrd="0" parTransId="{F121269B-7778-4FB7-8961-60AB347A8F6E}" sibTransId="{A138AE7D-A2E1-413B-918C-5A3F6AB16136}"/>
    <dgm:cxn modelId="{A676259D-8B96-4FC3-B9C2-F98C1F30C7A9}" type="presOf" srcId="{8E6CA173-72D5-42E3-8318-CA5E853D3825}" destId="{3655C1A7-1C03-46EA-B412-C5A760D0413E}" srcOrd="0" destOrd="3" presId="urn:microsoft.com/office/officeart/2005/8/layout/hList1"/>
    <dgm:cxn modelId="{B4DD87AC-850E-45B4-9DC1-C36FD2EAAF41}" srcId="{B14D3DD9-33BF-402B-8F3C-58134BE21EA5}" destId="{3170D742-4602-4128-A92E-5F861DE6794E}" srcOrd="0" destOrd="0" parTransId="{30ACB32D-FEEA-41F4-B148-460167E125E4}" sibTransId="{544C78C2-65B7-4FEC-BAE0-FD51C77EB051}"/>
    <dgm:cxn modelId="{10D685B0-7A8A-4F37-AD67-24977503DE4A}" type="presOf" srcId="{A1246A06-3444-460B-AC29-F6489C972B97}" destId="{3655C1A7-1C03-46EA-B412-C5A760D0413E}" srcOrd="0" destOrd="4" presId="urn:microsoft.com/office/officeart/2005/8/layout/hList1"/>
    <dgm:cxn modelId="{F5F3B4B1-A351-4727-9C19-F4E72051AF43}" type="presOf" srcId="{6D38668E-A772-4C51-82ED-5888AB563478}" destId="{50EB342C-A0BA-4B92-AA66-6C9D6B97860B}" srcOrd="0" destOrd="0" presId="urn:microsoft.com/office/officeart/2005/8/layout/hList1"/>
    <dgm:cxn modelId="{31315FB4-3EA4-4470-81A0-48B3C9ABFAC1}" type="presOf" srcId="{13A03444-8F2D-4712-BE22-FA401B56754E}" destId="{3655C1A7-1C03-46EA-B412-C5A760D0413E}" srcOrd="0" destOrd="5" presId="urn:microsoft.com/office/officeart/2005/8/layout/hList1"/>
    <dgm:cxn modelId="{D12FC4CF-A7D4-4928-B979-B401EBF02819}" srcId="{B14D3DD9-33BF-402B-8F3C-58134BE21EA5}" destId="{8E6CA173-72D5-42E3-8318-CA5E853D3825}" srcOrd="3" destOrd="0" parTransId="{AD3A8151-2354-4A7C-BBC8-327A5BD597A8}" sibTransId="{B1B19D18-23D9-4118-ABB0-C09D0702AD9B}"/>
    <dgm:cxn modelId="{86C004D4-54DD-4325-B58B-AB3E4D23F557}" type="presOf" srcId="{2D3650B6-37EA-41A7-871A-8433A28A12AE}" destId="{3655C1A7-1C03-46EA-B412-C5A760D0413E}" srcOrd="0" destOrd="2" presId="urn:microsoft.com/office/officeart/2005/8/layout/hList1"/>
    <dgm:cxn modelId="{98A93EE4-74D1-4ED4-930A-8E20A4BC8035}" type="presOf" srcId="{B14D3DD9-33BF-402B-8F3C-58134BE21EA5}" destId="{BEF36EA8-6049-45C3-8055-845A92F07BA5}" srcOrd="0" destOrd="0" presId="urn:microsoft.com/office/officeart/2005/8/layout/hList1"/>
    <dgm:cxn modelId="{A8885EE6-FF06-4F19-8373-AA289694F643}" srcId="{B14D3DD9-33BF-402B-8F3C-58134BE21EA5}" destId="{13A03444-8F2D-4712-BE22-FA401B56754E}" srcOrd="5" destOrd="0" parTransId="{05E9C2BF-6531-4226-89C5-C9E9C9E95044}" sibTransId="{7AF03B98-1EE3-42BE-BEED-58E11D295F74}"/>
    <dgm:cxn modelId="{B27669E8-9447-46D7-9A72-6BC80B57549E}" srcId="{B14D3DD9-33BF-402B-8F3C-58134BE21EA5}" destId="{2D3650B6-37EA-41A7-871A-8433A28A12AE}" srcOrd="2" destOrd="0" parTransId="{A70C89E3-51C9-4D43-B04B-993E7DC21BDE}" sibTransId="{16A79BC3-81B3-474B-98B8-0AA740786C47}"/>
    <dgm:cxn modelId="{2BB1C3F2-CADC-4D69-8E42-E5BD5B88AA24}" srcId="{B14D3DD9-33BF-402B-8F3C-58134BE21EA5}" destId="{214CEEE9-BB2A-4E37-9E36-C0C111FE7AE9}" srcOrd="1" destOrd="0" parTransId="{E734C1E1-4521-4633-9BBC-32CF4AF8E888}" sibTransId="{E0E52B87-A70A-40E9-AF16-C6CC8308B080}"/>
    <dgm:cxn modelId="{918980A5-94C4-4ED6-8979-7226B5483E4C}" type="presParOf" srcId="{50EB342C-A0BA-4B92-AA66-6C9D6B97860B}" destId="{7745A75F-328B-4D2B-A541-D310B9949ED7}" srcOrd="0" destOrd="0" presId="urn:microsoft.com/office/officeart/2005/8/layout/hList1"/>
    <dgm:cxn modelId="{C4A44043-46E7-45B3-B7A1-95A5DF1F2F80}" type="presParOf" srcId="{7745A75F-328B-4D2B-A541-D310B9949ED7}" destId="{BEF36EA8-6049-45C3-8055-845A92F07BA5}" srcOrd="0" destOrd="0" presId="urn:microsoft.com/office/officeart/2005/8/layout/hList1"/>
    <dgm:cxn modelId="{A238385E-4739-47B6-8657-FA65756504E4}" type="presParOf" srcId="{7745A75F-328B-4D2B-A541-D310B9949ED7}" destId="{3655C1A7-1C03-46EA-B412-C5A760D041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38668E-A772-4C51-82ED-5888AB56347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14D3DD9-33BF-402B-8F3C-58134BE21EA5}">
      <dgm:prSet/>
      <dgm:spPr/>
      <dgm:t>
        <a:bodyPr/>
        <a:lstStyle/>
        <a:p>
          <a:r>
            <a:rPr lang="en-GB" b="0" i="0"/>
            <a:t>Defining </a:t>
          </a:r>
          <a:endParaRPr lang="en-GB"/>
        </a:p>
      </dgm:t>
    </dgm:pt>
    <dgm:pt modelId="{F121269B-7778-4FB7-8961-60AB347A8F6E}" type="parTrans" cxnId="{9343249B-8D77-4FEF-8B4E-6352F9EA0490}">
      <dgm:prSet/>
      <dgm:spPr/>
      <dgm:t>
        <a:bodyPr/>
        <a:lstStyle/>
        <a:p>
          <a:endParaRPr lang="en-GB"/>
        </a:p>
      </dgm:t>
    </dgm:pt>
    <dgm:pt modelId="{A138AE7D-A2E1-413B-918C-5A3F6AB16136}" type="sibTrans" cxnId="{9343249B-8D77-4FEF-8B4E-6352F9EA0490}">
      <dgm:prSet/>
      <dgm:spPr/>
      <dgm:t>
        <a:bodyPr/>
        <a:lstStyle/>
        <a:p>
          <a:endParaRPr lang="en-GB"/>
        </a:p>
      </dgm:t>
    </dgm:pt>
    <dgm:pt modelId="{3170D742-4602-4128-A92E-5F861DE6794E}">
      <dgm:prSet/>
      <dgm:spPr/>
      <dgm:t>
        <a:bodyPr/>
        <a:lstStyle/>
        <a:p>
          <a:r>
            <a:rPr lang="en-GB" b="0" i="0" dirty="0" err="1">
              <a:solidFill>
                <a:schemeClr val="bg2"/>
              </a:solidFill>
            </a:rPr>
            <a:t>Especific</a:t>
          </a:r>
          <a:r>
            <a:rPr lang="en-GB" b="0" i="0" dirty="0">
              <a:solidFill>
                <a:schemeClr val="bg2"/>
              </a:solidFill>
            </a:rPr>
            <a:t> conditions applying to the access of this RI:</a:t>
          </a:r>
          <a:endParaRPr lang="en-GB" b="0" dirty="0">
            <a:solidFill>
              <a:schemeClr val="bg2"/>
            </a:solidFill>
          </a:endParaRPr>
        </a:p>
      </dgm:t>
    </dgm:pt>
    <dgm:pt modelId="{30ACB32D-FEEA-41F4-B148-460167E125E4}" type="parTrans" cxnId="{B4DD87AC-850E-45B4-9DC1-C36FD2EAAF41}">
      <dgm:prSet/>
      <dgm:spPr/>
      <dgm:t>
        <a:bodyPr/>
        <a:lstStyle/>
        <a:p>
          <a:endParaRPr lang="en-GB"/>
        </a:p>
      </dgm:t>
    </dgm:pt>
    <dgm:pt modelId="{544C78C2-65B7-4FEC-BAE0-FD51C77EB051}" type="sibTrans" cxnId="{B4DD87AC-850E-45B4-9DC1-C36FD2EAAF41}">
      <dgm:prSet/>
      <dgm:spPr/>
      <dgm:t>
        <a:bodyPr/>
        <a:lstStyle/>
        <a:p>
          <a:endParaRPr lang="en-GB"/>
        </a:p>
      </dgm:t>
    </dgm:pt>
    <dgm:pt modelId="{FA355B5B-D05E-4A88-AC77-EC5E1A71311E}">
      <dgm:prSet/>
      <dgm:spPr/>
      <dgm:t>
        <a:bodyPr/>
        <a:lstStyle/>
        <a:p>
          <a:r>
            <a:rPr lang="de-DE" b="0" dirty="0" err="1">
              <a:solidFill>
                <a:schemeClr val="bg2"/>
              </a:solidFill>
            </a:rPr>
            <a:t>Mandatory</a:t>
          </a:r>
          <a:r>
            <a:rPr lang="de-DE" b="0" dirty="0">
              <a:solidFill>
                <a:schemeClr val="bg2"/>
              </a:solidFill>
            </a:rPr>
            <a:t> </a:t>
          </a:r>
          <a:r>
            <a:rPr lang="de-DE" b="0" dirty="0" err="1">
              <a:solidFill>
                <a:schemeClr val="bg2"/>
              </a:solidFill>
            </a:rPr>
            <a:t>health</a:t>
          </a:r>
          <a:r>
            <a:rPr lang="de-DE" b="0" dirty="0">
              <a:solidFill>
                <a:schemeClr val="bg2"/>
              </a:solidFill>
            </a:rPr>
            <a:t> </a:t>
          </a:r>
          <a:r>
            <a:rPr lang="de-DE" b="0" dirty="0" err="1">
              <a:solidFill>
                <a:schemeClr val="bg2"/>
              </a:solidFill>
            </a:rPr>
            <a:t>checks</a:t>
          </a:r>
          <a:endParaRPr lang="en-GB" b="0" dirty="0">
            <a:solidFill>
              <a:schemeClr val="bg2"/>
            </a:solidFill>
          </a:endParaRPr>
        </a:p>
      </dgm:t>
    </dgm:pt>
    <dgm:pt modelId="{A773939E-D1FA-4780-A7A3-3075392498CE}" type="parTrans" cxnId="{0CB95B12-EDDF-4E25-B886-270B3D70F139}">
      <dgm:prSet/>
      <dgm:spPr/>
      <dgm:t>
        <a:bodyPr/>
        <a:lstStyle/>
        <a:p>
          <a:endParaRPr lang="en-GB"/>
        </a:p>
      </dgm:t>
    </dgm:pt>
    <dgm:pt modelId="{76FBAA88-9485-43A0-8BC3-8BC22E52C20B}" type="sibTrans" cxnId="{0CB95B12-EDDF-4E25-B886-270B3D70F139}">
      <dgm:prSet/>
      <dgm:spPr/>
      <dgm:t>
        <a:bodyPr/>
        <a:lstStyle/>
        <a:p>
          <a:endParaRPr lang="en-GB"/>
        </a:p>
      </dgm:t>
    </dgm:pt>
    <dgm:pt modelId="{1A60A083-F20A-469F-B78D-82F6704888C1}">
      <dgm:prSet/>
      <dgm:spPr/>
      <dgm:t>
        <a:bodyPr/>
        <a:lstStyle/>
        <a:p>
          <a:r>
            <a:rPr lang="de-DE" b="0" dirty="0" err="1">
              <a:solidFill>
                <a:schemeClr val="bg2"/>
              </a:solidFill>
            </a:rPr>
            <a:t>Firearm</a:t>
          </a:r>
          <a:r>
            <a:rPr lang="de-DE" b="0" dirty="0">
              <a:solidFill>
                <a:schemeClr val="bg2"/>
              </a:solidFill>
            </a:rPr>
            <a:t> </a:t>
          </a:r>
          <a:r>
            <a:rPr lang="de-DE" b="0" dirty="0" err="1">
              <a:solidFill>
                <a:schemeClr val="bg2"/>
              </a:solidFill>
            </a:rPr>
            <a:t>licence</a:t>
          </a:r>
          <a:endParaRPr lang="en-GB" b="0" dirty="0">
            <a:solidFill>
              <a:schemeClr val="bg2"/>
            </a:solidFill>
          </a:endParaRPr>
        </a:p>
      </dgm:t>
    </dgm:pt>
    <dgm:pt modelId="{0FB9A8E5-B262-4977-804C-AE8EC0F35E52}" type="parTrans" cxnId="{FAFFB685-48DE-4D0A-9C46-96A523C8A30D}">
      <dgm:prSet/>
      <dgm:spPr/>
      <dgm:t>
        <a:bodyPr/>
        <a:lstStyle/>
        <a:p>
          <a:endParaRPr lang="en-GB"/>
        </a:p>
      </dgm:t>
    </dgm:pt>
    <dgm:pt modelId="{98301898-A1D6-4362-92AC-239157617DDC}" type="sibTrans" cxnId="{FAFFB685-48DE-4D0A-9C46-96A523C8A30D}">
      <dgm:prSet/>
      <dgm:spPr/>
      <dgm:t>
        <a:bodyPr/>
        <a:lstStyle/>
        <a:p>
          <a:endParaRPr lang="en-GB"/>
        </a:p>
      </dgm:t>
    </dgm:pt>
    <dgm:pt modelId="{27164353-E2E1-4B35-A00E-861AE8D4A96E}">
      <dgm:prSet/>
      <dgm:spPr/>
      <dgm:t>
        <a:bodyPr/>
        <a:lstStyle/>
        <a:p>
          <a:endParaRPr lang="en-GB" b="0" dirty="0">
            <a:solidFill>
              <a:schemeClr val="bg2"/>
            </a:solidFill>
          </a:endParaRPr>
        </a:p>
      </dgm:t>
    </dgm:pt>
    <dgm:pt modelId="{EC61C8D1-005A-4A05-B3CD-84175FAF9154}" type="parTrans" cxnId="{ED8D98E8-F629-46AB-823B-0FF7480E2884}">
      <dgm:prSet/>
      <dgm:spPr/>
      <dgm:t>
        <a:bodyPr/>
        <a:lstStyle/>
        <a:p>
          <a:endParaRPr lang="en-GB"/>
        </a:p>
      </dgm:t>
    </dgm:pt>
    <dgm:pt modelId="{8895A14A-886F-44B5-8E98-C0148FAA1D61}" type="sibTrans" cxnId="{ED8D98E8-F629-46AB-823B-0FF7480E2884}">
      <dgm:prSet/>
      <dgm:spPr/>
      <dgm:t>
        <a:bodyPr/>
        <a:lstStyle/>
        <a:p>
          <a:endParaRPr lang="en-GB"/>
        </a:p>
      </dgm:t>
    </dgm:pt>
    <dgm:pt modelId="{4673F432-BF80-469B-BC84-416B7775881F}">
      <dgm:prSet/>
      <dgm:spPr/>
      <dgm:t>
        <a:bodyPr/>
        <a:lstStyle/>
        <a:p>
          <a:r>
            <a:rPr lang="de-DE" b="0" dirty="0" err="1">
              <a:solidFill>
                <a:schemeClr val="bg2"/>
              </a:solidFill>
            </a:rPr>
            <a:t>Mandatory</a:t>
          </a:r>
          <a:r>
            <a:rPr lang="de-DE" b="0" dirty="0">
              <a:solidFill>
                <a:schemeClr val="bg2"/>
              </a:solidFill>
            </a:rPr>
            <a:t> </a:t>
          </a:r>
          <a:r>
            <a:rPr lang="de-DE" b="0" dirty="0" err="1">
              <a:solidFill>
                <a:schemeClr val="bg2"/>
              </a:solidFill>
            </a:rPr>
            <a:t>trainings</a:t>
          </a:r>
          <a:endParaRPr lang="en-GB" b="0" dirty="0">
            <a:solidFill>
              <a:schemeClr val="bg2"/>
            </a:solidFill>
          </a:endParaRPr>
        </a:p>
      </dgm:t>
    </dgm:pt>
    <dgm:pt modelId="{80625D1D-57DC-4482-8A5C-9C49D718332C}" type="parTrans" cxnId="{1F290A9B-7791-4736-B7E2-CEB6314E3D36}">
      <dgm:prSet/>
      <dgm:spPr/>
      <dgm:t>
        <a:bodyPr/>
        <a:lstStyle/>
        <a:p>
          <a:endParaRPr lang="en-GB"/>
        </a:p>
      </dgm:t>
    </dgm:pt>
    <dgm:pt modelId="{B5B1B984-5A74-4979-8D31-EB8976EF746D}" type="sibTrans" cxnId="{1F290A9B-7791-4736-B7E2-CEB6314E3D36}">
      <dgm:prSet/>
      <dgm:spPr/>
      <dgm:t>
        <a:bodyPr/>
        <a:lstStyle/>
        <a:p>
          <a:endParaRPr lang="en-GB"/>
        </a:p>
      </dgm:t>
    </dgm:pt>
    <dgm:pt modelId="{AB198027-D4EB-433B-AB7D-94A48F48D04A}">
      <dgm:prSet/>
      <dgm:spPr/>
      <dgm:t>
        <a:bodyPr/>
        <a:lstStyle/>
        <a:p>
          <a:r>
            <a:rPr lang="de-DE" b="0" dirty="0" err="1">
              <a:solidFill>
                <a:schemeClr val="bg2"/>
              </a:solidFill>
            </a:rPr>
            <a:t>Reimbursement</a:t>
          </a:r>
          <a:r>
            <a:rPr lang="de-DE" b="0" dirty="0">
              <a:solidFill>
                <a:schemeClr val="bg2"/>
              </a:solidFill>
            </a:rPr>
            <a:t> </a:t>
          </a:r>
          <a:r>
            <a:rPr lang="de-DE" b="0" dirty="0" err="1">
              <a:solidFill>
                <a:schemeClr val="bg2"/>
              </a:solidFill>
            </a:rPr>
            <a:t>of</a:t>
          </a:r>
          <a:r>
            <a:rPr lang="de-DE" b="0" dirty="0">
              <a:solidFill>
                <a:schemeClr val="bg2"/>
              </a:solidFill>
            </a:rPr>
            <a:t> </a:t>
          </a:r>
          <a:r>
            <a:rPr lang="de-DE" b="0" dirty="0" err="1">
              <a:solidFill>
                <a:schemeClr val="bg2"/>
              </a:solidFill>
            </a:rPr>
            <a:t>expenses</a:t>
          </a:r>
          <a:endParaRPr lang="en-GB" b="0" dirty="0">
            <a:solidFill>
              <a:schemeClr val="bg2"/>
            </a:solidFill>
          </a:endParaRPr>
        </a:p>
      </dgm:t>
    </dgm:pt>
    <dgm:pt modelId="{B81BB4F7-3732-42B4-8E90-A049CCA9DDCE}" type="parTrans" cxnId="{B5DED7DF-0FE5-4A68-B4BF-5299B718A8E4}">
      <dgm:prSet/>
      <dgm:spPr/>
      <dgm:t>
        <a:bodyPr/>
        <a:lstStyle/>
        <a:p>
          <a:endParaRPr lang="en-GB"/>
        </a:p>
      </dgm:t>
    </dgm:pt>
    <dgm:pt modelId="{B0EA09DC-D9A8-4E86-8E9A-260CAD7E7150}" type="sibTrans" cxnId="{B5DED7DF-0FE5-4A68-B4BF-5299B718A8E4}">
      <dgm:prSet/>
      <dgm:spPr/>
      <dgm:t>
        <a:bodyPr/>
        <a:lstStyle/>
        <a:p>
          <a:endParaRPr lang="en-GB"/>
        </a:p>
      </dgm:t>
    </dgm:pt>
    <dgm:pt modelId="{8CE35E5B-E4E3-4BD8-8CE5-36581465C827}">
      <dgm:prSet/>
      <dgm:spPr/>
      <dgm:t>
        <a:bodyPr/>
        <a:lstStyle/>
        <a:p>
          <a:r>
            <a:rPr lang="de-DE" b="0" dirty="0">
              <a:solidFill>
                <a:schemeClr val="bg2"/>
              </a:solidFill>
            </a:rPr>
            <a:t>…</a:t>
          </a:r>
          <a:endParaRPr lang="en-GB" b="0" dirty="0">
            <a:solidFill>
              <a:schemeClr val="bg2"/>
            </a:solidFill>
          </a:endParaRPr>
        </a:p>
      </dgm:t>
    </dgm:pt>
    <dgm:pt modelId="{0A80E05C-EC83-4846-941D-5D8694599DDB}" type="parTrans" cxnId="{5E84064B-5452-40DD-BF54-1C9C4F03B951}">
      <dgm:prSet/>
      <dgm:spPr/>
      <dgm:t>
        <a:bodyPr/>
        <a:lstStyle/>
        <a:p>
          <a:endParaRPr lang="en-GB"/>
        </a:p>
      </dgm:t>
    </dgm:pt>
    <dgm:pt modelId="{77D492B1-412E-4D86-A800-D17FAF93687C}" type="sibTrans" cxnId="{5E84064B-5452-40DD-BF54-1C9C4F03B951}">
      <dgm:prSet/>
      <dgm:spPr/>
      <dgm:t>
        <a:bodyPr/>
        <a:lstStyle/>
        <a:p>
          <a:endParaRPr lang="en-GB"/>
        </a:p>
      </dgm:t>
    </dgm:pt>
    <dgm:pt modelId="{50EB342C-A0BA-4B92-AA66-6C9D6B97860B}" type="pres">
      <dgm:prSet presAssocID="{6D38668E-A772-4C51-82ED-5888AB563478}" presName="Name0" presStyleCnt="0">
        <dgm:presLayoutVars>
          <dgm:dir/>
          <dgm:animLvl val="lvl"/>
          <dgm:resizeHandles val="exact"/>
        </dgm:presLayoutVars>
      </dgm:prSet>
      <dgm:spPr/>
    </dgm:pt>
    <dgm:pt modelId="{7745A75F-328B-4D2B-A541-D310B9949ED7}" type="pres">
      <dgm:prSet presAssocID="{B14D3DD9-33BF-402B-8F3C-58134BE21EA5}" presName="composite" presStyleCnt="0"/>
      <dgm:spPr/>
    </dgm:pt>
    <dgm:pt modelId="{BEF36EA8-6049-45C3-8055-845A92F07BA5}" type="pres">
      <dgm:prSet presAssocID="{B14D3DD9-33BF-402B-8F3C-58134BE21EA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3655C1A7-1C03-46EA-B412-C5A760D0413E}" type="pres">
      <dgm:prSet presAssocID="{B14D3DD9-33BF-402B-8F3C-58134BE21EA5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48930B06-E24C-47CE-93D5-26F2A3877F9A}" type="presOf" srcId="{3170D742-4602-4128-A92E-5F861DE6794E}" destId="{3655C1A7-1C03-46EA-B412-C5A760D0413E}" srcOrd="0" destOrd="0" presId="urn:microsoft.com/office/officeart/2005/8/layout/hList1"/>
    <dgm:cxn modelId="{C48E4E08-461B-454B-B03E-488A76F80F06}" type="presOf" srcId="{AB198027-D4EB-433B-AB7D-94A48F48D04A}" destId="{3655C1A7-1C03-46EA-B412-C5A760D0413E}" srcOrd="0" destOrd="4" presId="urn:microsoft.com/office/officeart/2005/8/layout/hList1"/>
    <dgm:cxn modelId="{0CB95B12-EDDF-4E25-B886-270B3D70F139}" srcId="{3170D742-4602-4128-A92E-5F861DE6794E}" destId="{FA355B5B-D05E-4A88-AC77-EC5E1A71311E}" srcOrd="0" destOrd="0" parTransId="{A773939E-D1FA-4780-A7A3-3075392498CE}" sibTransId="{76FBAA88-9485-43A0-8BC3-8BC22E52C20B}"/>
    <dgm:cxn modelId="{5E84064B-5452-40DD-BF54-1C9C4F03B951}" srcId="{3170D742-4602-4128-A92E-5F861DE6794E}" destId="{8CE35E5B-E4E3-4BD8-8CE5-36581465C827}" srcOrd="4" destOrd="0" parTransId="{0A80E05C-EC83-4846-941D-5D8694599DDB}" sibTransId="{77D492B1-412E-4D86-A800-D17FAF93687C}"/>
    <dgm:cxn modelId="{F5526C56-955E-4857-BCC0-814257C3866B}" type="presOf" srcId="{8CE35E5B-E4E3-4BD8-8CE5-36581465C827}" destId="{3655C1A7-1C03-46EA-B412-C5A760D0413E}" srcOrd="0" destOrd="5" presId="urn:microsoft.com/office/officeart/2005/8/layout/hList1"/>
    <dgm:cxn modelId="{0CEE7273-4D9A-4B6B-819E-99274FAF9665}" type="presOf" srcId="{1A60A083-F20A-469F-B78D-82F6704888C1}" destId="{3655C1A7-1C03-46EA-B412-C5A760D0413E}" srcOrd="0" destOrd="2" presId="urn:microsoft.com/office/officeart/2005/8/layout/hList1"/>
    <dgm:cxn modelId="{FAFFB685-48DE-4D0A-9C46-96A523C8A30D}" srcId="{3170D742-4602-4128-A92E-5F861DE6794E}" destId="{1A60A083-F20A-469F-B78D-82F6704888C1}" srcOrd="1" destOrd="0" parTransId="{0FB9A8E5-B262-4977-804C-AE8EC0F35E52}" sibTransId="{98301898-A1D6-4362-92AC-239157617DDC}"/>
    <dgm:cxn modelId="{1F290A9B-7791-4736-B7E2-CEB6314E3D36}" srcId="{3170D742-4602-4128-A92E-5F861DE6794E}" destId="{4673F432-BF80-469B-BC84-416B7775881F}" srcOrd="2" destOrd="0" parTransId="{80625D1D-57DC-4482-8A5C-9C49D718332C}" sibTransId="{B5B1B984-5A74-4979-8D31-EB8976EF746D}"/>
    <dgm:cxn modelId="{9343249B-8D77-4FEF-8B4E-6352F9EA0490}" srcId="{6D38668E-A772-4C51-82ED-5888AB563478}" destId="{B14D3DD9-33BF-402B-8F3C-58134BE21EA5}" srcOrd="0" destOrd="0" parTransId="{F121269B-7778-4FB7-8961-60AB347A8F6E}" sibTransId="{A138AE7D-A2E1-413B-918C-5A3F6AB16136}"/>
    <dgm:cxn modelId="{B4DD87AC-850E-45B4-9DC1-C36FD2EAAF41}" srcId="{B14D3DD9-33BF-402B-8F3C-58134BE21EA5}" destId="{3170D742-4602-4128-A92E-5F861DE6794E}" srcOrd="0" destOrd="0" parTransId="{30ACB32D-FEEA-41F4-B148-460167E125E4}" sibTransId="{544C78C2-65B7-4FEC-BAE0-FD51C77EB051}"/>
    <dgm:cxn modelId="{F5F3B4B1-A351-4727-9C19-F4E72051AF43}" type="presOf" srcId="{6D38668E-A772-4C51-82ED-5888AB563478}" destId="{50EB342C-A0BA-4B92-AA66-6C9D6B97860B}" srcOrd="0" destOrd="0" presId="urn:microsoft.com/office/officeart/2005/8/layout/hList1"/>
    <dgm:cxn modelId="{6A86EABD-62C3-4A3A-AB16-C73C571B4972}" type="presOf" srcId="{4673F432-BF80-469B-BC84-416B7775881F}" destId="{3655C1A7-1C03-46EA-B412-C5A760D0413E}" srcOrd="0" destOrd="3" presId="urn:microsoft.com/office/officeart/2005/8/layout/hList1"/>
    <dgm:cxn modelId="{165D8DC1-0D82-4138-8AAB-0C4A03835E29}" type="presOf" srcId="{FA355B5B-D05E-4A88-AC77-EC5E1A71311E}" destId="{3655C1A7-1C03-46EA-B412-C5A760D0413E}" srcOrd="0" destOrd="1" presId="urn:microsoft.com/office/officeart/2005/8/layout/hList1"/>
    <dgm:cxn modelId="{B5DED7DF-0FE5-4A68-B4BF-5299B718A8E4}" srcId="{3170D742-4602-4128-A92E-5F861DE6794E}" destId="{AB198027-D4EB-433B-AB7D-94A48F48D04A}" srcOrd="3" destOrd="0" parTransId="{B81BB4F7-3732-42B4-8E90-A049CCA9DDCE}" sibTransId="{B0EA09DC-D9A8-4E86-8E9A-260CAD7E7150}"/>
    <dgm:cxn modelId="{98A93EE4-74D1-4ED4-930A-8E20A4BC8035}" type="presOf" srcId="{B14D3DD9-33BF-402B-8F3C-58134BE21EA5}" destId="{BEF36EA8-6049-45C3-8055-845A92F07BA5}" srcOrd="0" destOrd="0" presId="urn:microsoft.com/office/officeart/2005/8/layout/hList1"/>
    <dgm:cxn modelId="{ED8D98E8-F629-46AB-823B-0FF7480E2884}" srcId="{B14D3DD9-33BF-402B-8F3C-58134BE21EA5}" destId="{27164353-E2E1-4B35-A00E-861AE8D4A96E}" srcOrd="1" destOrd="0" parTransId="{EC61C8D1-005A-4A05-B3CD-84175FAF9154}" sibTransId="{8895A14A-886F-44B5-8E98-C0148FAA1D61}"/>
    <dgm:cxn modelId="{D8A33DF2-1E0A-41AB-AB54-9B6625121DE1}" type="presOf" srcId="{27164353-E2E1-4B35-A00E-861AE8D4A96E}" destId="{3655C1A7-1C03-46EA-B412-C5A760D0413E}" srcOrd="0" destOrd="6" presId="urn:microsoft.com/office/officeart/2005/8/layout/hList1"/>
    <dgm:cxn modelId="{918980A5-94C4-4ED6-8979-7226B5483E4C}" type="presParOf" srcId="{50EB342C-A0BA-4B92-AA66-6C9D6B97860B}" destId="{7745A75F-328B-4D2B-A541-D310B9949ED7}" srcOrd="0" destOrd="0" presId="urn:microsoft.com/office/officeart/2005/8/layout/hList1"/>
    <dgm:cxn modelId="{C4A44043-46E7-45B3-B7A1-95A5DF1F2F80}" type="presParOf" srcId="{7745A75F-328B-4D2B-A541-D310B9949ED7}" destId="{BEF36EA8-6049-45C3-8055-845A92F07BA5}" srcOrd="0" destOrd="0" presId="urn:microsoft.com/office/officeart/2005/8/layout/hList1"/>
    <dgm:cxn modelId="{A238385E-4739-47B6-8657-FA65756504E4}" type="presParOf" srcId="{7745A75F-328B-4D2B-A541-D310B9949ED7}" destId="{3655C1A7-1C03-46EA-B412-C5A760D041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727C54-67D3-4D45-B18A-508737105E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C626FBB-9E56-4565-89D0-C7D345BBE8B1}">
      <dgm:prSet custT="1"/>
      <dgm:spPr/>
      <dgm:t>
        <a:bodyPr/>
        <a:lstStyle/>
        <a:p>
          <a:r>
            <a:rPr lang="de-DE" sz="3200" b="0" i="0" dirty="0"/>
            <a:t>Scenarios </a:t>
          </a:r>
          <a:r>
            <a:rPr lang="de-DE" sz="3200" b="0" i="0" dirty="0" err="1"/>
            <a:t>for</a:t>
          </a:r>
          <a:r>
            <a:rPr lang="de-DE" sz="3200" b="0" i="0" dirty="0"/>
            <a:t> </a:t>
          </a:r>
          <a:r>
            <a:rPr lang="de-DE" sz="3200" b="0" i="0" dirty="0" err="1"/>
            <a:t>reimbursement</a:t>
          </a:r>
          <a:r>
            <a:rPr lang="de-DE" sz="3200" b="0" i="0" dirty="0"/>
            <a:t> </a:t>
          </a:r>
          <a:r>
            <a:rPr lang="de-DE" sz="3200" b="0" i="0" dirty="0" err="1"/>
            <a:t>of</a:t>
          </a:r>
          <a:r>
            <a:rPr lang="de-DE" sz="3200" b="0" i="0" dirty="0"/>
            <a:t> User Group Leader </a:t>
          </a:r>
          <a:r>
            <a:rPr lang="de-DE" sz="3200" b="0" i="0" dirty="0" err="1"/>
            <a:t>expenses</a:t>
          </a:r>
          <a:r>
            <a:rPr lang="de-DE" sz="3200" b="0" i="0" dirty="0"/>
            <a:t> </a:t>
          </a:r>
          <a:r>
            <a:rPr lang="de-DE" sz="3200" b="0" i="0" dirty="0" err="1"/>
            <a:t>associated</a:t>
          </a:r>
          <a:r>
            <a:rPr lang="de-DE" sz="3200" b="0" i="0" dirty="0"/>
            <a:t> </a:t>
          </a:r>
          <a:r>
            <a:rPr lang="de-DE" sz="3200" b="0" i="0" dirty="0" err="1"/>
            <a:t>to</a:t>
          </a:r>
          <a:r>
            <a:rPr lang="de-DE" sz="3200" b="0" i="0" dirty="0"/>
            <a:t> </a:t>
          </a:r>
          <a:r>
            <a:rPr lang="de-DE" sz="3200" b="0" i="0" dirty="0" err="1"/>
            <a:t>the</a:t>
          </a:r>
          <a:r>
            <a:rPr lang="de-DE" sz="3200" b="0" i="0" dirty="0"/>
            <a:t> </a:t>
          </a:r>
          <a:r>
            <a:rPr lang="de-DE" sz="3200" b="0" i="0" dirty="0" err="1"/>
            <a:t>access</a:t>
          </a:r>
          <a:endParaRPr lang="en-GB" sz="3200" dirty="0"/>
        </a:p>
      </dgm:t>
    </dgm:pt>
    <dgm:pt modelId="{06CA0705-8430-4B08-A2D9-A29833C95E0A}" type="parTrans" cxnId="{877B964B-006D-415B-BFA6-DCB116764E04}">
      <dgm:prSet/>
      <dgm:spPr/>
      <dgm:t>
        <a:bodyPr/>
        <a:lstStyle/>
        <a:p>
          <a:endParaRPr lang="en-GB" sz="2800"/>
        </a:p>
      </dgm:t>
    </dgm:pt>
    <dgm:pt modelId="{AA999E5B-AF24-4B15-BD7B-D6468995946B}" type="sibTrans" cxnId="{877B964B-006D-415B-BFA6-DCB116764E04}">
      <dgm:prSet/>
      <dgm:spPr/>
      <dgm:t>
        <a:bodyPr/>
        <a:lstStyle/>
        <a:p>
          <a:endParaRPr lang="en-GB" sz="2800"/>
        </a:p>
      </dgm:t>
    </dgm:pt>
    <dgm:pt modelId="{AD2DE3D4-19E0-4F66-9621-A3AE19AAFE64}" type="pres">
      <dgm:prSet presAssocID="{5B727C54-67D3-4D45-B18A-508737105EBB}" presName="linear" presStyleCnt="0">
        <dgm:presLayoutVars>
          <dgm:animLvl val="lvl"/>
          <dgm:resizeHandles val="exact"/>
        </dgm:presLayoutVars>
      </dgm:prSet>
      <dgm:spPr/>
    </dgm:pt>
    <dgm:pt modelId="{00B965FC-1025-435F-9D76-86069845F8D1}" type="pres">
      <dgm:prSet presAssocID="{0C626FBB-9E56-4565-89D0-C7D345BBE8B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77B964B-006D-415B-BFA6-DCB116764E04}" srcId="{5B727C54-67D3-4D45-B18A-508737105EBB}" destId="{0C626FBB-9E56-4565-89D0-C7D345BBE8B1}" srcOrd="0" destOrd="0" parTransId="{06CA0705-8430-4B08-A2D9-A29833C95E0A}" sibTransId="{AA999E5B-AF24-4B15-BD7B-D6468995946B}"/>
    <dgm:cxn modelId="{8650D79D-E3C6-44AA-82DC-E25FD89FD065}" type="presOf" srcId="{0C626FBB-9E56-4565-89D0-C7D345BBE8B1}" destId="{00B965FC-1025-435F-9D76-86069845F8D1}" srcOrd="0" destOrd="0" presId="urn:microsoft.com/office/officeart/2005/8/layout/vList2"/>
    <dgm:cxn modelId="{65D3FDFA-90A5-4C15-9519-B26456E950C1}" type="presOf" srcId="{5B727C54-67D3-4D45-B18A-508737105EBB}" destId="{AD2DE3D4-19E0-4F66-9621-A3AE19AAFE64}" srcOrd="0" destOrd="0" presId="urn:microsoft.com/office/officeart/2005/8/layout/vList2"/>
    <dgm:cxn modelId="{221B706B-ABF8-45ED-BFD3-454CC7547144}" type="presParOf" srcId="{AD2DE3D4-19E0-4F66-9621-A3AE19AAFE64}" destId="{00B965FC-1025-435F-9D76-86069845F8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5/8/layout/hChevron3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D33FCA5-6DC3-DC47-91F4-6B912D3B53F8}" type="pres">
      <dgm:prSet presAssocID="{A269050F-B694-9E4D-8742-5D0C3BD6CEBB}" presName="Name0" presStyleCnt="0">
        <dgm:presLayoutVars>
          <dgm:dir/>
          <dgm:resizeHandles val="exact"/>
        </dgm:presLayoutVars>
      </dgm:prSet>
      <dgm:spPr/>
    </dgm:pt>
  </dgm:ptLst>
  <dgm:cxnLst>
    <dgm:cxn modelId="{6FBB0B21-D198-EA49-9266-888D6920AF17}" type="presOf" srcId="{A269050F-B694-9E4D-8742-5D0C3BD6CEBB}" destId="{9D33FCA5-6DC3-DC47-91F4-6B912D3B53F8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5/8/layout/hChevron3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D33FCA5-6DC3-DC47-91F4-6B912D3B53F8}" type="pres">
      <dgm:prSet presAssocID="{A269050F-B694-9E4D-8742-5D0C3BD6CEBB}" presName="Name0" presStyleCnt="0">
        <dgm:presLayoutVars>
          <dgm:dir/>
          <dgm:resizeHandles val="exact"/>
        </dgm:presLayoutVars>
      </dgm:prSet>
      <dgm:spPr/>
    </dgm:pt>
  </dgm:ptLst>
  <dgm:cxnLst>
    <dgm:cxn modelId="{6FBB0B21-D198-EA49-9266-888D6920AF17}" type="presOf" srcId="{A269050F-B694-9E4D-8742-5D0C3BD6CEBB}" destId="{9D33FCA5-6DC3-DC47-91F4-6B912D3B53F8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5/8/layout/hChevron3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D33FCA5-6DC3-DC47-91F4-6B912D3B53F8}" type="pres">
      <dgm:prSet presAssocID="{A269050F-B694-9E4D-8742-5D0C3BD6CEBB}" presName="Name0" presStyleCnt="0">
        <dgm:presLayoutVars>
          <dgm:dir/>
          <dgm:resizeHandles val="exact"/>
        </dgm:presLayoutVars>
      </dgm:prSet>
      <dgm:spPr/>
    </dgm:pt>
  </dgm:ptLst>
  <dgm:cxnLst>
    <dgm:cxn modelId="{6FBB0B21-D198-EA49-9266-888D6920AF17}" type="presOf" srcId="{A269050F-B694-9E4D-8742-5D0C3BD6CEBB}" destId="{9D33FCA5-6DC3-DC47-91F4-6B912D3B53F8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5/8/layout/hChevron3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D33FCA5-6DC3-DC47-91F4-6B912D3B53F8}" type="pres">
      <dgm:prSet presAssocID="{A269050F-B694-9E4D-8742-5D0C3BD6CEBB}" presName="Name0" presStyleCnt="0">
        <dgm:presLayoutVars>
          <dgm:dir/>
          <dgm:resizeHandles val="exact"/>
        </dgm:presLayoutVars>
      </dgm:prSet>
      <dgm:spPr/>
    </dgm:pt>
  </dgm:ptLst>
  <dgm:cxnLst>
    <dgm:cxn modelId="{6FBB0B21-D198-EA49-9266-888D6920AF17}" type="presOf" srcId="{A269050F-B694-9E4D-8742-5D0C3BD6CEBB}" destId="{9D33FCA5-6DC3-DC47-91F4-6B912D3B53F8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568AB6-3A37-134B-BCAE-F49EA894727A}">
      <dsp:nvSpPr>
        <dsp:cNvPr id="0" name=""/>
        <dsp:cNvSpPr/>
      </dsp:nvSpPr>
      <dsp:spPr>
        <a:xfrm>
          <a:off x="2163" y="1695970"/>
          <a:ext cx="4218272" cy="3374618"/>
        </a:xfrm>
        <a:prstGeom prst="homePlate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811" tIns="71120" rIns="595245" bIns="7112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2"/>
              </a:solidFill>
              <a:latin typeface="Montserrat" pitchFamily="2" charset="77"/>
            </a:rPr>
            <a:t>Negotiation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Access dates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Signature of user contracts</a:t>
          </a:r>
        </a:p>
      </dsp:txBody>
      <dsp:txXfrm>
        <a:off x="2163" y="1695970"/>
        <a:ext cx="3796445" cy="3374618"/>
      </dsp:txXfrm>
    </dsp:sp>
    <dsp:sp modelId="{BA556975-BA3E-744E-AC96-DB0931581EBC}">
      <dsp:nvSpPr>
        <dsp:cNvPr id="0" name=""/>
        <dsp:cNvSpPr/>
      </dsp:nvSpPr>
      <dsp:spPr>
        <a:xfrm>
          <a:off x="3376781" y="1695970"/>
          <a:ext cx="4218272" cy="3374618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811" tIns="71120" rIns="148811" bIns="7112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2"/>
              </a:solidFill>
              <a:latin typeface="Montserrat" pitchFamily="2" charset="77"/>
            </a:rPr>
            <a:t>Implementation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Travel/ shipment costs associated to the access</a:t>
          </a:r>
        </a:p>
      </dsp:txBody>
      <dsp:txXfrm>
        <a:off x="4220436" y="1695970"/>
        <a:ext cx="2530963" cy="3374618"/>
      </dsp:txXfrm>
    </dsp:sp>
    <dsp:sp modelId="{C7E34F3D-D049-B54D-A33F-C9A1C8E876D0}">
      <dsp:nvSpPr>
        <dsp:cNvPr id="0" name=""/>
        <dsp:cNvSpPr/>
      </dsp:nvSpPr>
      <dsp:spPr>
        <a:xfrm>
          <a:off x="6751399" y="1695970"/>
          <a:ext cx="4218272" cy="3374618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811" tIns="71120" rIns="148811" bIns="7112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2"/>
              </a:solidFill>
              <a:latin typeface="Montserrat" pitchFamily="2" charset="77"/>
            </a:rPr>
            <a:t>User group leader reporting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Travel costs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Access report</a:t>
          </a:r>
        </a:p>
      </dsp:txBody>
      <dsp:txXfrm>
        <a:off x="7595054" y="1695970"/>
        <a:ext cx="2530963" cy="3374618"/>
      </dsp:txXfrm>
    </dsp:sp>
    <dsp:sp modelId="{8ADC5C1A-C82F-6B4C-818E-D299AF03DFE8}">
      <dsp:nvSpPr>
        <dsp:cNvPr id="0" name=""/>
        <dsp:cNvSpPr/>
      </dsp:nvSpPr>
      <dsp:spPr>
        <a:xfrm>
          <a:off x="10126017" y="1695970"/>
          <a:ext cx="4218272" cy="3374618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811" tIns="71120" rIns="148811" bIns="7112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2"/>
              </a:solidFill>
              <a:latin typeface="Montserrat" pitchFamily="2" charset="77"/>
            </a:rPr>
            <a:t>Access provider </a:t>
          </a:r>
          <a:r>
            <a:rPr lang="en-GB" sz="2800" b="1" i="0" u="none" strike="noStrike" kern="1200" cap="none" dirty="0">
              <a:solidFill>
                <a:schemeClr val="bg2"/>
              </a:solidFill>
              <a:latin typeface="Montserrat" pitchFamily="2" charset="77"/>
              <a:ea typeface="Arial"/>
              <a:cs typeface="Arial"/>
              <a:sym typeface="Arial"/>
            </a:rPr>
            <a:t>reporting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Approval of access costs</a:t>
          </a:r>
        </a:p>
      </dsp:txBody>
      <dsp:txXfrm>
        <a:off x="10969672" y="1695970"/>
        <a:ext cx="2530963" cy="3374618"/>
      </dsp:txXfrm>
    </dsp:sp>
    <dsp:sp modelId="{F0C81D7D-E723-6942-9431-C7A25375D16C}">
      <dsp:nvSpPr>
        <dsp:cNvPr id="0" name=""/>
        <dsp:cNvSpPr/>
      </dsp:nvSpPr>
      <dsp:spPr>
        <a:xfrm>
          <a:off x="13500635" y="1695970"/>
          <a:ext cx="4218272" cy="3374618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811" tIns="71120" rIns="148811" bIns="7112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2"/>
              </a:solidFill>
              <a:latin typeface="Montserrat" pitchFamily="2" charset="77"/>
            </a:rPr>
            <a:t>Reimbursement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Travel expenses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800" b="0" kern="1200" dirty="0">
              <a:solidFill>
                <a:schemeClr val="bg2"/>
              </a:solidFill>
              <a:latin typeface="Montserrat" pitchFamily="2" charset="77"/>
            </a:rPr>
            <a:t>Access costs</a:t>
          </a:r>
        </a:p>
      </dsp:txBody>
      <dsp:txXfrm>
        <a:off x="14344290" y="1695970"/>
        <a:ext cx="2530963" cy="33746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36EA8-6049-45C3-8055-845A92F07BA5}">
      <dsp:nvSpPr>
        <dsp:cNvPr id="0" name=""/>
        <dsp:cNvSpPr/>
      </dsp:nvSpPr>
      <dsp:spPr>
        <a:xfrm>
          <a:off x="0" y="23160"/>
          <a:ext cx="7675808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0" i="0" kern="1200"/>
            <a:t>Defining </a:t>
          </a:r>
          <a:endParaRPr lang="en-GB" sz="2100" kern="1200"/>
        </a:p>
      </dsp:txBody>
      <dsp:txXfrm>
        <a:off x="0" y="23160"/>
        <a:ext cx="7675808" cy="604800"/>
      </dsp:txXfrm>
    </dsp:sp>
    <dsp:sp modelId="{3655C1A7-1C03-46EA-B412-C5A760D0413E}">
      <dsp:nvSpPr>
        <dsp:cNvPr id="0" name=""/>
        <dsp:cNvSpPr/>
      </dsp:nvSpPr>
      <dsp:spPr>
        <a:xfrm>
          <a:off x="0" y="627960"/>
          <a:ext cx="7675808" cy="2478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i="0" kern="1200" dirty="0">
              <a:solidFill>
                <a:schemeClr val="bg2"/>
              </a:solidFill>
            </a:rPr>
            <a:t>General funding an access conditions</a:t>
          </a:r>
          <a:endParaRPr lang="en-GB" sz="2100" b="0" kern="1200" dirty="0">
            <a:solidFill>
              <a:schemeClr val="bg2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i="0" kern="1200" baseline="0" dirty="0">
              <a:solidFill>
                <a:schemeClr val="bg2"/>
              </a:solidFill>
            </a:rPr>
            <a:t>Travel, logistics, and shipment costs directly associated to the access </a:t>
          </a:r>
          <a:endParaRPr lang="en-GB" sz="2100" b="0" kern="1200" dirty="0">
            <a:solidFill>
              <a:schemeClr val="bg2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i="0" kern="1200" dirty="0">
              <a:solidFill>
                <a:schemeClr val="bg2"/>
              </a:solidFill>
            </a:rPr>
            <a:t>Liability</a:t>
          </a:r>
          <a:endParaRPr lang="en-GB" sz="2100" b="0" kern="1200" dirty="0">
            <a:solidFill>
              <a:schemeClr val="bg2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i="0" kern="1200" dirty="0">
              <a:solidFill>
                <a:schemeClr val="bg2"/>
              </a:solidFill>
            </a:rPr>
            <a:t>Scientific data</a:t>
          </a:r>
          <a:endParaRPr lang="en-GB" sz="2100" b="0" kern="1200" dirty="0">
            <a:solidFill>
              <a:schemeClr val="bg2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i="0" kern="1200" dirty="0" err="1">
              <a:solidFill>
                <a:schemeClr val="bg2"/>
              </a:solidFill>
            </a:rPr>
            <a:t>Acess</a:t>
          </a:r>
          <a:r>
            <a:rPr lang="en-GB" sz="2100" b="0" i="0" kern="1200" dirty="0">
              <a:solidFill>
                <a:schemeClr val="bg2"/>
              </a:solidFill>
            </a:rPr>
            <a:t> reporting</a:t>
          </a:r>
          <a:endParaRPr lang="en-GB" sz="2100" b="0" kern="1200" dirty="0">
            <a:solidFill>
              <a:schemeClr val="bg2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i="0" kern="1200" dirty="0">
              <a:solidFill>
                <a:schemeClr val="bg2"/>
              </a:solidFill>
            </a:rPr>
            <a:t>Cancellation or suspension</a:t>
          </a:r>
          <a:endParaRPr lang="en-GB" sz="2100" b="0" kern="1200" dirty="0">
            <a:solidFill>
              <a:schemeClr val="bg2"/>
            </a:solidFill>
          </a:endParaRPr>
        </a:p>
      </dsp:txBody>
      <dsp:txXfrm>
        <a:off x="0" y="627960"/>
        <a:ext cx="7675808" cy="24787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36EA8-6049-45C3-8055-845A92F07BA5}">
      <dsp:nvSpPr>
        <dsp:cNvPr id="0" name=""/>
        <dsp:cNvSpPr/>
      </dsp:nvSpPr>
      <dsp:spPr>
        <a:xfrm>
          <a:off x="0" y="69128"/>
          <a:ext cx="7675808" cy="576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/>
            <a:t>Defining </a:t>
          </a:r>
          <a:endParaRPr lang="en-GB" sz="2000" kern="1200"/>
        </a:p>
      </dsp:txBody>
      <dsp:txXfrm>
        <a:off x="0" y="69128"/>
        <a:ext cx="7675808" cy="576000"/>
      </dsp:txXfrm>
    </dsp:sp>
    <dsp:sp modelId="{3655C1A7-1C03-46EA-B412-C5A760D0413E}">
      <dsp:nvSpPr>
        <dsp:cNvPr id="0" name=""/>
        <dsp:cNvSpPr/>
      </dsp:nvSpPr>
      <dsp:spPr>
        <a:xfrm>
          <a:off x="0" y="645128"/>
          <a:ext cx="7675808" cy="24155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0" i="0" kern="1200" dirty="0" err="1">
              <a:solidFill>
                <a:schemeClr val="bg2"/>
              </a:solidFill>
            </a:rPr>
            <a:t>Especific</a:t>
          </a:r>
          <a:r>
            <a:rPr lang="en-GB" sz="2000" b="0" i="0" kern="1200" dirty="0">
              <a:solidFill>
                <a:schemeClr val="bg2"/>
              </a:solidFill>
            </a:rPr>
            <a:t> conditions applying to the access of this RI:</a:t>
          </a:r>
          <a:endParaRPr lang="en-GB" sz="2000" b="0" kern="1200" dirty="0">
            <a:solidFill>
              <a:schemeClr val="bg2"/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b="0" kern="1200" dirty="0" err="1">
              <a:solidFill>
                <a:schemeClr val="bg2"/>
              </a:solidFill>
            </a:rPr>
            <a:t>Mandatory</a:t>
          </a:r>
          <a:r>
            <a:rPr lang="de-DE" sz="2000" b="0" kern="1200" dirty="0">
              <a:solidFill>
                <a:schemeClr val="bg2"/>
              </a:solidFill>
            </a:rPr>
            <a:t> </a:t>
          </a:r>
          <a:r>
            <a:rPr lang="de-DE" sz="2000" b="0" kern="1200" dirty="0" err="1">
              <a:solidFill>
                <a:schemeClr val="bg2"/>
              </a:solidFill>
            </a:rPr>
            <a:t>health</a:t>
          </a:r>
          <a:r>
            <a:rPr lang="de-DE" sz="2000" b="0" kern="1200" dirty="0">
              <a:solidFill>
                <a:schemeClr val="bg2"/>
              </a:solidFill>
            </a:rPr>
            <a:t> </a:t>
          </a:r>
          <a:r>
            <a:rPr lang="de-DE" sz="2000" b="0" kern="1200" dirty="0" err="1">
              <a:solidFill>
                <a:schemeClr val="bg2"/>
              </a:solidFill>
            </a:rPr>
            <a:t>checks</a:t>
          </a:r>
          <a:endParaRPr lang="en-GB" sz="2000" b="0" kern="1200" dirty="0">
            <a:solidFill>
              <a:schemeClr val="bg2"/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b="0" kern="1200" dirty="0" err="1">
              <a:solidFill>
                <a:schemeClr val="bg2"/>
              </a:solidFill>
            </a:rPr>
            <a:t>Firearm</a:t>
          </a:r>
          <a:r>
            <a:rPr lang="de-DE" sz="2000" b="0" kern="1200" dirty="0">
              <a:solidFill>
                <a:schemeClr val="bg2"/>
              </a:solidFill>
            </a:rPr>
            <a:t> </a:t>
          </a:r>
          <a:r>
            <a:rPr lang="de-DE" sz="2000" b="0" kern="1200" dirty="0" err="1">
              <a:solidFill>
                <a:schemeClr val="bg2"/>
              </a:solidFill>
            </a:rPr>
            <a:t>licence</a:t>
          </a:r>
          <a:endParaRPr lang="en-GB" sz="2000" b="0" kern="1200" dirty="0">
            <a:solidFill>
              <a:schemeClr val="bg2"/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b="0" kern="1200" dirty="0" err="1">
              <a:solidFill>
                <a:schemeClr val="bg2"/>
              </a:solidFill>
            </a:rPr>
            <a:t>Mandatory</a:t>
          </a:r>
          <a:r>
            <a:rPr lang="de-DE" sz="2000" b="0" kern="1200" dirty="0">
              <a:solidFill>
                <a:schemeClr val="bg2"/>
              </a:solidFill>
            </a:rPr>
            <a:t> </a:t>
          </a:r>
          <a:r>
            <a:rPr lang="de-DE" sz="2000" b="0" kern="1200" dirty="0" err="1">
              <a:solidFill>
                <a:schemeClr val="bg2"/>
              </a:solidFill>
            </a:rPr>
            <a:t>trainings</a:t>
          </a:r>
          <a:endParaRPr lang="en-GB" sz="2000" b="0" kern="1200" dirty="0">
            <a:solidFill>
              <a:schemeClr val="bg2"/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b="0" kern="1200" dirty="0" err="1">
              <a:solidFill>
                <a:schemeClr val="bg2"/>
              </a:solidFill>
            </a:rPr>
            <a:t>Reimbursement</a:t>
          </a:r>
          <a:r>
            <a:rPr lang="de-DE" sz="2000" b="0" kern="1200" dirty="0">
              <a:solidFill>
                <a:schemeClr val="bg2"/>
              </a:solidFill>
            </a:rPr>
            <a:t> </a:t>
          </a:r>
          <a:r>
            <a:rPr lang="de-DE" sz="2000" b="0" kern="1200" dirty="0" err="1">
              <a:solidFill>
                <a:schemeClr val="bg2"/>
              </a:solidFill>
            </a:rPr>
            <a:t>of</a:t>
          </a:r>
          <a:r>
            <a:rPr lang="de-DE" sz="2000" b="0" kern="1200" dirty="0">
              <a:solidFill>
                <a:schemeClr val="bg2"/>
              </a:solidFill>
            </a:rPr>
            <a:t> </a:t>
          </a:r>
          <a:r>
            <a:rPr lang="de-DE" sz="2000" b="0" kern="1200" dirty="0" err="1">
              <a:solidFill>
                <a:schemeClr val="bg2"/>
              </a:solidFill>
            </a:rPr>
            <a:t>expenses</a:t>
          </a:r>
          <a:endParaRPr lang="en-GB" sz="2000" b="0" kern="1200" dirty="0">
            <a:solidFill>
              <a:schemeClr val="bg2"/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b="0" kern="1200" dirty="0">
              <a:solidFill>
                <a:schemeClr val="bg2"/>
              </a:solidFill>
            </a:rPr>
            <a:t>…</a:t>
          </a:r>
          <a:endParaRPr lang="en-GB" sz="2000" b="0" kern="1200" dirty="0">
            <a:solidFill>
              <a:schemeClr val="bg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000" b="0" kern="1200" dirty="0">
            <a:solidFill>
              <a:schemeClr val="bg2"/>
            </a:solidFill>
          </a:endParaRPr>
        </a:p>
      </dsp:txBody>
      <dsp:txXfrm>
        <a:off x="0" y="645128"/>
        <a:ext cx="7675808" cy="2415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B965FC-1025-435F-9D76-86069845F8D1}">
      <dsp:nvSpPr>
        <dsp:cNvPr id="0" name=""/>
        <dsp:cNvSpPr/>
      </dsp:nvSpPr>
      <dsp:spPr>
        <a:xfrm>
          <a:off x="0" y="303"/>
          <a:ext cx="9578820" cy="1196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b="0" i="0" kern="1200" dirty="0"/>
            <a:t>Scenarios </a:t>
          </a:r>
          <a:r>
            <a:rPr lang="de-DE" sz="3200" b="0" i="0" kern="1200" dirty="0" err="1"/>
            <a:t>for</a:t>
          </a:r>
          <a:r>
            <a:rPr lang="de-DE" sz="3200" b="0" i="0" kern="1200" dirty="0"/>
            <a:t> </a:t>
          </a:r>
          <a:r>
            <a:rPr lang="de-DE" sz="3200" b="0" i="0" kern="1200" dirty="0" err="1"/>
            <a:t>reimbursement</a:t>
          </a:r>
          <a:r>
            <a:rPr lang="de-DE" sz="3200" b="0" i="0" kern="1200" dirty="0"/>
            <a:t> </a:t>
          </a:r>
          <a:r>
            <a:rPr lang="de-DE" sz="3200" b="0" i="0" kern="1200" dirty="0" err="1"/>
            <a:t>of</a:t>
          </a:r>
          <a:r>
            <a:rPr lang="de-DE" sz="3200" b="0" i="0" kern="1200" dirty="0"/>
            <a:t> User Group Leader </a:t>
          </a:r>
          <a:r>
            <a:rPr lang="de-DE" sz="3200" b="0" i="0" kern="1200" dirty="0" err="1"/>
            <a:t>expenses</a:t>
          </a:r>
          <a:r>
            <a:rPr lang="de-DE" sz="3200" b="0" i="0" kern="1200" dirty="0"/>
            <a:t> </a:t>
          </a:r>
          <a:r>
            <a:rPr lang="de-DE" sz="3200" b="0" i="0" kern="1200" dirty="0" err="1"/>
            <a:t>associated</a:t>
          </a:r>
          <a:r>
            <a:rPr lang="de-DE" sz="3200" b="0" i="0" kern="1200" dirty="0"/>
            <a:t> </a:t>
          </a:r>
          <a:r>
            <a:rPr lang="de-DE" sz="3200" b="0" i="0" kern="1200" dirty="0" err="1"/>
            <a:t>to</a:t>
          </a:r>
          <a:r>
            <a:rPr lang="de-DE" sz="3200" b="0" i="0" kern="1200" dirty="0"/>
            <a:t> </a:t>
          </a:r>
          <a:r>
            <a:rPr lang="de-DE" sz="3200" b="0" i="0" kern="1200" dirty="0" err="1"/>
            <a:t>the</a:t>
          </a:r>
          <a:r>
            <a:rPr lang="de-DE" sz="3200" b="0" i="0" kern="1200" dirty="0"/>
            <a:t> </a:t>
          </a:r>
          <a:r>
            <a:rPr lang="de-DE" sz="3200" b="0" i="0" kern="1200" dirty="0" err="1"/>
            <a:t>access</a:t>
          </a:r>
          <a:endParaRPr lang="en-GB" sz="3200" kern="1200" dirty="0"/>
        </a:p>
      </dsp:txBody>
      <dsp:txXfrm>
        <a:off x="58413" y="58716"/>
        <a:ext cx="9461994" cy="10797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34C9982-A34E-4769-FC9A-7E061505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6933BF4D-D1EC-5ADC-C257-C4C9240CDC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3A5C9F6-D33C-047E-40B5-6A9C00BB6F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209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34C9982-A34E-4769-FC9A-7E061505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6933BF4D-D1EC-5ADC-C257-C4C9240CDC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3A5C9F6-D33C-047E-40B5-6A9C00BB6F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9166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5785BAE-884C-1539-329E-C1D9A5646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7DA9A4F6-1FE4-88FF-DCCE-270CF25EDC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52C894B8-3AE0-7EEF-606D-9D7C11503F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8020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BA419C39-7AC2-57A6-48D2-47DA79186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181029BE-701B-1E01-EF55-D89C96411E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2BC00359-F947-3E27-38A8-6E4D105028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3122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34C9982-A34E-4769-FC9A-7E061505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6933BF4D-D1EC-5ADC-C257-C4C9240CDC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3A5C9F6-D33C-047E-40B5-6A9C00BB6F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6199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34C9982-A34E-4769-FC9A-7E061505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6933BF4D-D1EC-5ADC-C257-C4C9240CDC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3A5C9F6-D33C-047E-40B5-6A9C00BB6F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0158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34C9982-A34E-4769-FC9A-7E061505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6933BF4D-D1EC-5ADC-C257-C4C9240CDC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3A5C9F6-D33C-047E-40B5-6A9C00BB6F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1258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8CE9CFE-0B30-CB38-E527-1EA5E7AB3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AE02ADB3-F47C-96FC-8E1A-431515A268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2A7066F1-4D44-D3FD-B602-9076E81898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4435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D84971F-17D9-2051-EA11-B07C63073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7E683F37-DF9F-254C-2D3F-EA6B7C8CCF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115A76D2-1136-EA02-2869-C193B6B497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7982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25197FF1-1BEF-86BB-A904-55C15813F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BBFFCAF2-A1EE-243E-3D76-D81EA4B40C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0FF9EF2E-35DD-2F02-A7AA-97CB9B5E5C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2239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/>
              <a:t>TNA </a:t>
            </a:r>
            <a:r>
              <a:rPr lang="de-DE" sz="1200" dirty="0" err="1"/>
              <a:t>prefinance</a:t>
            </a:r>
            <a:r>
              <a:rPr lang="de-DE" sz="1200" dirty="0"/>
              <a:t> </a:t>
            </a:r>
            <a:r>
              <a:rPr lang="de-DE" sz="1200" dirty="0" err="1"/>
              <a:t>budget</a:t>
            </a:r>
            <a:r>
              <a:rPr lang="de-DE" sz="1200" dirty="0"/>
              <a:t> </a:t>
            </a:r>
          </a:p>
          <a:p>
            <a:r>
              <a:rPr lang="de-DE" sz="1200" dirty="0"/>
              <a:t>(48,44%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total </a:t>
            </a:r>
            <a:r>
              <a:rPr lang="de-DE" sz="1200" dirty="0" err="1"/>
              <a:t>unit</a:t>
            </a:r>
            <a:r>
              <a:rPr lang="de-DE" sz="1200" dirty="0"/>
              <a:t> </a:t>
            </a:r>
            <a:r>
              <a:rPr lang="de-DE" sz="1200" dirty="0" err="1"/>
              <a:t>costs</a:t>
            </a:r>
            <a:r>
              <a:rPr lang="de-DE" sz="1200" dirty="0"/>
              <a:t> </a:t>
            </a:r>
            <a:r>
              <a:rPr lang="de-DE" sz="1200" dirty="0" err="1"/>
              <a:t>calculated</a:t>
            </a:r>
            <a:r>
              <a:rPr lang="de-DE" sz="1200" dirty="0"/>
              <a:t>)</a:t>
            </a:r>
          </a:p>
          <a:p>
            <a:endParaRPr lang="de-DE" sz="1200" dirty="0"/>
          </a:p>
          <a:p>
            <a:r>
              <a:rPr lang="de-DE" sz="1200" dirty="0"/>
              <a:t>will </a:t>
            </a:r>
            <a:r>
              <a:rPr lang="de-DE" sz="1200" dirty="0" err="1"/>
              <a:t>be</a:t>
            </a:r>
            <a:r>
              <a:rPr lang="de-DE" sz="1200" dirty="0"/>
              <a:t> </a:t>
            </a:r>
            <a:r>
              <a:rPr lang="de-DE" sz="1200" dirty="0" err="1"/>
              <a:t>transferred</a:t>
            </a:r>
            <a:r>
              <a:rPr lang="de-DE" sz="1200" dirty="0"/>
              <a:t> </a:t>
            </a:r>
            <a:r>
              <a:rPr lang="de-DE" sz="1200" dirty="0" err="1"/>
              <a:t>from</a:t>
            </a:r>
            <a:r>
              <a:rPr lang="de-DE" sz="1200" dirty="0"/>
              <a:t> COO AWI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infrastructure</a:t>
            </a:r>
            <a:r>
              <a:rPr lang="de-DE" sz="1200" dirty="0"/>
              <a:t> (RI) </a:t>
            </a:r>
            <a:r>
              <a:rPr lang="de-DE" sz="1200" dirty="0" err="1"/>
              <a:t>operators</a:t>
            </a:r>
            <a:endParaRPr lang="de-DE" sz="1200" dirty="0"/>
          </a:p>
          <a:p>
            <a:endParaRPr lang="de-DE" sz="1200" dirty="0"/>
          </a:p>
          <a:p>
            <a:r>
              <a:rPr lang="de-DE" sz="1200" b="1" dirty="0"/>
              <a:t>But </a:t>
            </a:r>
            <a:r>
              <a:rPr lang="de-DE" sz="1200" b="1" dirty="0" err="1"/>
              <a:t>only</a:t>
            </a:r>
            <a:r>
              <a:rPr lang="de-DE" sz="1200" b="1" dirty="0"/>
              <a:t> </a:t>
            </a:r>
            <a:r>
              <a:rPr lang="de-DE" sz="1200" b="1" dirty="0" err="1"/>
              <a:t>to</a:t>
            </a:r>
            <a:r>
              <a:rPr lang="de-DE" sz="1200" b="1" dirty="0"/>
              <a:t> </a:t>
            </a:r>
            <a:r>
              <a:rPr lang="de-DE" sz="1200" b="1" dirty="0" err="1"/>
              <a:t>those</a:t>
            </a:r>
            <a:r>
              <a:rPr lang="de-DE" sz="1200" b="1" dirty="0"/>
              <a:t>, </a:t>
            </a:r>
            <a:r>
              <a:rPr lang="de-DE" sz="1200" b="1" dirty="0" err="1"/>
              <a:t>whose</a:t>
            </a:r>
            <a:r>
              <a:rPr lang="de-DE" sz="1200" b="1" dirty="0"/>
              <a:t> RI will </a:t>
            </a:r>
            <a:r>
              <a:rPr lang="de-DE" sz="1200" b="1" dirty="0" err="1"/>
              <a:t>really</a:t>
            </a:r>
            <a:r>
              <a:rPr lang="de-DE" sz="1200" b="1" dirty="0"/>
              <a:t> </a:t>
            </a:r>
            <a:r>
              <a:rPr lang="de-DE" sz="1200" b="1" dirty="0" err="1"/>
              <a:t>be</a:t>
            </a:r>
            <a:r>
              <a:rPr lang="de-DE" sz="1200" b="1" dirty="0"/>
              <a:t> </a:t>
            </a:r>
            <a:r>
              <a:rPr lang="de-DE" sz="1200" b="1" dirty="0" err="1"/>
              <a:t>accessed</a:t>
            </a:r>
            <a:r>
              <a:rPr lang="de-DE" sz="1200" b="1" dirty="0"/>
              <a:t>  - </a:t>
            </a:r>
            <a:r>
              <a:rPr lang="de-DE" sz="1200" b="1" dirty="0" err="1"/>
              <a:t>based</a:t>
            </a:r>
            <a:r>
              <a:rPr lang="de-DE" sz="1200" b="1" dirty="0"/>
              <a:t> on </a:t>
            </a:r>
            <a:r>
              <a:rPr lang="de-DE" sz="1200" b="1" dirty="0" err="1"/>
              <a:t>signed</a:t>
            </a:r>
            <a:r>
              <a:rPr lang="de-DE" sz="1200" b="1" dirty="0"/>
              <a:t> </a:t>
            </a:r>
            <a:r>
              <a:rPr lang="de-DE" sz="1200" b="1" dirty="0" err="1"/>
              <a:t>user</a:t>
            </a:r>
            <a:r>
              <a:rPr lang="de-DE" sz="1200" b="1" dirty="0"/>
              <a:t> </a:t>
            </a:r>
            <a:r>
              <a:rPr lang="de-DE" sz="1200" b="1" dirty="0" err="1"/>
              <a:t>contracts</a:t>
            </a:r>
            <a:endParaRPr lang="de-DE" sz="1200" b="1" dirty="0"/>
          </a:p>
          <a:p>
            <a:endParaRPr lang="de-DE" sz="1200" b="1" dirty="0"/>
          </a:p>
          <a:p>
            <a:r>
              <a:rPr lang="de-DE" dirty="0"/>
              <a:t>Szenario 1: PI (User </a:t>
            </a:r>
            <a:r>
              <a:rPr lang="de-DE" dirty="0" err="1"/>
              <a:t>group</a:t>
            </a:r>
            <a:r>
              <a:rPr lang="de-DE" dirty="0"/>
              <a:t> </a:t>
            </a:r>
            <a:r>
              <a:rPr lang="de-DE" dirty="0" err="1"/>
              <a:t>leader</a:t>
            </a:r>
            <a:r>
              <a:rPr lang="de-DE" dirty="0"/>
              <a:t>)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from</a:t>
            </a:r>
            <a:r>
              <a:rPr lang="de-DE" dirty="0"/>
              <a:t> an </a:t>
            </a:r>
            <a:r>
              <a:rPr lang="de-DE" dirty="0" err="1"/>
              <a:t>institution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POLARINs </a:t>
            </a:r>
            <a:r>
              <a:rPr lang="de-DE" dirty="0" err="1"/>
              <a:t>consortium</a:t>
            </a:r>
            <a:endParaRPr lang="de-DE" dirty="0"/>
          </a:p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Travel </a:t>
            </a:r>
            <a:r>
              <a:rPr lang="de-DE" dirty="0" err="1"/>
              <a:t>costs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reimbursed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RI Operators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RI Operators </a:t>
            </a:r>
            <a:r>
              <a:rPr lang="de-DE" dirty="0" err="1"/>
              <a:t>reimburse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travel</a:t>
            </a:r>
            <a:r>
              <a:rPr lang="de-DE" dirty="0"/>
              <a:t> </a:t>
            </a:r>
            <a:r>
              <a:rPr lang="de-DE" dirty="0" err="1"/>
              <a:t>costs</a:t>
            </a:r>
            <a:r>
              <a:rPr lang="de-DE" dirty="0"/>
              <a:t> </a:t>
            </a:r>
            <a:r>
              <a:rPr lang="de-DE" dirty="0" err="1"/>
              <a:t>incurred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accessing</a:t>
            </a:r>
            <a:r>
              <a:rPr lang="de-DE" dirty="0"/>
              <a:t> RI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 </a:t>
            </a:r>
            <a:r>
              <a:rPr lang="de-DE" dirty="0" err="1"/>
              <a:t>leader</a:t>
            </a:r>
            <a:r>
              <a:rPr lang="de-DE" dirty="0"/>
              <a:t> (PI) </a:t>
            </a:r>
            <a:r>
              <a:rPr lang="de-DE" dirty="0" err="1"/>
              <a:t>based</a:t>
            </a:r>
            <a:r>
              <a:rPr lang="de-DE" dirty="0"/>
              <a:t> on PIs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report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Reimbursement</a:t>
            </a:r>
            <a:r>
              <a:rPr lang="de-DE" dirty="0"/>
              <a:t> 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travel</a:t>
            </a:r>
            <a:r>
              <a:rPr lang="de-DE" dirty="0"/>
              <a:t> </a:t>
            </a:r>
            <a:r>
              <a:rPr lang="de-DE" dirty="0" err="1"/>
              <a:t>costs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RI Operator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processed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regular</a:t>
            </a:r>
            <a:r>
              <a:rPr lang="de-DE" dirty="0"/>
              <a:t> </a:t>
            </a:r>
            <a:r>
              <a:rPr lang="de-DE" dirty="0" err="1"/>
              <a:t>financial</a:t>
            </a:r>
            <a:r>
              <a:rPr lang="de-DE" dirty="0"/>
              <a:t> </a:t>
            </a:r>
            <a:r>
              <a:rPr lang="de-DE" dirty="0" err="1"/>
              <a:t>reporting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claimed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travel</a:t>
            </a:r>
            <a:r>
              <a:rPr lang="de-DE" dirty="0"/>
              <a:t> </a:t>
            </a:r>
            <a:r>
              <a:rPr lang="de-DE" dirty="0" err="1"/>
              <a:t>costs</a:t>
            </a:r>
            <a:r>
              <a:rPr lang="de-DE" dirty="0"/>
              <a:t> 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81852-CE2F-4957-9AA7-F748946CC48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5943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/>
              <a:t>TNA </a:t>
            </a:r>
            <a:r>
              <a:rPr lang="de-DE" sz="1200" dirty="0" err="1"/>
              <a:t>prefinance</a:t>
            </a:r>
            <a:r>
              <a:rPr lang="de-DE" sz="1200" dirty="0"/>
              <a:t> </a:t>
            </a:r>
            <a:r>
              <a:rPr lang="de-DE" sz="1200" dirty="0" err="1"/>
              <a:t>budget</a:t>
            </a:r>
            <a:r>
              <a:rPr lang="de-DE" sz="1200" dirty="0"/>
              <a:t> </a:t>
            </a:r>
          </a:p>
          <a:p>
            <a:r>
              <a:rPr lang="de-DE" sz="1200" dirty="0"/>
              <a:t>(48,44%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total </a:t>
            </a:r>
            <a:r>
              <a:rPr lang="de-DE" sz="1200" dirty="0" err="1"/>
              <a:t>unit</a:t>
            </a:r>
            <a:r>
              <a:rPr lang="de-DE" sz="1200" dirty="0"/>
              <a:t> </a:t>
            </a:r>
            <a:r>
              <a:rPr lang="de-DE" sz="1200" dirty="0" err="1"/>
              <a:t>costs</a:t>
            </a:r>
            <a:r>
              <a:rPr lang="de-DE" sz="1200" dirty="0"/>
              <a:t> </a:t>
            </a:r>
            <a:r>
              <a:rPr lang="de-DE" sz="1200" dirty="0" err="1"/>
              <a:t>calculated</a:t>
            </a:r>
            <a:r>
              <a:rPr lang="de-DE" sz="1200" dirty="0"/>
              <a:t>)</a:t>
            </a:r>
          </a:p>
          <a:p>
            <a:endParaRPr lang="de-DE" sz="1200" dirty="0"/>
          </a:p>
          <a:p>
            <a:r>
              <a:rPr lang="de-DE" sz="1200" dirty="0"/>
              <a:t>will </a:t>
            </a:r>
            <a:r>
              <a:rPr lang="de-DE" sz="1200" dirty="0" err="1"/>
              <a:t>be</a:t>
            </a:r>
            <a:r>
              <a:rPr lang="de-DE" sz="1200" dirty="0"/>
              <a:t> </a:t>
            </a:r>
            <a:r>
              <a:rPr lang="de-DE" sz="1200" dirty="0" err="1"/>
              <a:t>transferred</a:t>
            </a:r>
            <a:r>
              <a:rPr lang="de-DE" sz="1200" dirty="0"/>
              <a:t> </a:t>
            </a:r>
            <a:r>
              <a:rPr lang="de-DE" sz="1200" dirty="0" err="1"/>
              <a:t>from</a:t>
            </a:r>
            <a:r>
              <a:rPr lang="de-DE" sz="1200" dirty="0"/>
              <a:t> COO AWI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infrastructure</a:t>
            </a:r>
            <a:r>
              <a:rPr lang="de-DE" sz="1200" dirty="0"/>
              <a:t> (RI) </a:t>
            </a:r>
            <a:r>
              <a:rPr lang="de-DE" sz="1200" dirty="0" err="1"/>
              <a:t>operators</a:t>
            </a:r>
            <a:endParaRPr lang="de-DE" sz="1200" dirty="0"/>
          </a:p>
          <a:p>
            <a:endParaRPr lang="de-DE" sz="1200" dirty="0"/>
          </a:p>
          <a:p>
            <a:r>
              <a:rPr lang="de-DE" sz="1200" b="1" dirty="0"/>
              <a:t>But </a:t>
            </a:r>
            <a:r>
              <a:rPr lang="de-DE" sz="1200" b="1" dirty="0" err="1"/>
              <a:t>only</a:t>
            </a:r>
            <a:r>
              <a:rPr lang="de-DE" sz="1200" b="1" dirty="0"/>
              <a:t> </a:t>
            </a:r>
            <a:r>
              <a:rPr lang="de-DE" sz="1200" b="1" dirty="0" err="1"/>
              <a:t>to</a:t>
            </a:r>
            <a:r>
              <a:rPr lang="de-DE" sz="1200" b="1" dirty="0"/>
              <a:t> </a:t>
            </a:r>
            <a:r>
              <a:rPr lang="de-DE" sz="1200" b="1" dirty="0" err="1"/>
              <a:t>those</a:t>
            </a:r>
            <a:r>
              <a:rPr lang="de-DE" sz="1200" b="1" dirty="0"/>
              <a:t>, </a:t>
            </a:r>
            <a:r>
              <a:rPr lang="de-DE" sz="1200" b="1" dirty="0" err="1"/>
              <a:t>whose</a:t>
            </a:r>
            <a:r>
              <a:rPr lang="de-DE" sz="1200" b="1" dirty="0"/>
              <a:t> RI will </a:t>
            </a:r>
            <a:r>
              <a:rPr lang="de-DE" sz="1200" b="1" dirty="0" err="1"/>
              <a:t>really</a:t>
            </a:r>
            <a:r>
              <a:rPr lang="de-DE" sz="1200" b="1" dirty="0"/>
              <a:t> </a:t>
            </a:r>
            <a:r>
              <a:rPr lang="de-DE" sz="1200" b="1" dirty="0" err="1"/>
              <a:t>be</a:t>
            </a:r>
            <a:r>
              <a:rPr lang="de-DE" sz="1200" b="1" dirty="0"/>
              <a:t> </a:t>
            </a:r>
            <a:r>
              <a:rPr lang="de-DE" sz="1200" b="1" dirty="0" err="1"/>
              <a:t>accessed</a:t>
            </a:r>
            <a:r>
              <a:rPr lang="de-DE" sz="1200" b="1" dirty="0"/>
              <a:t>  - </a:t>
            </a:r>
            <a:r>
              <a:rPr lang="de-DE" sz="1200" b="1" dirty="0" err="1"/>
              <a:t>based</a:t>
            </a:r>
            <a:r>
              <a:rPr lang="de-DE" sz="1200" b="1" dirty="0"/>
              <a:t> on </a:t>
            </a:r>
            <a:r>
              <a:rPr lang="de-DE" sz="1200" b="1" dirty="0" err="1"/>
              <a:t>signed</a:t>
            </a:r>
            <a:r>
              <a:rPr lang="de-DE" sz="1200" b="1" dirty="0"/>
              <a:t> </a:t>
            </a:r>
            <a:r>
              <a:rPr lang="de-DE" sz="1200" b="1" dirty="0" err="1"/>
              <a:t>user</a:t>
            </a:r>
            <a:r>
              <a:rPr lang="de-DE" sz="1200" b="1" dirty="0"/>
              <a:t> </a:t>
            </a:r>
            <a:r>
              <a:rPr lang="de-DE" sz="1200" b="1" dirty="0" err="1"/>
              <a:t>contracts</a:t>
            </a:r>
            <a:endParaRPr lang="de-DE" sz="1200" b="1" dirty="0"/>
          </a:p>
          <a:p>
            <a:endParaRPr lang="en-GB" noProof="0" dirty="0"/>
          </a:p>
          <a:p>
            <a:endParaRPr lang="en-GB" noProof="0" dirty="0"/>
          </a:p>
          <a:p>
            <a:r>
              <a:rPr lang="de-DE" dirty="0"/>
              <a:t>Szenario 2: PI (User </a:t>
            </a:r>
            <a:r>
              <a:rPr lang="de-DE" dirty="0" err="1"/>
              <a:t>group</a:t>
            </a:r>
            <a:r>
              <a:rPr lang="de-DE" dirty="0"/>
              <a:t> </a:t>
            </a:r>
            <a:r>
              <a:rPr lang="de-DE" dirty="0" err="1"/>
              <a:t>leader</a:t>
            </a:r>
            <a:r>
              <a:rPr lang="de-DE" dirty="0"/>
              <a:t>)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an </a:t>
            </a:r>
            <a:r>
              <a:rPr lang="de-DE" dirty="0" err="1"/>
              <a:t>institution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POLARINs </a:t>
            </a:r>
            <a:r>
              <a:rPr lang="de-DE" dirty="0" err="1"/>
              <a:t>consortium</a:t>
            </a:r>
            <a:endParaRPr lang="de-DE" dirty="0"/>
          </a:p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Travel </a:t>
            </a:r>
            <a:r>
              <a:rPr lang="de-DE" dirty="0" err="1"/>
              <a:t>costs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advanced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institution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consortium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Reimbursement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travel</a:t>
            </a:r>
            <a:r>
              <a:rPr lang="de-DE" dirty="0"/>
              <a:t> </a:t>
            </a:r>
            <a:r>
              <a:rPr lang="de-DE" dirty="0" err="1"/>
              <a:t>costs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consortium</a:t>
            </a:r>
            <a:r>
              <a:rPr lang="de-DE" dirty="0"/>
              <a:t> </a:t>
            </a:r>
            <a:r>
              <a:rPr lang="de-DE" dirty="0" err="1"/>
              <a:t>member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processed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regular</a:t>
            </a:r>
            <a:r>
              <a:rPr lang="de-DE" dirty="0"/>
              <a:t> </a:t>
            </a:r>
            <a:r>
              <a:rPr lang="de-DE" dirty="0" err="1"/>
              <a:t>financial</a:t>
            </a:r>
            <a:r>
              <a:rPr lang="de-DE" dirty="0"/>
              <a:t> </a:t>
            </a:r>
            <a:r>
              <a:rPr lang="de-DE" dirty="0" err="1"/>
              <a:t>reporting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claimed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travel</a:t>
            </a:r>
            <a:r>
              <a:rPr lang="de-DE" dirty="0"/>
              <a:t> </a:t>
            </a:r>
            <a:r>
              <a:rPr lang="de-DE" dirty="0" err="1"/>
              <a:t>costs</a:t>
            </a:r>
            <a:r>
              <a:rPr lang="de-DE" dirty="0"/>
              <a:t> 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pPr marL="285750" indent="-285750">
              <a:buFontTx/>
              <a:buChar char="-"/>
            </a:pP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Reason</a:t>
            </a:r>
            <a:r>
              <a:rPr lang="de-DE" dirty="0"/>
              <a:t> and </a:t>
            </a:r>
            <a:r>
              <a:rPr lang="de-DE" dirty="0" err="1"/>
              <a:t>important</a:t>
            </a:r>
            <a:r>
              <a:rPr lang="de-DE" dirty="0"/>
              <a:t>:</a:t>
            </a:r>
          </a:p>
          <a:p>
            <a:pPr marL="285750" indent="-285750">
              <a:buFontTx/>
              <a:buChar char="-"/>
            </a:pPr>
            <a:r>
              <a:rPr lang="en-GB" dirty="0"/>
              <a:t>Invoices between beneficiaries are not allowed! </a:t>
            </a:r>
          </a:p>
          <a:p>
            <a:pPr marL="285750" indent="-285750">
              <a:buFontTx/>
              <a:buChar char="-"/>
            </a:pP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Don’t forget to claim those travel costs when doing the financial report!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81852-CE2F-4957-9AA7-F748946CC48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608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81852-CE2F-4957-9AA7-F748946CC48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046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81852-CE2F-4957-9AA7-F748946CC48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9399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812ba10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812ba10b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61550" y="5453125"/>
            <a:ext cx="8003100" cy="3942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064400" y="6209425"/>
            <a:ext cx="3963900" cy="158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050" y="1193749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13107700" y="8161200"/>
            <a:ext cx="1690800" cy="1233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l="-482"/>
          <a:stretch/>
        </p:blipFill>
        <p:spPr>
          <a:xfrm>
            <a:off x="15348838" y="8258600"/>
            <a:ext cx="1562126" cy="10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/>
        </p:nvSpPr>
        <p:spPr>
          <a:xfrm>
            <a:off x="15239733" y="9395100"/>
            <a:ext cx="22407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FUNDED BY THE EUROPEAN UNION </a:t>
            </a:r>
            <a:endParaRPr>
              <a:solidFill>
                <a:schemeClr val="accen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4C479150-4AC8-4F05-3312-17B264802E32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51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35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B0004B6F-29BC-2158-9703-D54B55A485E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4CC8E9EF-FB72-56A7-1F2D-1B3FDFFA44B8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4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EDC4D0D5-1DCC-2DE4-4EE5-8D8F79B6BC8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85626" y="839922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60AA8EA2-A0B3-D74E-1805-FD8EA60627D6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de sección y descripción 1">
  <p:cSld name="SECTION_TITLE_AND_DESCRIPTION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31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844250" y="1999700"/>
            <a:ext cx="64620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2"/>
          </p:nvPr>
        </p:nvSpPr>
        <p:spPr>
          <a:xfrm>
            <a:off x="918974" y="5139500"/>
            <a:ext cx="59865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bg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 dirty="0"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3E22BEBC-314E-3376-E28D-30B0B8DE55E0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21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646443" y="565387"/>
            <a:ext cx="16914402" cy="929972"/>
          </a:xfrm>
          <a:prstGeom prst="rect">
            <a:avLst/>
          </a:prstGeom>
        </p:spPr>
        <p:txBody>
          <a:bodyPr anchor="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69298" y="9712113"/>
            <a:ext cx="1555571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58D566-8D13-5C43-8939-614299B6941B}" type="datetimeFigureOut">
              <a:rPr lang="de-DE"/>
              <a:t>01.04.25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2294944" y="9712113"/>
            <a:ext cx="13428968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 bwMode="auto">
          <a:xfrm>
            <a:off x="644618" y="1752605"/>
            <a:ext cx="16916226" cy="7559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cxnSp>
        <p:nvCxnSpPr>
          <p:cNvPr id="15" name="Gerade Verbindung 14"/>
          <p:cNvCxnSpPr>
            <a:cxnSpLocks/>
          </p:cNvCxnSpPr>
          <p:nvPr userDrawn="1"/>
        </p:nvCxnSpPr>
        <p:spPr bwMode="auto">
          <a:xfrm>
            <a:off x="837378" y="1495358"/>
            <a:ext cx="16723460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6160752" y="9829036"/>
            <a:ext cx="1383092" cy="1876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rcRect r="60454"/>
          <a:stretch/>
        </p:blipFill>
        <p:spPr bwMode="auto">
          <a:xfrm>
            <a:off x="16063136" y="615656"/>
            <a:ext cx="1597475" cy="7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0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1255" y="496256"/>
            <a:ext cx="14028209" cy="577850"/>
          </a:xfrm>
        </p:spPr>
        <p:txBody>
          <a:bodyPr lIns="0"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1254" y="1682698"/>
            <a:ext cx="16822856" cy="7814819"/>
          </a:xfrm>
        </p:spPr>
        <p:txBody>
          <a:bodyPr lIns="0">
            <a:normAutofit/>
          </a:bodyPr>
          <a:lstStyle>
            <a:lvl1pPr marL="0" indent="0">
              <a:buNone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9" name="Gerade Verbindung 27">
            <a:extLst>
              <a:ext uri="{FF2B5EF4-FFF2-40B4-BE49-F238E27FC236}">
                <a16:creationId xmlns:a16="http://schemas.microsoft.com/office/drawing/2014/main" id="{0388B120-9511-4090-8C24-24105919963C}"/>
              </a:ext>
            </a:extLst>
          </p:cNvPr>
          <p:cNvCxnSpPr/>
          <p:nvPr userDrawn="1"/>
        </p:nvCxnSpPr>
        <p:spPr>
          <a:xfrm>
            <a:off x="781254" y="1323554"/>
            <a:ext cx="16820768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1232" y="436910"/>
            <a:ext cx="1525101" cy="60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93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923D-D7CF-EC69-CBC3-EDC5E331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ACDC0-7C83-257A-7433-16E33E2E6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4DFF4-2476-2DFE-EB91-C578CF39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9AC2-7103-F940-B281-9DB238C39456}" type="datetimeFigureOut">
              <a:rPr lang="en-GB" smtClean="0"/>
              <a:t>01/04/2025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5D8F1-0CCB-5434-DCEA-C496FE69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3C227-2431-2104-A783-44B2B432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CA434-8FC2-814D-B650-4E8316D1B4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53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750348-3FBD-479C-81AB-4E78C22E51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4490" y="31839"/>
            <a:ext cx="2550227" cy="21039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191D01-D50E-427B-AD58-DADF0EEAF77F}"/>
              </a:ext>
            </a:extLst>
          </p:cNvPr>
          <p:cNvSpPr/>
          <p:nvPr userDrawn="1"/>
        </p:nvSpPr>
        <p:spPr>
          <a:xfrm flipH="1">
            <a:off x="0" y="1246886"/>
            <a:ext cx="15456923" cy="166023"/>
          </a:xfrm>
          <a:prstGeom prst="rect">
            <a:avLst/>
          </a:prstGeom>
          <a:solidFill>
            <a:srgbClr val="213278"/>
          </a:solidFill>
          <a:ln>
            <a:solidFill>
              <a:srgbClr val="213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F4B2C6-3D29-4B81-AD6D-C9050958F8C2}"/>
              </a:ext>
            </a:extLst>
          </p:cNvPr>
          <p:cNvSpPr txBox="1"/>
          <p:nvPr userDrawn="1"/>
        </p:nvSpPr>
        <p:spPr>
          <a:xfrm>
            <a:off x="154548" y="9632150"/>
            <a:ext cx="43603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spc="150" baseline="0" dirty="0">
                <a:solidFill>
                  <a:srgbClr val="2132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www.arice-h2020.eu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09E634-BB56-4DE5-B74E-4B655CAC4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06752" y="9407905"/>
            <a:ext cx="1058466" cy="699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9410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44920" y="1081080"/>
            <a:ext cx="6948000" cy="15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845280" y="2779200"/>
            <a:ext cx="6948000" cy="635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725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325" y="890050"/>
            <a:ext cx="16885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0025" y="2304950"/>
            <a:ext cx="16179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SemiBold"/>
              <a:buChar char="●"/>
              <a:defRPr sz="36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7" r:id="rId2"/>
    <p:sldLayoutId id="2147483671" r:id="rId3"/>
    <p:sldLayoutId id="2147483669" r:id="rId4"/>
    <p:sldLayoutId id="2147483654" r:id="rId5"/>
    <p:sldLayoutId id="2147483659" r:id="rId6"/>
    <p:sldLayoutId id="2147483668" r:id="rId7"/>
    <p:sldLayoutId id="2147483670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680">
          <p15:clr>
            <a:srgbClr val="E46962"/>
          </p15:clr>
        </p15:guide>
        <p15:guide id="2" pos="10772">
          <p15:clr>
            <a:srgbClr val="E46962"/>
          </p15:clr>
        </p15:guide>
        <p15:guide id="3" orient="horz" pos="1107">
          <p15:clr>
            <a:srgbClr val="E46962"/>
          </p15:clr>
        </p15:guide>
        <p15:guide id="4" orient="horz" pos="28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1.pn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2.svg"/><Relationship Id="rId4" Type="http://schemas.openxmlformats.org/officeDocument/2006/relationships/diagramLayout" Target="../diagrams/layout4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2.svg"/><Relationship Id="rId4" Type="http://schemas.openxmlformats.org/officeDocument/2006/relationships/diagramLayout" Target="../diagrams/layout5.xml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2.svg"/><Relationship Id="rId4" Type="http://schemas.openxmlformats.org/officeDocument/2006/relationships/diagramLayout" Target="../diagrams/layout6.xml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e.Biebow@awi.d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png"/><Relationship Id="rId4" Type="http://schemas.openxmlformats.org/officeDocument/2006/relationships/hyperlink" Target="mailto:Veronica.Willmott@awi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ctrTitle"/>
          </p:nvPr>
        </p:nvSpPr>
        <p:spPr>
          <a:xfrm>
            <a:off x="387417" y="5028216"/>
            <a:ext cx="11381250" cy="3366859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 fontScale="90000"/>
          </a:bodyPr>
          <a:lstStyle/>
          <a:p>
            <a:r>
              <a:rPr lang="en-GB" dirty="0"/>
              <a:t>Project implementation: User Contracts and Financial Aspects of Transnational Access </a:t>
            </a:r>
            <a:br>
              <a:rPr lang="es" dirty="0"/>
            </a:br>
            <a:endParaRPr dirty="0"/>
          </a:p>
        </p:txBody>
      </p:sp>
      <p:sp>
        <p:nvSpPr>
          <p:cNvPr id="2" name="Google Shape;97;p20">
            <a:extLst>
              <a:ext uri="{FF2B5EF4-FFF2-40B4-BE49-F238E27FC236}">
                <a16:creationId xmlns:a16="http://schemas.microsoft.com/office/drawing/2014/main" id="{468B1CB2-A35A-476F-A09F-CFE61CCF88CF}"/>
              </a:ext>
            </a:extLst>
          </p:cNvPr>
          <p:cNvSpPr txBox="1">
            <a:spLocks/>
          </p:cNvSpPr>
          <p:nvPr/>
        </p:nvSpPr>
        <p:spPr>
          <a:xfrm>
            <a:off x="1473200" y="8362191"/>
            <a:ext cx="11345333" cy="220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GB" sz="4300" dirty="0"/>
              <a:t>POLARIN 2</a:t>
            </a:r>
            <a:r>
              <a:rPr lang="en-GB" sz="4300" baseline="30000" dirty="0"/>
              <a:t>nd</a:t>
            </a:r>
            <a:r>
              <a:rPr lang="en-GB" sz="4300" dirty="0"/>
              <a:t> General Assembly</a:t>
            </a:r>
          </a:p>
          <a:p>
            <a:pPr algn="ctr"/>
            <a:r>
              <a:rPr lang="en-GB" sz="4300" dirty="0"/>
              <a:t>1-2 April, 2025 </a:t>
            </a:r>
            <a:br>
              <a:rPr lang="en-GB" dirty="0"/>
            </a:br>
            <a:endParaRPr lang="en-GB" dirty="0"/>
          </a:p>
        </p:txBody>
      </p:sp>
      <p:sp>
        <p:nvSpPr>
          <p:cNvPr id="7" name="Google Shape;98;p20">
            <a:extLst>
              <a:ext uri="{FF2B5EF4-FFF2-40B4-BE49-F238E27FC236}">
                <a16:creationId xmlns:a16="http://schemas.microsoft.com/office/drawing/2014/main" id="{82193F78-446A-DB15-8C48-16950136B50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768667" y="5143500"/>
            <a:ext cx="5259633" cy="2651125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 fontScale="925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 dirty="0"/>
              <a:t>Verónica Willmott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 dirty="0"/>
              <a:t>Martina Schrage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 dirty="0"/>
              <a:t>Vanessa </a:t>
            </a:r>
            <a:r>
              <a:rPr lang="de-DE" sz="2800" dirty="0" err="1"/>
              <a:t>Spadetto</a:t>
            </a:r>
            <a:endParaRPr lang="de-DE" sz="28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/>
              <a:t>Hannele </a:t>
            </a:r>
            <a:r>
              <a:rPr lang="de-DE" sz="2800" dirty="0" err="1"/>
              <a:t>Saavela</a:t>
            </a:r>
            <a:endParaRPr lang="de-DE"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de-DE"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www.eu-polarin.eu</a:t>
            </a:r>
            <a:endParaRPr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516987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Project implementation process:</a:t>
            </a:r>
            <a:br>
              <a:rPr lang="es" dirty="0"/>
            </a:br>
            <a:r>
              <a:rPr lang="es" dirty="0"/>
              <a:t>from selected to reimbursed</a:t>
            </a:r>
            <a:endParaRPr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E375FFE-23E3-BE47-1863-A5EFAC6159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18604"/>
              </p:ext>
            </p:extLst>
          </p:nvPr>
        </p:nvGraphicFramePr>
        <p:xfrm>
          <a:off x="274320" y="2779776"/>
          <a:ext cx="17721071" cy="676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515C37B-14F8-74C6-F636-CEF305DD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A890D09-350E-A043-351C-DF811CEFD503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8811" tIns="71120" rIns="1017072" bIns="71120" numCol="1" spcCol="1270" anchor="t" anchorCtr="0">
            <a:noAutofit/>
          </a:bodyPr>
          <a:lstStyle/>
          <a:p>
            <a:pPr lvl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b="1" kern="1200" dirty="0">
                <a:solidFill>
                  <a:schemeClr val="bg2"/>
                </a:solidFill>
                <a:latin typeface="Montserrat" pitchFamily="2" charset="77"/>
              </a:rPr>
              <a:t>Negotiation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Access dates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Signature of user contracts</a:t>
            </a:r>
          </a:p>
        </p:txBody>
      </p:sp>
      <p:sp>
        <p:nvSpPr>
          <p:cNvPr id="11" name="Google Shape;111;p22">
            <a:extLst>
              <a:ext uri="{FF2B5EF4-FFF2-40B4-BE49-F238E27FC236}">
                <a16:creationId xmlns:a16="http://schemas.microsoft.com/office/drawing/2014/main" id="{45E4B49E-6010-4E07-7C69-1439CB75F501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/>
              <a:t>1. Negotiation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37EA7E-1989-8239-9C6D-904B6E8EDDCD}"/>
              </a:ext>
            </a:extLst>
          </p:cNvPr>
          <p:cNvSpPr txBox="1"/>
          <p:nvPr/>
        </p:nvSpPr>
        <p:spPr>
          <a:xfrm>
            <a:off x="4264686" y="2093154"/>
            <a:ext cx="7186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Access dates: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defined by the RI operator</a:t>
            </a: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A0163-6AF8-4B52-A77C-41B219851A47}"/>
              </a:ext>
            </a:extLst>
          </p:cNvPr>
          <p:cNvSpPr txBox="1"/>
          <p:nvPr/>
        </p:nvSpPr>
        <p:spPr>
          <a:xfrm>
            <a:off x="4264686" y="2547410"/>
            <a:ext cx="12555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User Group Leader – POLARIN contract: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Mandatory for all User Group Leaders</a:t>
            </a: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5458BA-87BA-4282-B55D-DAD4DC304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255" y="3631842"/>
            <a:ext cx="4783593" cy="6655158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848D1B6-6C14-4BF6-9EBB-3700130841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668795"/>
              </p:ext>
            </p:extLst>
          </p:nvPr>
        </p:nvGraphicFramePr>
        <p:xfrm>
          <a:off x="9465972" y="3863662"/>
          <a:ext cx="7675808" cy="312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1317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515C37B-14F8-74C6-F636-CEF305DD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A890D09-350E-A043-351C-DF811CEFD503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8811" tIns="71120" rIns="1017072" bIns="7112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chemeClr val="bg2"/>
                </a:solidFill>
                <a:latin typeface="Montserrat" pitchFamily="2" charset="77"/>
              </a:rPr>
              <a:t>Negotiation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Access dates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Signature of user contracts</a:t>
            </a:r>
          </a:p>
        </p:txBody>
      </p:sp>
      <p:sp>
        <p:nvSpPr>
          <p:cNvPr id="11" name="Google Shape;111;p22">
            <a:extLst>
              <a:ext uri="{FF2B5EF4-FFF2-40B4-BE49-F238E27FC236}">
                <a16:creationId xmlns:a16="http://schemas.microsoft.com/office/drawing/2014/main" id="{45E4B49E-6010-4E07-7C69-1439CB75F501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/>
              <a:t>1. Negotiation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37EA7E-1989-8239-9C6D-904B6E8EDDCD}"/>
              </a:ext>
            </a:extLst>
          </p:cNvPr>
          <p:cNvSpPr txBox="1"/>
          <p:nvPr/>
        </p:nvSpPr>
        <p:spPr>
          <a:xfrm>
            <a:off x="4264686" y="2093154"/>
            <a:ext cx="7186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Access dates: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defined by the RI operator</a:t>
            </a: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A0163-6AF8-4B52-A77C-41B219851A47}"/>
              </a:ext>
            </a:extLst>
          </p:cNvPr>
          <p:cNvSpPr txBox="1"/>
          <p:nvPr/>
        </p:nvSpPr>
        <p:spPr>
          <a:xfrm>
            <a:off x="4264686" y="2547410"/>
            <a:ext cx="13340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User Group Leader – POLARIN contract: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Mandatory for all User Group Leaders</a:t>
            </a: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22B4D8-D1FE-46C0-986F-F96DE2EBF6D4}"/>
              </a:ext>
            </a:extLst>
          </p:cNvPr>
          <p:cNvSpPr txBox="1"/>
          <p:nvPr/>
        </p:nvSpPr>
        <p:spPr>
          <a:xfrm>
            <a:off x="4264686" y="3162047"/>
            <a:ext cx="12052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229C9F-114B-9949-145E-98A895B92452}"/>
              </a:ext>
            </a:extLst>
          </p:cNvPr>
          <p:cNvSpPr txBox="1"/>
          <p:nvPr/>
        </p:nvSpPr>
        <p:spPr>
          <a:xfrm>
            <a:off x="5100230" y="4632821"/>
            <a:ext cx="103817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The RI operator must inform the UGL about: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the </a:t>
            </a:r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reimbursement process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selected by the RI operator that applies to this access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The </a:t>
            </a:r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need of permits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to perform the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The </a:t>
            </a:r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need of mandatory training, licences, insurances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dirty="0">
              <a:solidFill>
                <a:schemeClr val="bg2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7397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AA4C6E1B-C2E2-5D5A-93BE-77DD3C8CA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2CB99A4-A63F-889A-CE55-9F308718E151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8811" tIns="71120" rIns="1017072" bIns="7112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chemeClr val="bg2"/>
                </a:solidFill>
                <a:latin typeface="Montserrat" pitchFamily="2" charset="77"/>
              </a:rPr>
              <a:t>Negotiation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Access dates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Signature of user contracts</a:t>
            </a:r>
          </a:p>
        </p:txBody>
      </p:sp>
      <p:sp>
        <p:nvSpPr>
          <p:cNvPr id="11" name="Google Shape;111;p22">
            <a:extLst>
              <a:ext uri="{FF2B5EF4-FFF2-40B4-BE49-F238E27FC236}">
                <a16:creationId xmlns:a16="http://schemas.microsoft.com/office/drawing/2014/main" id="{ECB1E75B-E0FD-2C12-4D1B-53D67B349E70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/>
              <a:t>1. Negotiation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78FA84-B13D-62E1-DA05-4397E9009585}"/>
              </a:ext>
            </a:extLst>
          </p:cNvPr>
          <p:cNvSpPr txBox="1"/>
          <p:nvPr/>
        </p:nvSpPr>
        <p:spPr>
          <a:xfrm>
            <a:off x="4264686" y="2093154"/>
            <a:ext cx="7186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Access dates: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defined by the RI operator</a:t>
            </a: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C340A-E171-84AC-D6B6-68C98A90FAD0}"/>
              </a:ext>
            </a:extLst>
          </p:cNvPr>
          <p:cNvSpPr txBox="1"/>
          <p:nvPr/>
        </p:nvSpPr>
        <p:spPr>
          <a:xfrm>
            <a:off x="4264686" y="2547410"/>
            <a:ext cx="13340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User Group Leader – POLARIN contract: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Mandatory for all User Group Leaders</a:t>
            </a: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F366A-F8CB-0769-0D6E-F2C49EE322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39067" y="4117070"/>
            <a:ext cx="4682593" cy="6655158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A1D1F55-3323-1205-5564-D415960C54C2}"/>
              </a:ext>
            </a:extLst>
          </p:cNvPr>
          <p:cNvGraphicFramePr/>
          <p:nvPr/>
        </p:nvGraphicFramePr>
        <p:xfrm>
          <a:off x="9465972" y="4475746"/>
          <a:ext cx="7675808" cy="312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3B65077-BB54-54B9-8844-48ECCC695330}"/>
              </a:ext>
            </a:extLst>
          </p:cNvPr>
          <p:cNvSpPr txBox="1"/>
          <p:nvPr/>
        </p:nvSpPr>
        <p:spPr>
          <a:xfrm>
            <a:off x="4264686" y="3162047"/>
            <a:ext cx="12052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r>
              <a:rPr lang="en-GB" sz="2400" b="1" dirty="0">
                <a:solidFill>
                  <a:schemeClr val="bg2"/>
                </a:solidFill>
                <a:latin typeface="Montserrat" pitchFamily="2" charset="77"/>
              </a:rPr>
              <a:t>User Group Leader – RI contract: </a:t>
            </a:r>
            <a:r>
              <a:rPr lang="en-GB" sz="2400" dirty="0">
                <a:solidFill>
                  <a:schemeClr val="bg2"/>
                </a:solidFill>
                <a:latin typeface="Montserrat" pitchFamily="2" charset="77"/>
              </a:rPr>
              <a:t>Voluntary for RI operators</a:t>
            </a:r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24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2A8776-C701-DBEC-15BF-9C6E2875A33C}"/>
              </a:ext>
            </a:extLst>
          </p:cNvPr>
          <p:cNvSpPr txBox="1"/>
          <p:nvPr/>
        </p:nvSpPr>
        <p:spPr>
          <a:xfrm>
            <a:off x="9465972" y="7964278"/>
            <a:ext cx="7225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A </a:t>
            </a:r>
            <a:r>
              <a:rPr lang="de-DE" sz="2000" dirty="0" err="1"/>
              <a:t>basic</a:t>
            </a:r>
            <a:r>
              <a:rPr lang="de-DE" sz="2000" dirty="0"/>
              <a:t> draft </a:t>
            </a:r>
            <a:r>
              <a:rPr lang="de-DE" sz="2000" dirty="0" err="1"/>
              <a:t>has</a:t>
            </a:r>
            <a:r>
              <a:rPr lang="de-DE" sz="2000" dirty="0"/>
              <a:t> </a:t>
            </a:r>
            <a:r>
              <a:rPr lang="de-DE" sz="2000" dirty="0" err="1"/>
              <a:t>been</a:t>
            </a:r>
            <a:r>
              <a:rPr lang="de-DE" sz="2000" dirty="0"/>
              <a:t> </a:t>
            </a:r>
            <a:r>
              <a:rPr lang="de-DE" sz="2000" dirty="0" err="1"/>
              <a:t>provided</a:t>
            </a:r>
            <a:r>
              <a:rPr lang="de-DE" sz="2000" dirty="0"/>
              <a:t>, additional </a:t>
            </a:r>
            <a:r>
              <a:rPr lang="de-DE" sz="2000" dirty="0" err="1"/>
              <a:t>articles</a:t>
            </a:r>
            <a:r>
              <a:rPr lang="de-DE" sz="2000" dirty="0"/>
              <a:t>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added</a:t>
            </a:r>
            <a:r>
              <a:rPr lang="de-DE" sz="2000" dirty="0"/>
              <a:t> </a:t>
            </a:r>
            <a:r>
              <a:rPr lang="de-DE" sz="2000" dirty="0" err="1"/>
              <a:t>depending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RI </a:t>
            </a:r>
            <a:r>
              <a:rPr lang="de-DE" sz="2000" dirty="0" err="1"/>
              <a:t>needs</a:t>
            </a:r>
            <a:r>
              <a:rPr lang="de-DE" sz="2000" dirty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3499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CE488D3A-49E2-A20B-DF89-51F1372E0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3F7F9A1-84C1-0B90-18A7-7490B686B2B7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8811" tIns="71120" rIns="1017072" bIns="7112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chemeClr val="bg2"/>
                </a:solidFill>
                <a:latin typeface="Montserrat" pitchFamily="2" charset="77"/>
              </a:rPr>
              <a:t>Negotiation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Access dates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Signature of user contracts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Selection of reimbursement process to UGL</a:t>
            </a:r>
          </a:p>
        </p:txBody>
      </p:sp>
      <p:sp>
        <p:nvSpPr>
          <p:cNvPr id="11" name="Google Shape;111;p22">
            <a:extLst>
              <a:ext uri="{FF2B5EF4-FFF2-40B4-BE49-F238E27FC236}">
                <a16:creationId xmlns:a16="http://schemas.microsoft.com/office/drawing/2014/main" id="{EA86DCB7-2195-ECBD-2483-A56B682B0869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/>
              <a:t>1. Negotiation</a:t>
            </a:r>
            <a:endParaRPr lang="en-GB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615F363-BFB3-24C8-3D09-DDEBB11F5C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7817224"/>
              </p:ext>
            </p:extLst>
          </p:nvPr>
        </p:nvGraphicFramePr>
        <p:xfrm>
          <a:off x="5285952" y="3995314"/>
          <a:ext cx="9578820" cy="1197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CA21EC48-6580-23C2-15F9-0BD212A9DE7F}"/>
              </a:ext>
            </a:extLst>
          </p:cNvPr>
          <p:cNvGrpSpPr/>
          <p:nvPr/>
        </p:nvGrpSpPr>
        <p:grpSpPr>
          <a:xfrm>
            <a:off x="5285952" y="5223797"/>
            <a:ext cx="4505751" cy="4031087"/>
            <a:chOff x="3647783" y="6464585"/>
            <a:chExt cx="4505751" cy="4031087"/>
          </a:xfrm>
        </p:grpSpPr>
        <p:grpSp>
          <p:nvGrpSpPr>
            <p:cNvPr id="13" name="Gruppieren 10">
              <a:extLst>
                <a:ext uri="{FF2B5EF4-FFF2-40B4-BE49-F238E27FC236}">
                  <a16:creationId xmlns:a16="http://schemas.microsoft.com/office/drawing/2014/main" id="{51CFE115-925E-9423-335F-E0DA48F13DFF}"/>
                </a:ext>
              </a:extLst>
            </p:cNvPr>
            <p:cNvGrpSpPr/>
            <p:nvPr/>
          </p:nvGrpSpPr>
          <p:grpSpPr>
            <a:xfrm>
              <a:off x="5934515" y="6464585"/>
              <a:ext cx="2219019" cy="4031087"/>
              <a:chOff x="14653513" y="2572416"/>
              <a:chExt cx="2219019" cy="4031087"/>
            </a:xfrm>
          </p:grpSpPr>
          <p:pic>
            <p:nvPicPr>
              <p:cNvPr id="15" name="Grafik 1">
                <a:extLst>
                  <a:ext uri="{FF2B5EF4-FFF2-40B4-BE49-F238E27FC236}">
                    <a16:creationId xmlns:a16="http://schemas.microsoft.com/office/drawing/2014/main" id="{8AA6F31A-5E50-3443-732D-55F42ACF6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52413" y="4505323"/>
                <a:ext cx="688908" cy="1066892"/>
              </a:xfrm>
              <a:prstGeom prst="rect">
                <a:avLst/>
              </a:prstGeom>
            </p:spPr>
          </p:pic>
          <p:sp>
            <p:nvSpPr>
              <p:cNvPr id="16" name="Textfeld 2">
                <a:extLst>
                  <a:ext uri="{FF2B5EF4-FFF2-40B4-BE49-F238E27FC236}">
                    <a16:creationId xmlns:a16="http://schemas.microsoft.com/office/drawing/2014/main" id="{70BB39FA-9A68-C028-5638-A19602DF9EF3}"/>
                  </a:ext>
                </a:extLst>
              </p:cNvPr>
              <p:cNvSpPr txBox="1"/>
              <p:nvPr/>
            </p:nvSpPr>
            <p:spPr>
              <a:xfrm>
                <a:off x="14653513" y="5516989"/>
                <a:ext cx="19949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800" dirty="0"/>
                  <a:t>User Group Leader</a:t>
                </a:r>
                <a:endParaRPr lang="de-DE" dirty="0"/>
              </a:p>
            </p:txBody>
          </p:sp>
          <p:sp>
            <p:nvSpPr>
              <p:cNvPr id="17" name="Textfeld 30">
                <a:extLst>
                  <a:ext uri="{FF2B5EF4-FFF2-40B4-BE49-F238E27FC236}">
                    <a16:creationId xmlns:a16="http://schemas.microsoft.com/office/drawing/2014/main" id="{C62B075B-13FC-F6C6-6192-BE9DA9849F1D}"/>
                  </a:ext>
                </a:extLst>
              </p:cNvPr>
              <p:cNvSpPr txBox="1"/>
              <p:nvPr/>
            </p:nvSpPr>
            <p:spPr>
              <a:xfrm>
                <a:off x="15010111" y="3642174"/>
                <a:ext cx="18624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800" dirty="0"/>
                  <a:t>Institution </a:t>
                </a:r>
                <a:r>
                  <a:rPr lang="de-DE" sz="1800" dirty="0" err="1"/>
                  <a:t>is</a:t>
                </a:r>
                <a:r>
                  <a:rPr lang="de-DE" sz="1800" dirty="0"/>
                  <a:t> </a:t>
                </a:r>
              </a:p>
              <a:p>
                <a:r>
                  <a:rPr lang="de-DE" sz="1800" dirty="0"/>
                  <a:t>NOT PoC</a:t>
                </a:r>
                <a:endParaRPr lang="de-DE" dirty="0"/>
              </a:p>
            </p:txBody>
          </p:sp>
          <p:pic>
            <p:nvPicPr>
              <p:cNvPr id="18" name="Grafik 31" descr="Stadt mit einfarbiger Füllung">
                <a:extLst>
                  <a:ext uri="{FF2B5EF4-FFF2-40B4-BE49-F238E27FC236}">
                    <a16:creationId xmlns:a16="http://schemas.microsoft.com/office/drawing/2014/main" id="{3CF57665-BE1E-5B89-21E0-298AE9225F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5051200" y="280493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9" name="Ellipse 6">
                <a:extLst>
                  <a:ext uri="{FF2B5EF4-FFF2-40B4-BE49-F238E27FC236}">
                    <a16:creationId xmlns:a16="http://schemas.microsoft.com/office/drawing/2014/main" id="{A2126A30-5331-09BE-A5E7-8478C475FF60}"/>
                  </a:ext>
                </a:extLst>
              </p:cNvPr>
              <p:cNvSpPr/>
              <p:nvPr/>
            </p:nvSpPr>
            <p:spPr>
              <a:xfrm>
                <a:off x="14774559" y="2572416"/>
                <a:ext cx="1752853" cy="4031087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4" name="Textfeld 49">
              <a:extLst>
                <a:ext uri="{FF2B5EF4-FFF2-40B4-BE49-F238E27FC236}">
                  <a16:creationId xmlns:a16="http://schemas.microsoft.com/office/drawing/2014/main" id="{B04DA28D-C3EF-46D9-3716-14A622BF7979}"/>
                </a:ext>
              </a:extLst>
            </p:cNvPr>
            <p:cNvSpPr txBox="1"/>
            <p:nvPr/>
          </p:nvSpPr>
          <p:spPr>
            <a:xfrm>
              <a:off x="3647783" y="8092202"/>
              <a:ext cx="26433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/>
                <a:t>Scenario 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7BA076A-A301-2DE8-950C-F238A87F7EC1}"/>
              </a:ext>
            </a:extLst>
          </p:cNvPr>
          <p:cNvGrpSpPr/>
          <p:nvPr/>
        </p:nvGrpSpPr>
        <p:grpSpPr>
          <a:xfrm>
            <a:off x="10009678" y="5223797"/>
            <a:ext cx="4540512" cy="4054210"/>
            <a:chOff x="8371508" y="6384288"/>
            <a:chExt cx="4620723" cy="4134507"/>
          </a:xfrm>
        </p:grpSpPr>
        <p:grpSp>
          <p:nvGrpSpPr>
            <p:cNvPr id="21" name="Gruppieren 10">
              <a:extLst>
                <a:ext uri="{FF2B5EF4-FFF2-40B4-BE49-F238E27FC236}">
                  <a16:creationId xmlns:a16="http://schemas.microsoft.com/office/drawing/2014/main" id="{12FFC5F3-C675-615A-CFDD-B829BF588C31}"/>
                </a:ext>
              </a:extLst>
            </p:cNvPr>
            <p:cNvGrpSpPr/>
            <p:nvPr/>
          </p:nvGrpSpPr>
          <p:grpSpPr>
            <a:xfrm>
              <a:off x="10691344" y="6384288"/>
              <a:ext cx="2300887" cy="4134507"/>
              <a:chOff x="14774559" y="2468996"/>
              <a:chExt cx="2300887" cy="4134507"/>
            </a:xfrm>
          </p:grpSpPr>
          <p:pic>
            <p:nvPicPr>
              <p:cNvPr id="23" name="Grafik 1">
                <a:extLst>
                  <a:ext uri="{FF2B5EF4-FFF2-40B4-BE49-F238E27FC236}">
                    <a16:creationId xmlns:a16="http://schemas.microsoft.com/office/drawing/2014/main" id="{F01A097F-D8AC-882B-4750-1F18EE08E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578708" y="4503716"/>
                <a:ext cx="688908" cy="1066892"/>
              </a:xfrm>
              <a:prstGeom prst="rect">
                <a:avLst/>
              </a:prstGeom>
            </p:spPr>
          </p:pic>
          <p:sp>
            <p:nvSpPr>
              <p:cNvPr id="24" name="Textfeld 2">
                <a:extLst>
                  <a:ext uri="{FF2B5EF4-FFF2-40B4-BE49-F238E27FC236}">
                    <a16:creationId xmlns:a16="http://schemas.microsoft.com/office/drawing/2014/main" id="{0D6CAFA7-018C-44CC-2799-4A8415924E6E}"/>
                  </a:ext>
                </a:extLst>
              </p:cNvPr>
              <p:cNvSpPr txBox="1"/>
              <p:nvPr/>
            </p:nvSpPr>
            <p:spPr>
              <a:xfrm>
                <a:off x="14960048" y="5575773"/>
                <a:ext cx="19949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800" dirty="0"/>
                  <a:t>User Group Leader</a:t>
                </a:r>
                <a:endParaRPr lang="de-DE" dirty="0"/>
              </a:p>
            </p:txBody>
          </p:sp>
          <p:sp>
            <p:nvSpPr>
              <p:cNvPr id="25" name="Textfeld 30">
                <a:extLst>
                  <a:ext uri="{FF2B5EF4-FFF2-40B4-BE49-F238E27FC236}">
                    <a16:creationId xmlns:a16="http://schemas.microsoft.com/office/drawing/2014/main" id="{84814ED7-7269-5444-8415-E50154D239BE}"/>
                  </a:ext>
                </a:extLst>
              </p:cNvPr>
              <p:cNvSpPr txBox="1"/>
              <p:nvPr/>
            </p:nvSpPr>
            <p:spPr>
              <a:xfrm>
                <a:off x="14891334" y="3818374"/>
                <a:ext cx="2063658" cy="65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800" dirty="0"/>
                  <a:t>Institution </a:t>
                </a:r>
                <a:r>
                  <a:rPr lang="de-DE" sz="1800" dirty="0" err="1"/>
                  <a:t>is</a:t>
                </a:r>
                <a:r>
                  <a:rPr lang="de-DE" sz="1800" dirty="0"/>
                  <a:t> </a:t>
                </a:r>
              </a:p>
              <a:p>
                <a:pPr algn="ctr"/>
                <a:r>
                  <a:rPr lang="de-DE" sz="1800" dirty="0"/>
                  <a:t>PoC</a:t>
                </a:r>
                <a:endParaRPr lang="de-DE" dirty="0"/>
              </a:p>
            </p:txBody>
          </p:sp>
          <p:sp>
            <p:nvSpPr>
              <p:cNvPr id="27" name="Ellipse 6">
                <a:extLst>
                  <a:ext uri="{FF2B5EF4-FFF2-40B4-BE49-F238E27FC236}">
                    <a16:creationId xmlns:a16="http://schemas.microsoft.com/office/drawing/2014/main" id="{F2D503E9-5202-7FE4-7A80-65A93161350B}"/>
                  </a:ext>
                </a:extLst>
              </p:cNvPr>
              <p:cNvSpPr/>
              <p:nvPr/>
            </p:nvSpPr>
            <p:spPr>
              <a:xfrm>
                <a:off x="14774559" y="2468996"/>
                <a:ext cx="2300887" cy="4134507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22" name="Textfeld 49">
              <a:extLst>
                <a:ext uri="{FF2B5EF4-FFF2-40B4-BE49-F238E27FC236}">
                  <a16:creationId xmlns:a16="http://schemas.microsoft.com/office/drawing/2014/main" id="{1BFF18B4-B714-CBB7-A6C4-D1D8CD3DDCC5}"/>
                </a:ext>
              </a:extLst>
            </p:cNvPr>
            <p:cNvSpPr txBox="1"/>
            <p:nvPr/>
          </p:nvSpPr>
          <p:spPr>
            <a:xfrm>
              <a:off x="8371508" y="8112451"/>
              <a:ext cx="26433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/>
                <a:t>Scenario 2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AF6258E-5FD4-416B-A228-569FE3866C3F}"/>
              </a:ext>
            </a:extLst>
          </p:cNvPr>
          <p:cNvSpPr txBox="1"/>
          <p:nvPr/>
        </p:nvSpPr>
        <p:spPr>
          <a:xfrm>
            <a:off x="5287827" y="2233814"/>
            <a:ext cx="9144000" cy="1427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tabLst>
                <a:tab pos="457200" algn="l"/>
              </a:tabLst>
            </a:pPr>
            <a:r>
              <a:rPr lang="en-GB" sz="2800" b="1" spc="-1" dirty="0">
                <a:solidFill>
                  <a:srgbClr val="FF0000"/>
                </a:solidFill>
                <a:latin typeface="Montserrat"/>
              </a:rPr>
              <a:t>Invoicing between POLARIN consortium partners is NOT ALLOWED!</a:t>
            </a:r>
            <a:endParaRPr lang="en-GB" sz="2800" spc="-1" dirty="0">
              <a:solidFill>
                <a:srgbClr val="363E47"/>
              </a:solidFill>
              <a:latin typeface="Montserrat"/>
            </a:endParaRPr>
          </a:p>
          <a:p>
            <a:pPr marL="457200" indent="-45720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spc="-1" dirty="0">
                <a:solidFill>
                  <a:srgbClr val="363E47"/>
                </a:solidFill>
                <a:latin typeface="Montserrat"/>
              </a:rPr>
              <a:t>RI Operators MUST NOT invoice POLARIN consortium partners</a:t>
            </a:r>
          </a:p>
        </p:txBody>
      </p:sp>
      <p:pic>
        <p:nvPicPr>
          <p:cNvPr id="29" name="Google Shape;12;p2">
            <a:extLst>
              <a:ext uri="{FF2B5EF4-FFF2-40B4-BE49-F238E27FC236}">
                <a16:creationId xmlns:a16="http://schemas.microsoft.com/office/drawing/2014/main" id="{934CC441-7735-AE52-2A58-22CB72C66A0D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678973" y="5505602"/>
            <a:ext cx="1752854" cy="1052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591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515C37B-14F8-74C6-F636-CEF305DD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3D3253AA-F50F-42B6-8434-2967104F3F54}"/>
              </a:ext>
            </a:extLst>
          </p:cNvPr>
          <p:cNvGrpSpPr/>
          <p:nvPr/>
        </p:nvGrpSpPr>
        <p:grpSpPr>
          <a:xfrm>
            <a:off x="2124103" y="2131968"/>
            <a:ext cx="4433309" cy="4031087"/>
            <a:chOff x="3530007" y="6464585"/>
            <a:chExt cx="4433309" cy="4031087"/>
          </a:xfrm>
        </p:grpSpPr>
        <p:grpSp>
          <p:nvGrpSpPr>
            <p:cNvPr id="13" name="Gruppieren 10">
              <a:extLst>
                <a:ext uri="{FF2B5EF4-FFF2-40B4-BE49-F238E27FC236}">
                  <a16:creationId xmlns:a16="http://schemas.microsoft.com/office/drawing/2014/main" id="{45318A07-5D73-499A-8CFD-2354FCAB2304}"/>
                </a:ext>
              </a:extLst>
            </p:cNvPr>
            <p:cNvGrpSpPr/>
            <p:nvPr/>
          </p:nvGrpSpPr>
          <p:grpSpPr>
            <a:xfrm>
              <a:off x="5934515" y="6464585"/>
              <a:ext cx="2028801" cy="4031087"/>
              <a:chOff x="14653513" y="2572416"/>
              <a:chExt cx="2028801" cy="4031087"/>
            </a:xfrm>
          </p:grpSpPr>
          <p:pic>
            <p:nvPicPr>
              <p:cNvPr id="14" name="Grafik 1">
                <a:extLst>
                  <a:ext uri="{FF2B5EF4-FFF2-40B4-BE49-F238E27FC236}">
                    <a16:creationId xmlns:a16="http://schemas.microsoft.com/office/drawing/2014/main" id="{56205259-B3FE-4A69-806A-38CFA81E99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52413" y="4505323"/>
                <a:ext cx="688908" cy="1066892"/>
              </a:xfrm>
              <a:prstGeom prst="rect">
                <a:avLst/>
              </a:prstGeom>
            </p:spPr>
          </p:pic>
          <p:sp>
            <p:nvSpPr>
              <p:cNvPr id="15" name="Textfeld 2">
                <a:extLst>
                  <a:ext uri="{FF2B5EF4-FFF2-40B4-BE49-F238E27FC236}">
                    <a16:creationId xmlns:a16="http://schemas.microsoft.com/office/drawing/2014/main" id="{2C9338E4-D0D8-41A4-92B9-7242ECDC8E12}"/>
                  </a:ext>
                </a:extLst>
              </p:cNvPr>
              <p:cNvSpPr txBox="1"/>
              <p:nvPr/>
            </p:nvSpPr>
            <p:spPr>
              <a:xfrm>
                <a:off x="14653513" y="5516989"/>
                <a:ext cx="19949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800" dirty="0">
                    <a:latin typeface="Montserrat" pitchFamily="2" charset="0"/>
                  </a:rPr>
                  <a:t>User Group Leader</a:t>
                </a:r>
                <a:endParaRPr lang="de-DE" dirty="0">
                  <a:latin typeface="Montserrat" pitchFamily="2" charset="0"/>
                </a:endParaRPr>
              </a:p>
            </p:txBody>
          </p:sp>
          <p:sp>
            <p:nvSpPr>
              <p:cNvPr id="16" name="Textfeld 30">
                <a:extLst>
                  <a:ext uri="{FF2B5EF4-FFF2-40B4-BE49-F238E27FC236}">
                    <a16:creationId xmlns:a16="http://schemas.microsoft.com/office/drawing/2014/main" id="{4CFC4FA3-DB62-4500-9550-E2CF0D8AF91A}"/>
                  </a:ext>
                </a:extLst>
              </p:cNvPr>
              <p:cNvSpPr txBox="1"/>
              <p:nvPr/>
            </p:nvSpPr>
            <p:spPr>
              <a:xfrm>
                <a:off x="14819893" y="3649989"/>
                <a:ext cx="18624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800" dirty="0">
                    <a:latin typeface="Montserrat" pitchFamily="2" charset="0"/>
                  </a:rPr>
                  <a:t>Institution </a:t>
                </a:r>
                <a:r>
                  <a:rPr lang="de-DE" sz="1800" dirty="0" err="1">
                    <a:latin typeface="Montserrat" pitchFamily="2" charset="0"/>
                  </a:rPr>
                  <a:t>is</a:t>
                </a:r>
                <a:r>
                  <a:rPr lang="de-DE" sz="1800" dirty="0">
                    <a:latin typeface="Montserrat" pitchFamily="2" charset="0"/>
                  </a:rPr>
                  <a:t> </a:t>
                </a:r>
              </a:p>
              <a:p>
                <a:r>
                  <a:rPr lang="de-DE" sz="1800" dirty="0">
                    <a:latin typeface="Montserrat" pitchFamily="2" charset="0"/>
                  </a:rPr>
                  <a:t>NOT PoC</a:t>
                </a:r>
                <a:endParaRPr lang="de-DE" dirty="0">
                  <a:latin typeface="Montserrat" pitchFamily="2" charset="0"/>
                </a:endParaRPr>
              </a:p>
            </p:txBody>
          </p:sp>
          <p:pic>
            <p:nvPicPr>
              <p:cNvPr id="17" name="Grafik 31" descr="Stadt mit einfarbiger Füllung">
                <a:extLst>
                  <a:ext uri="{FF2B5EF4-FFF2-40B4-BE49-F238E27FC236}">
                    <a16:creationId xmlns:a16="http://schemas.microsoft.com/office/drawing/2014/main" id="{9A826079-61A8-48B2-9372-4A477ADFEC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5051200" y="280493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8" name="Ellipse 6">
                <a:extLst>
                  <a:ext uri="{FF2B5EF4-FFF2-40B4-BE49-F238E27FC236}">
                    <a16:creationId xmlns:a16="http://schemas.microsoft.com/office/drawing/2014/main" id="{1612CFF9-796A-4295-B50D-0C68262928A5}"/>
                  </a:ext>
                </a:extLst>
              </p:cNvPr>
              <p:cNvSpPr/>
              <p:nvPr/>
            </p:nvSpPr>
            <p:spPr>
              <a:xfrm>
                <a:off x="14774559" y="2572416"/>
                <a:ext cx="1752853" cy="4031087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Montserrat" pitchFamily="2" charset="0"/>
                </a:endParaRPr>
              </a:p>
            </p:txBody>
          </p:sp>
        </p:grpSp>
        <p:sp>
          <p:nvSpPr>
            <p:cNvPr id="19" name="Textfeld 49">
              <a:extLst>
                <a:ext uri="{FF2B5EF4-FFF2-40B4-BE49-F238E27FC236}">
                  <a16:creationId xmlns:a16="http://schemas.microsoft.com/office/drawing/2014/main" id="{898169E9-6E16-41E5-B9E0-C2D0E0B0FCCB}"/>
                </a:ext>
              </a:extLst>
            </p:cNvPr>
            <p:cNvSpPr txBox="1"/>
            <p:nvPr/>
          </p:nvSpPr>
          <p:spPr>
            <a:xfrm>
              <a:off x="3530007" y="7933829"/>
              <a:ext cx="26433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>
                  <a:latin typeface="Montserrat" pitchFamily="2" charset="0"/>
                </a:rPr>
                <a:t>Scenario 1</a:t>
              </a:r>
            </a:p>
          </p:txBody>
        </p:sp>
      </p:grpSp>
      <p:sp>
        <p:nvSpPr>
          <p:cNvPr id="29" name="Google Shape;111;p22">
            <a:extLst>
              <a:ext uri="{FF2B5EF4-FFF2-40B4-BE49-F238E27FC236}">
                <a16:creationId xmlns:a16="http://schemas.microsoft.com/office/drawing/2014/main" id="{86ADE498-18AD-4C99-9F96-E2BBFE9CB03B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/>
              <a:t>1. Negotiation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C22A9-47EA-4AC9-AFB7-8D7530E24E52}"/>
              </a:ext>
            </a:extLst>
          </p:cNvPr>
          <p:cNvSpPr txBox="1"/>
          <p:nvPr/>
        </p:nvSpPr>
        <p:spPr>
          <a:xfrm>
            <a:off x="7024270" y="3201726"/>
            <a:ext cx="10012445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0" u="none" strike="noStrike" baseline="0" dirty="0">
                <a:solidFill>
                  <a:schemeClr val="accent1"/>
                </a:solidFill>
                <a:latin typeface="Montserrat" pitchFamily="2" charset="0"/>
              </a:rPr>
              <a:t>If affiliated with a non-POLARIN institution: </a:t>
            </a:r>
          </a:p>
          <a:p>
            <a:endParaRPr lang="en-GB" sz="2800" b="0" i="0" u="none" strike="noStrike" baseline="0" dirty="0">
              <a:solidFill>
                <a:srgbClr val="000000"/>
              </a:solidFill>
              <a:latin typeface="Montserrat" pitchFamily="2" charset="0"/>
            </a:endParaRPr>
          </a:p>
          <a:p>
            <a:pPr marL="342900" indent="-342900">
              <a:buAutoNum type="arabicParenR"/>
            </a:pPr>
            <a:r>
              <a:rPr lang="en-GB" sz="2800" b="0" i="0" u="none" strike="noStrike" baseline="0" dirty="0">
                <a:solidFill>
                  <a:srgbClr val="000000"/>
                </a:solidFill>
                <a:latin typeface="Montserrat" pitchFamily="2" charset="0"/>
              </a:rPr>
              <a:t>Travel expenses are </a:t>
            </a:r>
            <a:r>
              <a:rPr lang="en-GB" sz="2800" b="1" i="0" u="none" strike="noStrike" baseline="0" dirty="0">
                <a:solidFill>
                  <a:srgbClr val="000000"/>
                </a:solidFill>
                <a:latin typeface="Montserrat" pitchFamily="2" charset="0"/>
              </a:rPr>
              <a:t>covered by the UGL </a:t>
            </a:r>
            <a:r>
              <a:rPr lang="en-GB" sz="2800" b="0" i="0" u="none" strike="noStrike" baseline="0" dirty="0">
                <a:solidFill>
                  <a:srgbClr val="000000"/>
                </a:solidFill>
                <a:latin typeface="Montserrat" pitchFamily="2" charset="0"/>
              </a:rPr>
              <a:t>and reimbursement processed upon submission of required project report, or </a:t>
            </a:r>
          </a:p>
          <a:p>
            <a:pPr marL="342900" indent="-342900">
              <a:buAutoNum type="arabicParenR"/>
            </a:pPr>
            <a:endParaRPr lang="en-GB" sz="2800" b="0" i="0" u="none" strike="noStrike" baseline="0" dirty="0">
              <a:solidFill>
                <a:srgbClr val="000000"/>
              </a:solidFill>
              <a:latin typeface="Montserrat" pitchFamily="2" charset="0"/>
            </a:endParaRPr>
          </a:p>
          <a:p>
            <a:pPr marL="342900" indent="-342900">
              <a:buAutoNum type="arabicParenR"/>
            </a:pPr>
            <a:r>
              <a:rPr lang="en-GB" sz="2800" b="0" i="0" u="none" strike="noStrike" baseline="0" dirty="0">
                <a:solidFill>
                  <a:srgbClr val="000000"/>
                </a:solidFill>
                <a:latin typeface="Montserrat" pitchFamily="2" charset="0"/>
              </a:rPr>
              <a:t>80% of the granted amount can be </a:t>
            </a:r>
            <a:r>
              <a:rPr lang="en-GB" sz="2800" b="1" i="0" u="none" strike="noStrike" baseline="0" dirty="0">
                <a:solidFill>
                  <a:srgbClr val="000000"/>
                </a:solidFill>
                <a:latin typeface="Montserrat" pitchFamily="2" charset="0"/>
              </a:rPr>
              <a:t>pre-financed </a:t>
            </a:r>
            <a:r>
              <a:rPr lang="en-GB" sz="2800" b="0" i="0" u="none" strike="noStrike" baseline="0" dirty="0">
                <a:solidFill>
                  <a:srgbClr val="000000"/>
                </a:solidFill>
                <a:latin typeface="Montserrat" pitchFamily="2" charset="0"/>
              </a:rPr>
              <a:t>to the USER GROUP LEADER by the RI OPERATOR, with the remaining 20% withheld until final reporting requirements are met, or </a:t>
            </a:r>
          </a:p>
          <a:p>
            <a:pPr marL="342900" indent="-342900">
              <a:buAutoNum type="arabicParenR"/>
            </a:pPr>
            <a:endParaRPr lang="en-GB" sz="2800" b="0" i="0" u="none" strike="noStrike" baseline="0" dirty="0">
              <a:solidFill>
                <a:srgbClr val="000000"/>
              </a:solidFill>
              <a:latin typeface="Montserrat" pitchFamily="2" charset="0"/>
            </a:endParaRPr>
          </a:p>
          <a:p>
            <a:pPr marL="342900" indent="-342900">
              <a:buAutoNum type="arabicParenR"/>
            </a:pPr>
            <a:r>
              <a:rPr lang="en-GB" sz="2800" dirty="0">
                <a:latin typeface="Montserrat" pitchFamily="2" charset="0"/>
              </a:rPr>
              <a:t>The </a:t>
            </a:r>
            <a:r>
              <a:rPr lang="en-GB" sz="2800" b="1" dirty="0">
                <a:latin typeface="Montserrat" pitchFamily="2" charset="0"/>
              </a:rPr>
              <a:t>RI operator books all travel arrangements</a:t>
            </a:r>
            <a:r>
              <a:rPr lang="en-GB" sz="2800" dirty="0">
                <a:latin typeface="Montserrat" pitchFamily="2" charset="0"/>
              </a:rPr>
              <a:t>, or</a:t>
            </a:r>
          </a:p>
          <a:p>
            <a:pPr marL="342900" indent="-342900">
              <a:buAutoNum type="arabicParenR"/>
            </a:pPr>
            <a:endParaRPr lang="en-GB" sz="2800" dirty="0">
              <a:latin typeface="Montserrat" pitchFamily="2" charset="0"/>
            </a:endParaRPr>
          </a:p>
          <a:p>
            <a:pPr marL="342900" indent="-342900">
              <a:buAutoNum type="arabicParenR"/>
            </a:pPr>
            <a:r>
              <a:rPr lang="en-GB" sz="2800" b="1" i="0" u="none" strike="noStrike" baseline="0" dirty="0">
                <a:solidFill>
                  <a:srgbClr val="000000"/>
                </a:solidFill>
                <a:latin typeface="Montserrat" pitchFamily="2" charset="0"/>
              </a:rPr>
              <a:t>A mix of the above</a:t>
            </a:r>
          </a:p>
          <a:p>
            <a:endParaRPr lang="en-GB" sz="2000" dirty="0">
              <a:latin typeface="Montserrat" pitchFamily="2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1A731BA-4C8F-E6F3-D775-581C342855C4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8811" tIns="71120" rIns="1017072" bIns="7112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chemeClr val="bg2"/>
                </a:solidFill>
                <a:latin typeface="Montserrat" pitchFamily="2" charset="77"/>
              </a:rPr>
              <a:t>Negotiation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Access dates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Signature of user contracts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Selection of reimbursement process to UGL</a:t>
            </a:r>
          </a:p>
        </p:txBody>
      </p:sp>
    </p:spTree>
    <p:extLst>
      <p:ext uri="{BB962C8B-B14F-4D97-AF65-F5344CB8AC3E}">
        <p14:creationId xmlns:p14="http://schemas.microsoft.com/office/powerpoint/2010/main" val="67246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515C37B-14F8-74C6-F636-CEF305DD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11;p22">
            <a:extLst>
              <a:ext uri="{FF2B5EF4-FFF2-40B4-BE49-F238E27FC236}">
                <a16:creationId xmlns:a16="http://schemas.microsoft.com/office/drawing/2014/main" id="{86ADE498-18AD-4C99-9F96-E2BBFE9CB03B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/>
              <a:t>1. Negotiation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C22A9-47EA-4AC9-AFB7-8D7530E24E52}"/>
              </a:ext>
            </a:extLst>
          </p:cNvPr>
          <p:cNvSpPr txBox="1"/>
          <p:nvPr/>
        </p:nvSpPr>
        <p:spPr>
          <a:xfrm>
            <a:off x="7215605" y="2401626"/>
            <a:ext cx="8894016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0" u="none" strike="noStrike" baseline="0" dirty="0">
                <a:solidFill>
                  <a:schemeClr val="bg2"/>
                </a:solidFill>
                <a:latin typeface="Montserrat" pitchFamily="2" charset="0"/>
              </a:rPr>
              <a:t>If UGL affiliated with a POLARIN institution: </a:t>
            </a:r>
          </a:p>
          <a:p>
            <a:endParaRPr lang="en-GB" sz="2800" b="0" i="0" u="none" strike="noStrike" baseline="0" dirty="0">
              <a:solidFill>
                <a:schemeClr val="bg2"/>
              </a:solidFill>
              <a:latin typeface="Montserrat" pitchFamily="2" charset="0"/>
            </a:endParaRPr>
          </a:p>
          <a:p>
            <a:pPr marL="342900" indent="-342900">
              <a:buAutoNum type="arabicParenR"/>
            </a:pPr>
            <a:r>
              <a:rPr lang="en-GB" sz="2800" dirty="0">
                <a:solidFill>
                  <a:schemeClr val="bg2"/>
                </a:solidFill>
                <a:latin typeface="Montserrat" pitchFamily="2" charset="0"/>
              </a:rPr>
              <a:t>(UGL)POLARIN institution covers the travel and shipping expenses</a:t>
            </a:r>
          </a:p>
          <a:p>
            <a:pPr marL="342900" indent="-342900">
              <a:buAutoNum type="arabicParenR"/>
            </a:pPr>
            <a:endParaRPr lang="en-GB" sz="2800" dirty="0">
              <a:solidFill>
                <a:schemeClr val="bg2"/>
              </a:solidFill>
              <a:latin typeface="Montserrat" pitchFamily="2" charset="0"/>
            </a:endParaRPr>
          </a:p>
          <a:p>
            <a:pPr marL="342900" indent="-342900">
              <a:buFont typeface="Arial"/>
              <a:buAutoNum type="arabicParenR"/>
            </a:pPr>
            <a:r>
              <a:rPr lang="en-GB" sz="2800" dirty="0">
                <a:solidFill>
                  <a:schemeClr val="bg2"/>
                </a:solidFill>
                <a:latin typeface="Montserrat" pitchFamily="2" charset="0"/>
              </a:rPr>
              <a:t>(UGL) POLARIN institution claims expenses from PERIODIC REPORTING and a budget shift from POLARIN Coordinator.</a:t>
            </a:r>
          </a:p>
          <a:p>
            <a:pPr marL="342900" indent="-342900">
              <a:buFont typeface="Arial"/>
              <a:buAutoNum type="arabicParenR"/>
            </a:pPr>
            <a:endParaRPr lang="en-US" sz="2800" dirty="0">
              <a:solidFill>
                <a:schemeClr val="bg2"/>
              </a:solidFill>
              <a:latin typeface="Montserrat" pitchFamily="2" charset="0"/>
            </a:endParaRPr>
          </a:p>
          <a:p>
            <a:pPr marL="342900" indent="-342900">
              <a:buFont typeface="Arial"/>
              <a:buAutoNum type="arabicParenR"/>
            </a:pPr>
            <a:r>
              <a:rPr lang="en-US" sz="2800" dirty="0">
                <a:solidFill>
                  <a:schemeClr val="bg2"/>
                </a:solidFill>
                <a:latin typeface="Montserrat" pitchFamily="2" charset="0"/>
              </a:rPr>
              <a:t>(UGL) POLARIN institution requests a budget shift via the COO (budget will be shifted from operator to (UGL) institution) in the amount of the </a:t>
            </a:r>
            <a:r>
              <a:rPr lang="en-US" sz="2800" b="1" dirty="0">
                <a:solidFill>
                  <a:schemeClr val="bg2"/>
                </a:solidFill>
                <a:latin typeface="Montserrat" pitchFamily="2" charset="0"/>
              </a:rPr>
              <a:t>overall travel expenses</a:t>
            </a:r>
            <a:r>
              <a:rPr lang="en-US" sz="2800" dirty="0">
                <a:solidFill>
                  <a:schemeClr val="bg2"/>
                </a:solidFill>
                <a:latin typeface="Montserrat" pitchFamily="2" charset="0"/>
              </a:rPr>
              <a:t>. </a:t>
            </a:r>
          </a:p>
          <a:p>
            <a:pPr marL="266700"/>
            <a:endParaRPr lang="en-US" sz="2800" dirty="0">
              <a:solidFill>
                <a:schemeClr val="bg2"/>
              </a:solidFill>
              <a:latin typeface="Montserrat" pitchFamily="2" charset="0"/>
            </a:endParaRPr>
          </a:p>
          <a:p>
            <a:pPr marL="266700">
              <a:tabLst>
                <a:tab pos="0" algn="l"/>
              </a:tabLst>
            </a:pPr>
            <a:r>
              <a:rPr lang="en-US" sz="2800" b="1" dirty="0">
                <a:solidFill>
                  <a:schemeClr val="bg2"/>
                </a:solidFill>
                <a:latin typeface="Montserrat" pitchFamily="2" charset="0"/>
              </a:rPr>
              <a:t>These travel cost have to be claimed by the (UGL) institution during financial reporting - this is very important!!</a:t>
            </a:r>
            <a:endParaRPr lang="en-GB" sz="2800" b="1" i="0" u="none" strike="noStrike" baseline="0" dirty="0">
              <a:solidFill>
                <a:schemeClr val="bg2"/>
              </a:solidFill>
              <a:latin typeface="Montserrat" pitchFamily="2" charset="0"/>
            </a:endParaRPr>
          </a:p>
          <a:p>
            <a:pPr marL="342900" indent="-342900">
              <a:buAutoNum type="arabicParenR"/>
              <a:tabLst>
                <a:tab pos="0" algn="l"/>
              </a:tabLst>
            </a:pPr>
            <a:endParaRPr lang="en-GB" sz="2800" b="0" i="0" u="none" strike="noStrike" baseline="0" dirty="0">
              <a:solidFill>
                <a:schemeClr val="bg2"/>
              </a:solidFill>
              <a:latin typeface="Montserrat" pitchFamily="2" charset="0"/>
            </a:endParaRPr>
          </a:p>
          <a:p>
            <a:endParaRPr lang="en-GB" sz="20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680CC04-0CF6-9CC8-F4D1-2260C27A4DA8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8811" tIns="71120" rIns="1017072" bIns="7112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chemeClr val="bg2"/>
                </a:solidFill>
                <a:latin typeface="Montserrat" pitchFamily="2" charset="77"/>
              </a:rPr>
              <a:t>Negotiation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Access dates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Signature of user contracts</a:t>
            </a:r>
          </a:p>
          <a:p>
            <a:pPr marL="457200" lvl="1" indent="-45720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GB" sz="2800" b="0" kern="1200" dirty="0">
                <a:solidFill>
                  <a:schemeClr val="bg2"/>
                </a:solidFill>
                <a:latin typeface="Montserrat" pitchFamily="2" charset="77"/>
              </a:rPr>
              <a:t>Selection of reimbursement process to UGL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A75A061-DF69-6C22-64D5-98C7DDFC5950}"/>
              </a:ext>
            </a:extLst>
          </p:cNvPr>
          <p:cNvGrpSpPr/>
          <p:nvPr/>
        </p:nvGrpSpPr>
        <p:grpSpPr>
          <a:xfrm>
            <a:off x="1682305" y="1999333"/>
            <a:ext cx="4943084" cy="4054210"/>
            <a:chOff x="7961824" y="6384288"/>
            <a:chExt cx="5030407" cy="4134507"/>
          </a:xfrm>
        </p:grpSpPr>
        <p:grpSp>
          <p:nvGrpSpPr>
            <p:cNvPr id="6" name="Gruppieren 10">
              <a:extLst>
                <a:ext uri="{FF2B5EF4-FFF2-40B4-BE49-F238E27FC236}">
                  <a16:creationId xmlns:a16="http://schemas.microsoft.com/office/drawing/2014/main" id="{F0FD81BD-EEDA-C3E3-E8F1-50B689432E87}"/>
                </a:ext>
              </a:extLst>
            </p:cNvPr>
            <p:cNvGrpSpPr/>
            <p:nvPr/>
          </p:nvGrpSpPr>
          <p:grpSpPr>
            <a:xfrm>
              <a:off x="10691344" y="6384288"/>
              <a:ext cx="2300887" cy="4134507"/>
              <a:chOff x="14774559" y="2468996"/>
              <a:chExt cx="2300887" cy="4134507"/>
            </a:xfrm>
          </p:grpSpPr>
          <p:pic>
            <p:nvPicPr>
              <p:cNvPr id="8" name="Grafik 1">
                <a:extLst>
                  <a:ext uri="{FF2B5EF4-FFF2-40B4-BE49-F238E27FC236}">
                    <a16:creationId xmlns:a16="http://schemas.microsoft.com/office/drawing/2014/main" id="{3A34128C-00FB-879B-9F62-958584B84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78708" y="4503716"/>
                <a:ext cx="688908" cy="1066892"/>
              </a:xfrm>
              <a:prstGeom prst="rect">
                <a:avLst/>
              </a:prstGeom>
            </p:spPr>
          </p:pic>
          <p:sp>
            <p:nvSpPr>
              <p:cNvPr id="9" name="Textfeld 2">
                <a:extLst>
                  <a:ext uri="{FF2B5EF4-FFF2-40B4-BE49-F238E27FC236}">
                    <a16:creationId xmlns:a16="http://schemas.microsoft.com/office/drawing/2014/main" id="{8BEA8887-02CF-E574-04AA-9CCC07FF5496}"/>
                  </a:ext>
                </a:extLst>
              </p:cNvPr>
              <p:cNvSpPr txBox="1"/>
              <p:nvPr/>
            </p:nvSpPr>
            <p:spPr>
              <a:xfrm>
                <a:off x="14960048" y="5575773"/>
                <a:ext cx="19949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800" dirty="0"/>
                  <a:t>User Group Leader</a:t>
                </a:r>
                <a:endParaRPr lang="de-DE" dirty="0"/>
              </a:p>
            </p:txBody>
          </p:sp>
          <p:sp>
            <p:nvSpPr>
              <p:cNvPr id="10" name="Textfeld 30">
                <a:extLst>
                  <a:ext uri="{FF2B5EF4-FFF2-40B4-BE49-F238E27FC236}">
                    <a16:creationId xmlns:a16="http://schemas.microsoft.com/office/drawing/2014/main" id="{D9BE8BA5-9DAF-D19F-DEF4-75DF9A599301}"/>
                  </a:ext>
                </a:extLst>
              </p:cNvPr>
              <p:cNvSpPr txBox="1"/>
              <p:nvPr/>
            </p:nvSpPr>
            <p:spPr>
              <a:xfrm>
                <a:off x="14891334" y="3818374"/>
                <a:ext cx="2063658" cy="65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800" dirty="0"/>
                  <a:t>Institution </a:t>
                </a:r>
                <a:r>
                  <a:rPr lang="de-DE" sz="1800" dirty="0" err="1"/>
                  <a:t>is</a:t>
                </a:r>
                <a:r>
                  <a:rPr lang="de-DE" sz="1800" dirty="0"/>
                  <a:t> </a:t>
                </a:r>
              </a:p>
              <a:p>
                <a:pPr algn="ctr"/>
                <a:r>
                  <a:rPr lang="de-DE" sz="1800" dirty="0"/>
                  <a:t>PoC</a:t>
                </a:r>
                <a:endParaRPr lang="de-DE" dirty="0"/>
              </a:p>
            </p:txBody>
          </p:sp>
          <p:sp>
            <p:nvSpPr>
              <p:cNvPr id="11" name="Ellipse 6">
                <a:extLst>
                  <a:ext uri="{FF2B5EF4-FFF2-40B4-BE49-F238E27FC236}">
                    <a16:creationId xmlns:a16="http://schemas.microsoft.com/office/drawing/2014/main" id="{BDDCD532-8898-33CE-B7D5-4D0847183361}"/>
                  </a:ext>
                </a:extLst>
              </p:cNvPr>
              <p:cNvSpPr/>
              <p:nvPr/>
            </p:nvSpPr>
            <p:spPr>
              <a:xfrm>
                <a:off x="14774559" y="2468996"/>
                <a:ext cx="2300887" cy="4134507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" name="Textfeld 49">
              <a:extLst>
                <a:ext uri="{FF2B5EF4-FFF2-40B4-BE49-F238E27FC236}">
                  <a16:creationId xmlns:a16="http://schemas.microsoft.com/office/drawing/2014/main" id="{3569B247-E153-82E6-929E-BA2EC83374E0}"/>
                </a:ext>
              </a:extLst>
            </p:cNvPr>
            <p:cNvSpPr txBox="1"/>
            <p:nvPr/>
          </p:nvSpPr>
          <p:spPr>
            <a:xfrm>
              <a:off x="7961824" y="7992140"/>
              <a:ext cx="2643330" cy="659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>
                  <a:latin typeface="Montserrat" pitchFamily="2" charset="77"/>
                </a:rPr>
                <a:t>Scenario 2</a:t>
              </a:r>
            </a:p>
          </p:txBody>
        </p:sp>
      </p:grpSp>
      <p:pic>
        <p:nvPicPr>
          <p:cNvPr id="12" name="Google Shape;12;p2">
            <a:extLst>
              <a:ext uri="{FF2B5EF4-FFF2-40B4-BE49-F238E27FC236}">
                <a16:creationId xmlns:a16="http://schemas.microsoft.com/office/drawing/2014/main" id="{D26732D4-9167-B586-BE7D-36F47E80C2B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4173" y="2281138"/>
            <a:ext cx="1752854" cy="1052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252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515C37B-14F8-74C6-F636-CEF305DD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A890D09-350E-A043-351C-DF811CEFD503}"/>
              </a:ext>
            </a:extLst>
          </p:cNvPr>
          <p:cNvSpPr/>
          <p:nvPr/>
        </p:nvSpPr>
        <p:spPr>
          <a:xfrm>
            <a:off x="276483" y="4475746"/>
            <a:ext cx="4218272" cy="3539430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6F87A8">
                  <a:hueOff val="0"/>
                  <a:satOff val="0"/>
                  <a:lumOff val="0"/>
                  <a:alphaOff val="0"/>
                  <a:tint val="50000"/>
                  <a:satMod val="300000"/>
                </a:srgbClr>
              </a:gs>
              <a:gs pos="35000">
                <a:srgbClr val="6F87A8">
                  <a:hueOff val="0"/>
                  <a:satOff val="0"/>
                  <a:lumOff val="0"/>
                  <a:alphaOff val="0"/>
                  <a:tint val="37000"/>
                  <a:satMod val="300000"/>
                </a:srgbClr>
              </a:gs>
              <a:gs pos="100000">
                <a:srgbClr val="6F87A8">
                  <a:hueOff val="0"/>
                  <a:satOff val="0"/>
                  <a:lumOff val="0"/>
                  <a:alphaOff val="0"/>
                  <a:tint val="15000"/>
                  <a:satMod val="350000"/>
                </a:srgbClr>
              </a:gs>
            </a:gsLst>
            <a:lin ang="16200000" scaled="1"/>
          </a:gra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txBody>
          <a:bodyPr spcFirstLastPara="0" vert="horz" wrap="square" lIns="148811" tIns="71120" rIns="148811" bIns="7112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b="1" dirty="0">
                <a:solidFill>
                  <a:schemeClr val="bg2"/>
                </a:solidFill>
                <a:latin typeface="Montserrat" pitchFamily="2" charset="77"/>
              </a:rPr>
              <a:t>Implementation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2"/>
                </a:solidFill>
                <a:latin typeface="Montserrat" pitchFamily="2" charset="77"/>
              </a:rPr>
              <a:t>Prefinancing transfer to RI operator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2"/>
                </a:solidFill>
                <a:latin typeface="Montserrat" pitchFamily="2" charset="77"/>
              </a:rPr>
              <a:t>UGL: Travel/ shipment costs associated to the access</a:t>
            </a:r>
          </a:p>
          <a:p>
            <a:pPr marL="285750" lvl="1" indent="-285750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/>
              <a:buChar char="•"/>
            </a:pPr>
            <a:endParaRPr lang="en-GB" sz="2800" kern="1200" dirty="0">
              <a:solidFill>
                <a:schemeClr val="bg2"/>
              </a:solidFill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11" name="Google Shape;111;p22">
            <a:extLst>
              <a:ext uri="{FF2B5EF4-FFF2-40B4-BE49-F238E27FC236}">
                <a16:creationId xmlns:a16="http://schemas.microsoft.com/office/drawing/2014/main" id="{45E4B49E-6010-4E07-7C69-1439CB75F501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/>
              <a:t>2. Implementation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37EA7E-1989-8239-9C6D-904B6E8EDDCD}"/>
              </a:ext>
            </a:extLst>
          </p:cNvPr>
          <p:cNvSpPr txBox="1"/>
          <p:nvPr/>
        </p:nvSpPr>
        <p:spPr>
          <a:xfrm>
            <a:off x="5307422" y="7106548"/>
            <a:ext cx="100731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2"/>
                </a:solidFill>
                <a:latin typeface="Montserrat" pitchFamily="2" charset="77"/>
              </a:rPr>
              <a:t>User Group leaders must consult the RI operator before arranging their travel/shipment</a:t>
            </a:r>
          </a:p>
          <a:p>
            <a:endParaRPr lang="en-GB" sz="32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32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001C0B-4AC8-3AE5-7CF3-64F6B5F0B15A}"/>
              </a:ext>
            </a:extLst>
          </p:cNvPr>
          <p:cNvSpPr txBox="1"/>
          <p:nvPr/>
        </p:nvSpPr>
        <p:spPr>
          <a:xfrm>
            <a:off x="5307423" y="3567118"/>
            <a:ext cx="100731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2"/>
                </a:solidFill>
                <a:latin typeface="Montserrat" pitchFamily="2" charset="77"/>
              </a:rPr>
              <a:t>Prefinancing access costs to RI providers, transferred from coordinator to RI operators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2"/>
                </a:solidFill>
                <a:latin typeface="Montserrat" pitchFamily="2" charset="77"/>
              </a:rPr>
              <a:t>RI costs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2"/>
                </a:solidFill>
                <a:latin typeface="Montserrat" pitchFamily="2" charset="77"/>
              </a:rPr>
              <a:t>Travel/shipment costs associated to the access</a:t>
            </a:r>
          </a:p>
          <a:p>
            <a:endParaRPr lang="en-GB" sz="3200" b="1" dirty="0">
              <a:solidFill>
                <a:schemeClr val="bg2"/>
              </a:solidFill>
              <a:latin typeface="Montserrat" pitchFamily="2" charset="77"/>
            </a:endParaRPr>
          </a:p>
          <a:p>
            <a:endParaRPr lang="en-GB" sz="3200" b="1" dirty="0">
              <a:solidFill>
                <a:schemeClr val="bg2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039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71935DF3-9B16-398B-FDB2-68FD9331A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78BD3D4-A7BB-C0F0-AA83-7536D1291AA6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FFAB40">
                  <a:hueOff val="0"/>
                  <a:satOff val="0"/>
                  <a:lumOff val="0"/>
                  <a:alphaOff val="0"/>
                  <a:tint val="50000"/>
                  <a:satMod val="300000"/>
                </a:srgbClr>
              </a:gs>
              <a:gs pos="35000">
                <a:srgbClr val="FFAB40">
                  <a:hueOff val="0"/>
                  <a:satOff val="0"/>
                  <a:lumOff val="0"/>
                  <a:alphaOff val="0"/>
                  <a:tint val="37000"/>
                  <a:satMod val="300000"/>
                </a:srgbClr>
              </a:gs>
              <a:gs pos="100000">
                <a:srgbClr val="FFAB40">
                  <a:hueOff val="0"/>
                  <a:satOff val="0"/>
                  <a:lumOff val="0"/>
                  <a:alphaOff val="0"/>
                  <a:tint val="15000"/>
                  <a:satMod val="350000"/>
                </a:srgbClr>
              </a:gs>
            </a:gsLst>
            <a:lin ang="16200000" scaled="1"/>
          </a:gra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txBody>
          <a:bodyPr spcFirstLastPara="0" vert="horz" wrap="square" lIns="148811" tIns="71120" rIns="148811" bIns="71120" numCol="1" spcCol="1270" anchor="t" anchorCtr="0">
            <a:noAutofit/>
          </a:bodyPr>
          <a:lstStyle/>
          <a:p>
            <a:r>
              <a:rPr lang="en-GB" sz="2800" b="1" dirty="0">
                <a:solidFill>
                  <a:schemeClr val="bg2"/>
                </a:solidFill>
                <a:latin typeface="Montserrat" pitchFamily="2" charset="77"/>
              </a:rPr>
              <a:t>User Group Leader reporting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Montserrat" pitchFamily="2" charset="77"/>
              </a:rPr>
              <a:t>Travel costs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Montserrat" pitchFamily="2" charset="77"/>
              </a:rPr>
              <a:t>Access report</a:t>
            </a:r>
          </a:p>
          <a:p>
            <a:pPr lvl="1"/>
            <a:endParaRPr lang="en-GB" dirty="0"/>
          </a:p>
        </p:txBody>
      </p:sp>
      <p:sp>
        <p:nvSpPr>
          <p:cNvPr id="29" name="Google Shape;111;p22">
            <a:extLst>
              <a:ext uri="{FF2B5EF4-FFF2-40B4-BE49-F238E27FC236}">
                <a16:creationId xmlns:a16="http://schemas.microsoft.com/office/drawing/2014/main" id="{7565E2F9-583C-C2BC-B07E-96D7F8337E30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>
                <a:latin typeface="Montserrat" pitchFamily="2" charset="0"/>
              </a:rPr>
              <a:t>3. User Group Leader reporting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B5B268-A1FB-3E1F-99C7-462E0953CFBE}"/>
              </a:ext>
            </a:extLst>
          </p:cNvPr>
          <p:cNvSpPr txBox="1"/>
          <p:nvPr/>
        </p:nvSpPr>
        <p:spPr>
          <a:xfrm>
            <a:off x="5518484" y="3481137"/>
            <a:ext cx="117909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Montserrat" pitchFamily="2" charset="77"/>
              </a:rPr>
              <a:t>Maximum 2 months after project implementation</a:t>
            </a:r>
          </a:p>
          <a:p>
            <a:endParaRPr lang="en-GB" sz="3200" dirty="0">
              <a:latin typeface="Montserrat" pitchFamily="2" charset="77"/>
            </a:endParaRP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Montserrat" pitchFamily="2" charset="77"/>
              </a:rPr>
              <a:t>Reporting in TAP</a:t>
            </a:r>
          </a:p>
          <a:p>
            <a:pPr>
              <a:buClr>
                <a:schemeClr val="accent1"/>
              </a:buClr>
            </a:pPr>
            <a:endParaRPr lang="en-GB" sz="3200" dirty="0">
              <a:latin typeface="Montserrat" pitchFamily="2" charset="77"/>
            </a:endParaRP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Montserrat" pitchFamily="2" charset="77"/>
              </a:rPr>
              <a:t>Uploading project report (template to be provided in TAP)</a:t>
            </a:r>
          </a:p>
          <a:p>
            <a:pPr>
              <a:buClr>
                <a:schemeClr val="accent1"/>
              </a:buClr>
            </a:pPr>
            <a:endParaRPr lang="en-GB" sz="3200" dirty="0">
              <a:latin typeface="Montserrat" pitchFamily="2" charset="77"/>
            </a:endParaRP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Montserrat" pitchFamily="2" charset="77"/>
              </a:rPr>
              <a:t>Justification of expenses associated to the access (following regulations from RI operator institutions to proceed with the reimbursement)</a:t>
            </a:r>
          </a:p>
        </p:txBody>
      </p:sp>
    </p:spTree>
    <p:extLst>
      <p:ext uri="{BB962C8B-B14F-4D97-AF65-F5344CB8AC3E}">
        <p14:creationId xmlns:p14="http://schemas.microsoft.com/office/powerpoint/2010/main" val="28170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49A78E5-C579-DD83-5598-97BD8BB3B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F96C071-BC84-E6DC-C6FF-BDCA292AB4B9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97A7">
                  <a:hueOff val="0"/>
                  <a:satOff val="0"/>
                  <a:lumOff val="0"/>
                  <a:alphaOff val="0"/>
                  <a:tint val="50000"/>
                  <a:satMod val="300000"/>
                </a:srgbClr>
              </a:gs>
              <a:gs pos="35000">
                <a:srgbClr val="0097A7">
                  <a:hueOff val="0"/>
                  <a:satOff val="0"/>
                  <a:lumOff val="0"/>
                  <a:alphaOff val="0"/>
                  <a:tint val="37000"/>
                  <a:satMod val="300000"/>
                </a:srgbClr>
              </a:gs>
              <a:gs pos="100000">
                <a:srgbClr val="0097A7">
                  <a:hueOff val="0"/>
                  <a:satOff val="0"/>
                  <a:lumOff val="0"/>
                  <a:alphaOff val="0"/>
                  <a:tint val="15000"/>
                  <a:satMod val="350000"/>
                </a:srgbClr>
              </a:gs>
            </a:gsLst>
            <a:lin ang="16200000" scaled="1"/>
          </a:gra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txBody>
          <a:bodyPr spcFirstLastPara="0" vert="horz" wrap="square" lIns="148811" tIns="71120" rIns="148811" bIns="71120" numCol="1" spcCol="1270" anchor="t" anchorCtr="0">
            <a:noAutofit/>
          </a:bodyPr>
          <a:lstStyle/>
          <a:p>
            <a:r>
              <a:rPr lang="en-GB" sz="2800" b="1" dirty="0">
                <a:solidFill>
                  <a:schemeClr val="bg2"/>
                </a:solidFill>
                <a:latin typeface="Montserrat" pitchFamily="2" charset="77"/>
              </a:rPr>
              <a:t>Access provider reporting</a:t>
            </a:r>
          </a:p>
          <a:p>
            <a:pPr lvl="0"/>
            <a:r>
              <a:rPr lang="en-GB" sz="2800" b="0" dirty="0">
                <a:solidFill>
                  <a:schemeClr val="bg2"/>
                </a:solidFill>
                <a:latin typeface="Montserrat" pitchFamily="2" charset="77"/>
              </a:rPr>
              <a:t>Approval of access costs</a:t>
            </a:r>
          </a:p>
          <a:p>
            <a:pPr lvl="1"/>
            <a:endParaRPr lang="en-GB" dirty="0"/>
          </a:p>
        </p:txBody>
      </p:sp>
      <p:sp>
        <p:nvSpPr>
          <p:cNvPr id="29" name="Google Shape;111;p22">
            <a:extLst>
              <a:ext uri="{FF2B5EF4-FFF2-40B4-BE49-F238E27FC236}">
                <a16:creationId xmlns:a16="http://schemas.microsoft.com/office/drawing/2014/main" id="{239F5BBF-6F8D-7280-6E69-BAC928FB5657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>
                <a:latin typeface="Montserrat" pitchFamily="2" charset="0"/>
              </a:rPr>
              <a:t>3. Access provider reporting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974AE-6C30-EB72-364F-8C6843EEF32F}"/>
              </a:ext>
            </a:extLst>
          </p:cNvPr>
          <p:cNvSpPr txBox="1"/>
          <p:nvPr/>
        </p:nvSpPr>
        <p:spPr>
          <a:xfrm>
            <a:off x="5406189" y="3882190"/>
            <a:ext cx="117909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latin typeface="Montserrat" pitchFamily="2" charset="77"/>
            </a:endParaRP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Montserrat" pitchFamily="2" charset="77"/>
              </a:rPr>
              <a:t>Reporting in TAP</a:t>
            </a:r>
          </a:p>
          <a:p>
            <a:pPr>
              <a:buClr>
                <a:schemeClr val="accent1"/>
              </a:buClr>
            </a:pPr>
            <a:endParaRPr lang="en-GB" sz="3200" dirty="0">
              <a:latin typeface="Montserrat" pitchFamily="2" charset="77"/>
            </a:endParaRP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Montserrat" pitchFamily="2" charset="77"/>
              </a:rPr>
              <a:t>Approval of project report</a:t>
            </a:r>
          </a:p>
          <a:p>
            <a:pPr>
              <a:buClr>
                <a:schemeClr val="accent1"/>
              </a:buClr>
            </a:pPr>
            <a:endParaRPr lang="en-GB" sz="3200" dirty="0">
              <a:latin typeface="Montserrat" pitchFamily="2" charset="77"/>
            </a:endParaRP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Montserrat" pitchFamily="2" charset="77"/>
              </a:rPr>
              <a:t>Approval of expenses and access units</a:t>
            </a:r>
          </a:p>
        </p:txBody>
      </p:sp>
    </p:spTree>
    <p:extLst>
      <p:ext uri="{BB962C8B-B14F-4D97-AF65-F5344CB8AC3E}">
        <p14:creationId xmlns:p14="http://schemas.microsoft.com/office/powerpoint/2010/main" val="2182310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14CD5E86-4B72-B0ED-21ED-CF57863B1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75BF5D1-1563-E36F-9700-C4C2F1B5AEAA}"/>
              </a:ext>
            </a:extLst>
          </p:cNvPr>
          <p:cNvSpPr/>
          <p:nvPr/>
        </p:nvSpPr>
        <p:spPr>
          <a:xfrm>
            <a:off x="276483" y="4475746"/>
            <a:ext cx="4218272" cy="3374618"/>
          </a:xfrm>
          <a:custGeom>
            <a:avLst/>
            <a:gdLst>
              <a:gd name="connsiteX0" fmla="*/ 0 w 4218272"/>
              <a:gd name="connsiteY0" fmla="*/ 0 h 3374618"/>
              <a:gd name="connsiteX1" fmla="*/ 3374618 w 4218272"/>
              <a:gd name="connsiteY1" fmla="*/ 0 h 3374618"/>
              <a:gd name="connsiteX2" fmla="*/ 4218272 w 4218272"/>
              <a:gd name="connsiteY2" fmla="*/ 1687309 h 3374618"/>
              <a:gd name="connsiteX3" fmla="*/ 3374618 w 4218272"/>
              <a:gd name="connsiteY3" fmla="*/ 3374618 h 3374618"/>
              <a:gd name="connsiteX4" fmla="*/ 0 w 4218272"/>
              <a:gd name="connsiteY4" fmla="*/ 3374618 h 3374618"/>
              <a:gd name="connsiteX5" fmla="*/ 0 w 4218272"/>
              <a:gd name="connsiteY5" fmla="*/ 0 h 33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8272" h="3374618">
                <a:moveTo>
                  <a:pt x="0" y="0"/>
                </a:moveTo>
                <a:lnTo>
                  <a:pt x="3374618" y="0"/>
                </a:lnTo>
                <a:lnTo>
                  <a:pt x="4218272" y="1687309"/>
                </a:lnTo>
                <a:lnTo>
                  <a:pt x="3374618" y="3374618"/>
                </a:lnTo>
                <a:lnTo>
                  <a:pt x="0" y="3374618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EEFF41">
                  <a:hueOff val="0"/>
                  <a:satOff val="0"/>
                  <a:lumOff val="0"/>
                  <a:alphaOff val="0"/>
                  <a:tint val="50000"/>
                  <a:satMod val="300000"/>
                </a:srgbClr>
              </a:gs>
              <a:gs pos="35000">
                <a:srgbClr val="EEFF41">
                  <a:hueOff val="0"/>
                  <a:satOff val="0"/>
                  <a:lumOff val="0"/>
                  <a:alphaOff val="0"/>
                  <a:tint val="37000"/>
                  <a:satMod val="300000"/>
                </a:srgbClr>
              </a:gs>
              <a:gs pos="100000">
                <a:srgbClr val="EEFF41">
                  <a:hueOff val="0"/>
                  <a:satOff val="0"/>
                  <a:lumOff val="0"/>
                  <a:alphaOff val="0"/>
                  <a:tint val="15000"/>
                  <a:satMod val="350000"/>
                </a:srgbClr>
              </a:gs>
            </a:gsLst>
            <a:lin ang="16200000" scaled="1"/>
          </a:gra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txBody>
          <a:bodyPr spcFirstLastPara="0" vert="horz" wrap="square" lIns="148811" tIns="71120" rIns="148811" bIns="71120" numCol="1" spcCol="1270" anchor="t" anchorCtr="0">
            <a:noAutofit/>
          </a:bodyPr>
          <a:lstStyle/>
          <a:p>
            <a:r>
              <a:rPr lang="en-GB" sz="2800" b="1" dirty="0">
                <a:solidFill>
                  <a:schemeClr val="bg2"/>
                </a:solidFill>
                <a:latin typeface="Montserrat" pitchFamily="2" charset="77"/>
              </a:rPr>
              <a:t>Reimbursement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2800" dirty="0"/>
              <a:t>Travel expenses to UGL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2800" dirty="0"/>
              <a:t>Access costs to RI provider</a:t>
            </a:r>
          </a:p>
          <a:p>
            <a:pPr lvl="1"/>
            <a:endParaRPr lang="en-GB" dirty="0"/>
          </a:p>
        </p:txBody>
      </p:sp>
      <p:sp>
        <p:nvSpPr>
          <p:cNvPr id="29" name="Google Shape;111;p22">
            <a:extLst>
              <a:ext uri="{FF2B5EF4-FFF2-40B4-BE49-F238E27FC236}">
                <a16:creationId xmlns:a16="http://schemas.microsoft.com/office/drawing/2014/main" id="{76DD6F56-CBB3-6B5B-51DB-3127CEB8D5EB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>
                <a:latin typeface="Montserrat" pitchFamily="2" charset="0"/>
              </a:rPr>
              <a:t>4. Reimbursement of TNA expenses</a:t>
            </a:r>
          </a:p>
        </p:txBody>
      </p:sp>
    </p:spTree>
    <p:extLst>
      <p:ext uri="{BB962C8B-B14F-4D97-AF65-F5344CB8AC3E}">
        <p14:creationId xmlns:p14="http://schemas.microsoft.com/office/powerpoint/2010/main" val="3072307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7">
            <a:extLst>
              <a:ext uri="{FF2B5EF4-FFF2-40B4-BE49-F238E27FC236}">
                <a16:creationId xmlns:a16="http://schemas.microsoft.com/office/drawing/2014/main" id="{BC6CE680-9DC4-40D8-BFF4-EDD9ED3B8CFB}"/>
              </a:ext>
            </a:extLst>
          </p:cNvPr>
          <p:cNvGraphicFramePr/>
          <p:nvPr/>
        </p:nvGraphicFramePr>
        <p:xfrm>
          <a:off x="274320" y="2509320"/>
          <a:ext cx="17721071" cy="676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Ellipse 25">
            <a:extLst>
              <a:ext uri="{FF2B5EF4-FFF2-40B4-BE49-F238E27FC236}">
                <a16:creationId xmlns:a16="http://schemas.microsoft.com/office/drawing/2014/main" id="{8EC89128-7E74-4072-8A79-B1A4E2A47611}"/>
              </a:ext>
            </a:extLst>
          </p:cNvPr>
          <p:cNvSpPr/>
          <p:nvPr/>
        </p:nvSpPr>
        <p:spPr>
          <a:xfrm>
            <a:off x="2925804" y="3005110"/>
            <a:ext cx="1712890" cy="13136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AWI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A55B5DF9-5225-41E7-BF46-8E79DD24A153}"/>
              </a:ext>
            </a:extLst>
          </p:cNvPr>
          <p:cNvSpPr/>
          <p:nvPr/>
        </p:nvSpPr>
        <p:spPr>
          <a:xfrm>
            <a:off x="7431110" y="3079790"/>
            <a:ext cx="1712890" cy="13136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RI</a:t>
            </a:r>
            <a:r>
              <a:rPr lang="de-DE" dirty="0"/>
              <a:t> </a:t>
            </a:r>
            <a:r>
              <a:rPr lang="de-DE" sz="2800" dirty="0"/>
              <a:t>Operator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2767605F-93EB-4736-89F6-F1531D2C9339}"/>
              </a:ext>
            </a:extLst>
          </p:cNvPr>
          <p:cNvSpPr/>
          <p:nvPr/>
        </p:nvSpPr>
        <p:spPr>
          <a:xfrm>
            <a:off x="8921497" y="5722548"/>
            <a:ext cx="3015542" cy="1176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Travel Costs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C08CB751-C262-4546-AF8C-3184F655805A}"/>
              </a:ext>
            </a:extLst>
          </p:cNvPr>
          <p:cNvSpPr/>
          <p:nvPr/>
        </p:nvSpPr>
        <p:spPr>
          <a:xfrm>
            <a:off x="4843192" y="5750249"/>
            <a:ext cx="3015542" cy="1176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Access Costs</a:t>
            </a:r>
          </a:p>
        </p:txBody>
      </p:sp>
      <p:sp>
        <p:nvSpPr>
          <p:cNvPr id="38" name="Pfeil: nach rechts 37">
            <a:extLst>
              <a:ext uri="{FF2B5EF4-FFF2-40B4-BE49-F238E27FC236}">
                <a16:creationId xmlns:a16="http://schemas.microsoft.com/office/drawing/2014/main" id="{C2BBE71E-A75B-4B8E-A147-3C1AE7392F3D}"/>
              </a:ext>
            </a:extLst>
          </p:cNvPr>
          <p:cNvSpPr/>
          <p:nvPr/>
        </p:nvSpPr>
        <p:spPr>
          <a:xfrm>
            <a:off x="12128916" y="6272829"/>
            <a:ext cx="2446986" cy="654227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to</a:t>
            </a:r>
            <a:endParaRPr lang="de-DE" sz="2000" dirty="0"/>
          </a:p>
        </p:txBody>
      </p:sp>
      <p:sp>
        <p:nvSpPr>
          <p:cNvPr id="43" name="Pfeil: nach rechts 42">
            <a:extLst>
              <a:ext uri="{FF2B5EF4-FFF2-40B4-BE49-F238E27FC236}">
                <a16:creationId xmlns:a16="http://schemas.microsoft.com/office/drawing/2014/main" id="{6A7C5294-87DE-4EFD-BDD5-42343F6E9F20}"/>
              </a:ext>
            </a:extLst>
          </p:cNvPr>
          <p:cNvSpPr/>
          <p:nvPr/>
        </p:nvSpPr>
        <p:spPr>
          <a:xfrm>
            <a:off x="4852918" y="3205883"/>
            <a:ext cx="2446986" cy="1096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TNA </a:t>
            </a:r>
            <a:r>
              <a:rPr lang="de-DE" sz="2000" dirty="0" err="1"/>
              <a:t>Prefinance</a:t>
            </a:r>
            <a:r>
              <a:rPr lang="de-DE" sz="2000" dirty="0"/>
              <a:t> Payment</a:t>
            </a:r>
          </a:p>
        </p:txBody>
      </p:sp>
      <p:sp>
        <p:nvSpPr>
          <p:cNvPr id="44" name="Pfeil: nach rechts 43">
            <a:extLst>
              <a:ext uri="{FF2B5EF4-FFF2-40B4-BE49-F238E27FC236}">
                <a16:creationId xmlns:a16="http://schemas.microsoft.com/office/drawing/2014/main" id="{5858B164-252A-456E-8BA9-C60F3CD67A65}"/>
              </a:ext>
            </a:extLst>
          </p:cNvPr>
          <p:cNvSpPr/>
          <p:nvPr/>
        </p:nvSpPr>
        <p:spPr>
          <a:xfrm>
            <a:off x="2095517" y="3397544"/>
            <a:ext cx="679480" cy="654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5" name="Pfeil: nach rechts 44">
            <a:extLst>
              <a:ext uri="{FF2B5EF4-FFF2-40B4-BE49-F238E27FC236}">
                <a16:creationId xmlns:a16="http://schemas.microsoft.com/office/drawing/2014/main" id="{5B915E40-C124-49F8-AF24-0367CAF7CC4C}"/>
              </a:ext>
            </a:extLst>
          </p:cNvPr>
          <p:cNvSpPr/>
          <p:nvPr/>
        </p:nvSpPr>
        <p:spPr>
          <a:xfrm rot="7895133" flipV="1">
            <a:off x="5975132" y="4599791"/>
            <a:ext cx="1852786" cy="642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cover</a:t>
            </a:r>
            <a:endParaRPr lang="de-DE" sz="1800" dirty="0"/>
          </a:p>
        </p:txBody>
      </p:sp>
      <p:sp>
        <p:nvSpPr>
          <p:cNvPr id="46" name="Pfeil: nach rechts 45">
            <a:extLst>
              <a:ext uri="{FF2B5EF4-FFF2-40B4-BE49-F238E27FC236}">
                <a16:creationId xmlns:a16="http://schemas.microsoft.com/office/drawing/2014/main" id="{31AEFE17-23C2-42F8-BC24-D8615C546219}"/>
              </a:ext>
            </a:extLst>
          </p:cNvPr>
          <p:cNvSpPr/>
          <p:nvPr/>
        </p:nvSpPr>
        <p:spPr>
          <a:xfrm rot="2759251">
            <a:off x="8745628" y="4568687"/>
            <a:ext cx="1852786" cy="60306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reimburse</a:t>
            </a:r>
            <a:r>
              <a:rPr lang="de-DE" sz="1800" dirty="0"/>
              <a:t> </a:t>
            </a:r>
          </a:p>
        </p:txBody>
      </p:sp>
      <p:sp>
        <p:nvSpPr>
          <p:cNvPr id="48" name="Pfeil: nach rechts 47">
            <a:extLst>
              <a:ext uri="{FF2B5EF4-FFF2-40B4-BE49-F238E27FC236}">
                <a16:creationId xmlns:a16="http://schemas.microsoft.com/office/drawing/2014/main" id="{E0BE53D0-AABA-4E14-98DC-78B869C625AB}"/>
              </a:ext>
            </a:extLst>
          </p:cNvPr>
          <p:cNvSpPr/>
          <p:nvPr/>
        </p:nvSpPr>
        <p:spPr>
          <a:xfrm rot="5400000" flipV="1">
            <a:off x="5583437" y="7430723"/>
            <a:ext cx="1423623" cy="642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Claimed</a:t>
            </a:r>
            <a:r>
              <a:rPr lang="de-DE" sz="2000" dirty="0"/>
              <a:t> </a:t>
            </a:r>
          </a:p>
        </p:txBody>
      </p:sp>
      <p:sp>
        <p:nvSpPr>
          <p:cNvPr id="51" name="Pfeil: nach rechts 50">
            <a:extLst>
              <a:ext uri="{FF2B5EF4-FFF2-40B4-BE49-F238E27FC236}">
                <a16:creationId xmlns:a16="http://schemas.microsoft.com/office/drawing/2014/main" id="{6870F57B-5D4B-49E1-B100-D6F953F09155}"/>
              </a:ext>
            </a:extLst>
          </p:cNvPr>
          <p:cNvSpPr/>
          <p:nvPr/>
        </p:nvSpPr>
        <p:spPr>
          <a:xfrm rot="5400000" flipV="1">
            <a:off x="9717457" y="7440924"/>
            <a:ext cx="1423622" cy="642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Claimed</a:t>
            </a:r>
            <a:r>
              <a:rPr lang="de-DE" sz="2000" dirty="0"/>
              <a:t> </a:t>
            </a:r>
            <a:r>
              <a:rPr lang="de-DE" sz="2400" dirty="0"/>
              <a:t> </a:t>
            </a: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565FBE60-C494-43E7-B8BA-4058121B90D5}"/>
              </a:ext>
            </a:extLst>
          </p:cNvPr>
          <p:cNvSpPr/>
          <p:nvPr/>
        </p:nvSpPr>
        <p:spPr>
          <a:xfrm>
            <a:off x="4202805" y="8571660"/>
            <a:ext cx="8454980" cy="73281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Financial Report</a:t>
            </a:r>
          </a:p>
        </p:txBody>
      </p:sp>
      <p:sp>
        <p:nvSpPr>
          <p:cNvPr id="28" name="Pfeil: nach rechts 27">
            <a:extLst>
              <a:ext uri="{FF2B5EF4-FFF2-40B4-BE49-F238E27FC236}">
                <a16:creationId xmlns:a16="http://schemas.microsoft.com/office/drawing/2014/main" id="{AA9C8DA6-6254-406D-900A-7D301EF4A4F7}"/>
              </a:ext>
            </a:extLst>
          </p:cNvPr>
          <p:cNvSpPr/>
          <p:nvPr/>
        </p:nvSpPr>
        <p:spPr>
          <a:xfrm rot="10800000" flipV="1">
            <a:off x="12078933" y="5629030"/>
            <a:ext cx="2446986" cy="668655"/>
          </a:xfrm>
          <a:prstGeom prst="rightArrow">
            <a:avLst/>
          </a:prstGeom>
          <a:solidFill>
            <a:srgbClr val="33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claims</a:t>
            </a:r>
            <a:r>
              <a:rPr lang="de-DE" sz="2400" dirty="0"/>
              <a:t>                      </a:t>
            </a:r>
          </a:p>
        </p:txBody>
      </p:sp>
      <p:sp>
        <p:nvSpPr>
          <p:cNvPr id="30" name="Pfeil: nach rechts 29">
            <a:extLst>
              <a:ext uri="{FF2B5EF4-FFF2-40B4-BE49-F238E27FC236}">
                <a16:creationId xmlns:a16="http://schemas.microsoft.com/office/drawing/2014/main" id="{C6F1788D-E076-48BA-8906-5640F1E2DC49}"/>
              </a:ext>
            </a:extLst>
          </p:cNvPr>
          <p:cNvSpPr/>
          <p:nvPr/>
        </p:nvSpPr>
        <p:spPr>
          <a:xfrm rot="13543200" flipV="1">
            <a:off x="9027327" y="4270808"/>
            <a:ext cx="2506547" cy="570865"/>
          </a:xfrm>
          <a:prstGeom prst="rightArrow">
            <a:avLst/>
          </a:prstGeom>
          <a:solidFill>
            <a:srgbClr val="33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from</a:t>
            </a:r>
            <a:r>
              <a:rPr lang="de-DE" sz="2000" dirty="0"/>
              <a:t>                      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5AECA42C-8D54-44CA-803B-F2CEEF0723CD}"/>
              </a:ext>
            </a:extLst>
          </p:cNvPr>
          <p:cNvGrpSpPr/>
          <p:nvPr/>
        </p:nvGrpSpPr>
        <p:grpSpPr>
          <a:xfrm>
            <a:off x="14774559" y="3408863"/>
            <a:ext cx="2001493" cy="4031087"/>
            <a:chOff x="14774559" y="2572416"/>
            <a:chExt cx="2001493" cy="4031087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929F63AE-4903-4320-88FF-578BC6C35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209264" y="4847829"/>
              <a:ext cx="688908" cy="1066892"/>
            </a:xfrm>
            <a:prstGeom prst="rect">
              <a:avLst/>
            </a:prstGeom>
          </p:spPr>
        </p:pic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D12553CF-5532-4A80-B171-51AF7D1B8D2E}"/>
                </a:ext>
              </a:extLst>
            </p:cNvPr>
            <p:cNvSpPr txBox="1"/>
            <p:nvPr/>
          </p:nvSpPr>
          <p:spPr>
            <a:xfrm>
              <a:off x="15249868" y="4536050"/>
              <a:ext cx="1225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/>
                <a:t>PI01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3B8B1283-7AEA-453E-B3A3-7A4D7DD8F8FE}"/>
                </a:ext>
              </a:extLst>
            </p:cNvPr>
            <p:cNvSpPr txBox="1"/>
            <p:nvPr/>
          </p:nvSpPr>
          <p:spPr>
            <a:xfrm>
              <a:off x="14913631" y="3657563"/>
              <a:ext cx="18624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/>
                <a:t>Institution </a:t>
              </a:r>
              <a:r>
                <a:rPr lang="de-DE" sz="2000" dirty="0" err="1"/>
                <a:t>is</a:t>
              </a:r>
              <a:r>
                <a:rPr lang="de-DE" sz="2000" dirty="0"/>
                <a:t> </a:t>
              </a:r>
            </a:p>
            <a:p>
              <a:r>
                <a:rPr lang="de-DE" sz="2000" dirty="0"/>
                <a:t>NOT PoC</a:t>
              </a:r>
            </a:p>
          </p:txBody>
        </p:sp>
        <p:pic>
          <p:nvPicPr>
            <p:cNvPr id="32" name="Grafik 31" descr="Stadt mit einfarbiger Füllung">
              <a:extLst>
                <a:ext uri="{FF2B5EF4-FFF2-40B4-BE49-F238E27FC236}">
                  <a16:creationId xmlns:a16="http://schemas.microsoft.com/office/drawing/2014/main" id="{6E59D7DF-C8C4-4D78-AD2C-E8267597F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051200" y="2804931"/>
              <a:ext cx="914400" cy="914400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5D4A944-7239-4A06-9FFC-2B1F6AF348C8}"/>
                </a:ext>
              </a:extLst>
            </p:cNvPr>
            <p:cNvSpPr/>
            <p:nvPr/>
          </p:nvSpPr>
          <p:spPr>
            <a:xfrm>
              <a:off x="14774559" y="2572416"/>
              <a:ext cx="1752853" cy="4031087"/>
            </a:xfrm>
            <a:prstGeom prst="ellipse">
              <a:avLst/>
            </a:prstGeom>
            <a:noFill/>
            <a:ln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307A764E-3717-4291-B854-963A55F9D7DB}"/>
              </a:ext>
            </a:extLst>
          </p:cNvPr>
          <p:cNvSpPr/>
          <p:nvPr/>
        </p:nvSpPr>
        <p:spPr>
          <a:xfrm>
            <a:off x="231821" y="2933350"/>
            <a:ext cx="1712890" cy="1560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Signed</a:t>
            </a:r>
            <a:r>
              <a:rPr lang="de-DE" sz="2400" dirty="0"/>
              <a:t> </a:t>
            </a:r>
            <a:r>
              <a:rPr lang="de-DE" sz="2400" dirty="0" err="1"/>
              <a:t>user</a:t>
            </a:r>
            <a:r>
              <a:rPr lang="de-DE" sz="2400" dirty="0"/>
              <a:t> </a:t>
            </a:r>
            <a:r>
              <a:rPr lang="de-DE" sz="2400" dirty="0" err="1"/>
              <a:t>contracts</a:t>
            </a:r>
            <a:endParaRPr lang="de-DE" sz="24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D1C0F2B-B237-4DF3-822E-BE4009218DBA}"/>
              </a:ext>
            </a:extLst>
          </p:cNvPr>
          <p:cNvSpPr txBox="1"/>
          <p:nvPr/>
        </p:nvSpPr>
        <p:spPr>
          <a:xfrm>
            <a:off x="16078517" y="3085273"/>
            <a:ext cx="2048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Scenario 1</a:t>
            </a:r>
          </a:p>
        </p:txBody>
      </p:sp>
      <p:sp>
        <p:nvSpPr>
          <p:cNvPr id="12" name="Google Shape;111;p22">
            <a:extLst>
              <a:ext uri="{FF2B5EF4-FFF2-40B4-BE49-F238E27FC236}">
                <a16:creationId xmlns:a16="http://schemas.microsoft.com/office/drawing/2014/main" id="{5451CF1B-1B55-3F0C-15B3-052DB4E62004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>
                <a:latin typeface="Montserrat" pitchFamily="2" charset="0"/>
              </a:rPr>
              <a:t>4. Reimbursement of TNA expenses</a:t>
            </a:r>
          </a:p>
        </p:txBody>
      </p:sp>
    </p:spTree>
    <p:extLst>
      <p:ext uri="{BB962C8B-B14F-4D97-AF65-F5344CB8AC3E}">
        <p14:creationId xmlns:p14="http://schemas.microsoft.com/office/powerpoint/2010/main" val="383142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5" grpId="0" animBg="1"/>
      <p:bldP spid="27" grpId="0" animBg="1"/>
      <p:bldP spid="39" grpId="0" animBg="1"/>
      <p:bldP spid="38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51" grpId="0" animBg="1"/>
      <p:bldP spid="21" grpId="0" animBg="1"/>
      <p:bldP spid="28" grpId="0" animBg="1"/>
      <p:bldP spid="30" grpId="0" animBg="1"/>
      <p:bldP spid="47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7">
            <a:extLst>
              <a:ext uri="{FF2B5EF4-FFF2-40B4-BE49-F238E27FC236}">
                <a16:creationId xmlns:a16="http://schemas.microsoft.com/office/drawing/2014/main" id="{BC6CE680-9DC4-40D8-BFF4-EDD9ED3B8CFB}"/>
              </a:ext>
            </a:extLst>
          </p:cNvPr>
          <p:cNvGraphicFramePr/>
          <p:nvPr/>
        </p:nvGraphicFramePr>
        <p:xfrm>
          <a:off x="274320" y="1826740"/>
          <a:ext cx="17721071" cy="676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4" name="Pfeil: nach rechts 43">
            <a:extLst>
              <a:ext uri="{FF2B5EF4-FFF2-40B4-BE49-F238E27FC236}">
                <a16:creationId xmlns:a16="http://schemas.microsoft.com/office/drawing/2014/main" id="{5858B164-252A-456E-8BA9-C60F3CD67A65}"/>
              </a:ext>
            </a:extLst>
          </p:cNvPr>
          <p:cNvSpPr/>
          <p:nvPr/>
        </p:nvSpPr>
        <p:spPr>
          <a:xfrm>
            <a:off x="2095517" y="3397544"/>
            <a:ext cx="679480" cy="654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783A931C-F4E6-4C45-B57D-082675D8D41F}"/>
              </a:ext>
            </a:extLst>
          </p:cNvPr>
          <p:cNvSpPr/>
          <p:nvPr/>
        </p:nvSpPr>
        <p:spPr>
          <a:xfrm>
            <a:off x="8672644" y="8601325"/>
            <a:ext cx="4271609" cy="73281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Financial Report </a:t>
            </a:r>
            <a:r>
              <a:rPr lang="de-DE" sz="2400" dirty="0" err="1"/>
              <a:t>of</a:t>
            </a:r>
            <a:r>
              <a:rPr lang="de-DE" sz="2400" dirty="0"/>
              <a:t> POLARIN </a:t>
            </a:r>
            <a:r>
              <a:rPr lang="de-DE" sz="2400" dirty="0" err="1"/>
              <a:t>consortium</a:t>
            </a:r>
            <a:r>
              <a:rPr lang="de-DE" sz="2400" dirty="0"/>
              <a:t> </a:t>
            </a:r>
            <a:r>
              <a:rPr lang="de-DE" sz="2400" dirty="0" err="1"/>
              <a:t>member</a:t>
            </a:r>
            <a:endParaRPr lang="de-DE" sz="2400" dirty="0"/>
          </a:p>
        </p:txBody>
      </p:sp>
      <p:sp>
        <p:nvSpPr>
          <p:cNvPr id="31" name="Pfeil: nach rechts 30">
            <a:extLst>
              <a:ext uri="{FF2B5EF4-FFF2-40B4-BE49-F238E27FC236}">
                <a16:creationId xmlns:a16="http://schemas.microsoft.com/office/drawing/2014/main" id="{6206B6CD-B6FB-4B48-A7BF-16FBE472D415}"/>
              </a:ext>
            </a:extLst>
          </p:cNvPr>
          <p:cNvSpPr/>
          <p:nvPr/>
        </p:nvSpPr>
        <p:spPr>
          <a:xfrm rot="5400000">
            <a:off x="10213106" y="4379890"/>
            <a:ext cx="1573689" cy="68890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900" dirty="0" err="1">
                <a:solidFill>
                  <a:schemeClr val="bg1"/>
                </a:solidFill>
              </a:rPr>
              <a:t>reimburse</a:t>
            </a:r>
            <a:r>
              <a:rPr lang="de-DE" sz="1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A7A5F3D3-C717-4925-A09B-6DD93C02383A}"/>
              </a:ext>
            </a:extLst>
          </p:cNvPr>
          <p:cNvSpPr txBox="1"/>
          <p:nvPr/>
        </p:nvSpPr>
        <p:spPr>
          <a:xfrm>
            <a:off x="12494307" y="3550956"/>
            <a:ext cx="1862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812ADD63-47D1-4D34-92E3-E10CA8E8BA38}"/>
              </a:ext>
            </a:extLst>
          </p:cNvPr>
          <p:cNvGrpSpPr/>
          <p:nvPr/>
        </p:nvGrpSpPr>
        <p:grpSpPr>
          <a:xfrm>
            <a:off x="9313534" y="1960861"/>
            <a:ext cx="7340465" cy="5332593"/>
            <a:chOff x="9313534" y="1960861"/>
            <a:chExt cx="7340465" cy="5332593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504FFED3-09A5-4BB9-9B35-977B0B461F71}"/>
                </a:ext>
              </a:extLst>
            </p:cNvPr>
            <p:cNvSpPr/>
            <p:nvPr/>
          </p:nvSpPr>
          <p:spPr>
            <a:xfrm>
              <a:off x="10433769" y="2060925"/>
              <a:ext cx="2280640" cy="1779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200" dirty="0"/>
                <a:t>POLARIN </a:t>
              </a:r>
              <a:r>
                <a:rPr lang="de-DE" sz="2200" dirty="0" err="1"/>
                <a:t>consortium</a:t>
              </a:r>
              <a:r>
                <a:rPr lang="de-DE" sz="2200" dirty="0"/>
                <a:t> </a:t>
              </a:r>
              <a:r>
                <a:rPr lang="de-DE" sz="2200" dirty="0" err="1"/>
                <a:t>member</a:t>
              </a:r>
              <a:endParaRPr lang="de-DE" sz="2200" dirty="0"/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DC91605E-E929-46C9-9142-0802DF5D7B5D}"/>
                </a:ext>
              </a:extLst>
            </p:cNvPr>
            <p:cNvSpPr txBox="1"/>
            <p:nvPr/>
          </p:nvSpPr>
          <p:spPr>
            <a:xfrm>
              <a:off x="14987312" y="5291349"/>
              <a:ext cx="1225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/>
                <a:t>PI02</a:t>
              </a:r>
            </a:p>
          </p:txBody>
        </p:sp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4826F7EA-AF16-41E4-BE96-1080BE845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010125" y="5690634"/>
              <a:ext cx="688908" cy="1068995"/>
            </a:xfrm>
            <a:prstGeom prst="rect">
              <a:avLst/>
            </a:prstGeom>
          </p:spPr>
        </p:pic>
        <p:pic>
          <p:nvPicPr>
            <p:cNvPr id="69" name="Grafik 68" descr="Stadt mit einfarbiger Füllung">
              <a:extLst>
                <a:ext uri="{FF2B5EF4-FFF2-40B4-BE49-F238E27FC236}">
                  <a16:creationId xmlns:a16="http://schemas.microsoft.com/office/drawing/2014/main" id="{9A0EEAE2-12CA-4C23-9E59-108D477F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664186" y="2816745"/>
              <a:ext cx="914400" cy="914400"/>
            </a:xfrm>
            <a:prstGeom prst="rect">
              <a:avLst/>
            </a:prstGeom>
          </p:spPr>
        </p:pic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A74346A1-C70C-42AA-844B-A0EF5B71AFC4}"/>
                </a:ext>
              </a:extLst>
            </p:cNvPr>
            <p:cNvSpPr/>
            <p:nvPr/>
          </p:nvSpPr>
          <p:spPr>
            <a:xfrm rot="17068915">
              <a:off x="10317470" y="956925"/>
              <a:ext cx="5332593" cy="7340465"/>
            </a:xfrm>
            <a:prstGeom prst="ellipse">
              <a:avLst/>
            </a:prstGeom>
            <a:noFill/>
            <a:ln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0" name="Ellipse 29">
            <a:extLst>
              <a:ext uri="{FF2B5EF4-FFF2-40B4-BE49-F238E27FC236}">
                <a16:creationId xmlns:a16="http://schemas.microsoft.com/office/drawing/2014/main" id="{B8E2409C-2C87-4AB9-A53B-CA6370D43E57}"/>
              </a:ext>
            </a:extLst>
          </p:cNvPr>
          <p:cNvSpPr/>
          <p:nvPr/>
        </p:nvSpPr>
        <p:spPr>
          <a:xfrm>
            <a:off x="2925804" y="3005110"/>
            <a:ext cx="1712890" cy="13136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AWI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D4FAAF09-34C1-4A7D-A877-A44F8B7CB242}"/>
              </a:ext>
            </a:extLst>
          </p:cNvPr>
          <p:cNvSpPr/>
          <p:nvPr/>
        </p:nvSpPr>
        <p:spPr>
          <a:xfrm>
            <a:off x="7431110" y="3079790"/>
            <a:ext cx="1712890" cy="13136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RI</a:t>
            </a:r>
            <a:r>
              <a:rPr lang="de-DE" dirty="0"/>
              <a:t> </a:t>
            </a:r>
            <a:r>
              <a:rPr lang="de-DE" sz="2800" dirty="0"/>
              <a:t>Operator</a:t>
            </a:r>
            <a:endParaRPr lang="de-DE" dirty="0"/>
          </a:p>
        </p:txBody>
      </p:sp>
      <p:sp>
        <p:nvSpPr>
          <p:cNvPr id="33" name="Pfeil: nach rechts 32">
            <a:extLst>
              <a:ext uri="{FF2B5EF4-FFF2-40B4-BE49-F238E27FC236}">
                <a16:creationId xmlns:a16="http://schemas.microsoft.com/office/drawing/2014/main" id="{D9657BF3-E578-42C2-BF9C-159B5F6183AA}"/>
              </a:ext>
            </a:extLst>
          </p:cNvPr>
          <p:cNvSpPr/>
          <p:nvPr/>
        </p:nvSpPr>
        <p:spPr>
          <a:xfrm>
            <a:off x="4852918" y="3205883"/>
            <a:ext cx="2446986" cy="1096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TNA </a:t>
            </a:r>
            <a:r>
              <a:rPr lang="de-DE" sz="2000" dirty="0" err="1"/>
              <a:t>Prefinance</a:t>
            </a:r>
            <a:r>
              <a:rPr lang="de-DE" sz="2000" dirty="0"/>
              <a:t> Payment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535D762A-3D23-49D0-8EE2-142DB48BBD5A}"/>
              </a:ext>
            </a:extLst>
          </p:cNvPr>
          <p:cNvSpPr/>
          <p:nvPr/>
        </p:nvSpPr>
        <p:spPr>
          <a:xfrm>
            <a:off x="4843192" y="5750249"/>
            <a:ext cx="3015542" cy="1176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Access Costs</a:t>
            </a:r>
          </a:p>
        </p:txBody>
      </p:sp>
      <p:sp>
        <p:nvSpPr>
          <p:cNvPr id="36" name="Pfeil: nach rechts 35">
            <a:extLst>
              <a:ext uri="{FF2B5EF4-FFF2-40B4-BE49-F238E27FC236}">
                <a16:creationId xmlns:a16="http://schemas.microsoft.com/office/drawing/2014/main" id="{AAAA56AD-2E85-496E-8BF9-2D5E8102FFB1}"/>
              </a:ext>
            </a:extLst>
          </p:cNvPr>
          <p:cNvSpPr/>
          <p:nvPr/>
        </p:nvSpPr>
        <p:spPr>
          <a:xfrm rot="7895133" flipV="1">
            <a:off x="5975132" y="4599791"/>
            <a:ext cx="1852786" cy="642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cover</a:t>
            </a:r>
            <a:endParaRPr lang="de-DE" sz="1200" dirty="0"/>
          </a:p>
        </p:txBody>
      </p:sp>
      <p:sp>
        <p:nvSpPr>
          <p:cNvPr id="37" name="Pfeil: nach rechts 36">
            <a:extLst>
              <a:ext uri="{FF2B5EF4-FFF2-40B4-BE49-F238E27FC236}">
                <a16:creationId xmlns:a16="http://schemas.microsoft.com/office/drawing/2014/main" id="{6D48C098-6E5F-45D1-B217-EA5F77B3A28D}"/>
              </a:ext>
            </a:extLst>
          </p:cNvPr>
          <p:cNvSpPr/>
          <p:nvPr/>
        </p:nvSpPr>
        <p:spPr>
          <a:xfrm rot="5400000" flipV="1">
            <a:off x="5583437" y="7430723"/>
            <a:ext cx="1423623" cy="642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Claimed</a:t>
            </a:r>
            <a:r>
              <a:rPr lang="de-DE" dirty="0"/>
              <a:t> </a:t>
            </a:r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3DF24F03-9C15-4401-8D89-0155D01069CC}"/>
              </a:ext>
            </a:extLst>
          </p:cNvPr>
          <p:cNvSpPr/>
          <p:nvPr/>
        </p:nvSpPr>
        <p:spPr>
          <a:xfrm>
            <a:off x="4082228" y="8596390"/>
            <a:ext cx="4426040" cy="73281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Financial Report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3BFAB302-F36E-4F91-9315-38DB31439619}"/>
              </a:ext>
            </a:extLst>
          </p:cNvPr>
          <p:cNvSpPr/>
          <p:nvPr/>
        </p:nvSpPr>
        <p:spPr>
          <a:xfrm>
            <a:off x="9269228" y="5722548"/>
            <a:ext cx="3015542" cy="1176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Travel Costs</a:t>
            </a:r>
          </a:p>
        </p:txBody>
      </p:sp>
      <p:sp>
        <p:nvSpPr>
          <p:cNvPr id="47" name="Pfeil: nach rechts 46">
            <a:extLst>
              <a:ext uri="{FF2B5EF4-FFF2-40B4-BE49-F238E27FC236}">
                <a16:creationId xmlns:a16="http://schemas.microsoft.com/office/drawing/2014/main" id="{6B71CF5B-CE24-42A1-A2B7-C80CD3088519}"/>
              </a:ext>
            </a:extLst>
          </p:cNvPr>
          <p:cNvSpPr/>
          <p:nvPr/>
        </p:nvSpPr>
        <p:spPr>
          <a:xfrm rot="5400000" flipV="1">
            <a:off x="10065188" y="7434889"/>
            <a:ext cx="1423622" cy="642072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Claimed</a:t>
            </a:r>
            <a:r>
              <a:rPr lang="de-DE" sz="1600" dirty="0"/>
              <a:t>  </a:t>
            </a:r>
          </a:p>
        </p:txBody>
      </p:sp>
      <p:sp>
        <p:nvSpPr>
          <p:cNvPr id="50" name="Pfeil: nach rechts 49">
            <a:extLst>
              <a:ext uri="{FF2B5EF4-FFF2-40B4-BE49-F238E27FC236}">
                <a16:creationId xmlns:a16="http://schemas.microsoft.com/office/drawing/2014/main" id="{EB95E9CA-BF1C-4337-A8C1-DF5B3F50D524}"/>
              </a:ext>
            </a:extLst>
          </p:cNvPr>
          <p:cNvSpPr/>
          <p:nvPr/>
        </p:nvSpPr>
        <p:spPr>
          <a:xfrm>
            <a:off x="12412252" y="6272829"/>
            <a:ext cx="2446986" cy="654227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to</a:t>
            </a:r>
            <a:endParaRPr lang="de-DE" sz="2400" dirty="0"/>
          </a:p>
        </p:txBody>
      </p:sp>
      <p:sp>
        <p:nvSpPr>
          <p:cNvPr id="52" name="Pfeil: nach rechts 51">
            <a:extLst>
              <a:ext uri="{FF2B5EF4-FFF2-40B4-BE49-F238E27FC236}">
                <a16:creationId xmlns:a16="http://schemas.microsoft.com/office/drawing/2014/main" id="{9FD0960C-3DA4-40AC-8928-21B3A7BA5221}"/>
              </a:ext>
            </a:extLst>
          </p:cNvPr>
          <p:cNvSpPr/>
          <p:nvPr/>
        </p:nvSpPr>
        <p:spPr>
          <a:xfrm rot="10800000" flipV="1">
            <a:off x="12362269" y="5629030"/>
            <a:ext cx="2446986" cy="668655"/>
          </a:xfrm>
          <a:prstGeom prst="rightArrow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claims</a:t>
            </a:r>
            <a:r>
              <a:rPr lang="de-DE" sz="2400" dirty="0"/>
              <a:t>                      </a:t>
            </a:r>
          </a:p>
        </p:txBody>
      </p:sp>
      <p:sp>
        <p:nvSpPr>
          <p:cNvPr id="53" name="Pfeil: nach rechts 52">
            <a:extLst>
              <a:ext uri="{FF2B5EF4-FFF2-40B4-BE49-F238E27FC236}">
                <a16:creationId xmlns:a16="http://schemas.microsoft.com/office/drawing/2014/main" id="{8D868097-3877-4901-A4CD-23CAE0845B6A}"/>
              </a:ext>
            </a:extLst>
          </p:cNvPr>
          <p:cNvSpPr/>
          <p:nvPr/>
        </p:nvSpPr>
        <p:spPr>
          <a:xfrm rot="16200000">
            <a:off x="11150107" y="4362678"/>
            <a:ext cx="1573689" cy="688909"/>
          </a:xfrm>
          <a:prstGeom prst="rightArrow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/>
              <a:t>from</a:t>
            </a:r>
            <a:r>
              <a:rPr lang="de-DE" sz="2800" dirty="0"/>
              <a:t> 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274F00CC-9101-4C20-9513-CBD3584DDC5F}"/>
              </a:ext>
            </a:extLst>
          </p:cNvPr>
          <p:cNvSpPr txBox="1"/>
          <p:nvPr/>
        </p:nvSpPr>
        <p:spPr>
          <a:xfrm>
            <a:off x="14523260" y="2710556"/>
            <a:ext cx="285077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Scenario 2</a:t>
            </a:r>
          </a:p>
        </p:txBody>
      </p:sp>
      <p:sp>
        <p:nvSpPr>
          <p:cNvPr id="8" name="Google Shape;111;p22">
            <a:extLst>
              <a:ext uri="{FF2B5EF4-FFF2-40B4-BE49-F238E27FC236}">
                <a16:creationId xmlns:a16="http://schemas.microsoft.com/office/drawing/2014/main" id="{1145B193-C642-959F-757F-59DAE76CC24A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>
                <a:latin typeface="Montserrat" pitchFamily="2" charset="0"/>
              </a:rPr>
              <a:t>4. Reimbursement of TNA expenses</a:t>
            </a:r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D2D14231-84D1-4DCA-A016-07426A27BC6B}"/>
              </a:ext>
            </a:extLst>
          </p:cNvPr>
          <p:cNvSpPr/>
          <p:nvPr/>
        </p:nvSpPr>
        <p:spPr>
          <a:xfrm>
            <a:off x="231821" y="2933350"/>
            <a:ext cx="1712890" cy="1560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Signed</a:t>
            </a:r>
            <a:r>
              <a:rPr lang="de-DE" sz="2400" dirty="0"/>
              <a:t> </a:t>
            </a:r>
            <a:r>
              <a:rPr lang="de-DE" sz="2400" dirty="0" err="1"/>
              <a:t>user</a:t>
            </a:r>
            <a:r>
              <a:rPr lang="de-DE" sz="2400" dirty="0"/>
              <a:t> </a:t>
            </a:r>
            <a:r>
              <a:rPr lang="de-DE" sz="2400" dirty="0" err="1"/>
              <a:t>contracts</a:t>
            </a:r>
            <a:endParaRPr lang="de-DE" sz="2400" dirty="0"/>
          </a:p>
        </p:txBody>
      </p:sp>
      <p:sp>
        <p:nvSpPr>
          <p:cNvPr id="9" name="Pfeil: nach unten gekrümmt 8">
            <a:extLst>
              <a:ext uri="{FF2B5EF4-FFF2-40B4-BE49-F238E27FC236}">
                <a16:creationId xmlns:a16="http://schemas.microsoft.com/office/drawing/2014/main" id="{BFF47574-D260-4187-980E-B056AB371F51}"/>
              </a:ext>
            </a:extLst>
          </p:cNvPr>
          <p:cNvSpPr/>
          <p:nvPr/>
        </p:nvSpPr>
        <p:spPr>
          <a:xfrm rot="20655557">
            <a:off x="7886645" y="1824245"/>
            <a:ext cx="2854467" cy="872425"/>
          </a:xfrm>
          <a:prstGeom prst="curved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62E3EA2-7F3C-4810-9B76-EEE60B7A4DEE}"/>
              </a:ext>
            </a:extLst>
          </p:cNvPr>
          <p:cNvSpPr/>
          <p:nvPr/>
        </p:nvSpPr>
        <p:spPr>
          <a:xfrm rot="14812117">
            <a:off x="8601382" y="1867714"/>
            <a:ext cx="1686679" cy="2165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de-DE" sz="16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BUDGET SHIFT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B2B208D3-F555-4C19-B2B3-6428D375E332}"/>
              </a:ext>
            </a:extLst>
          </p:cNvPr>
          <p:cNvSpPr/>
          <p:nvPr/>
        </p:nvSpPr>
        <p:spPr>
          <a:xfrm>
            <a:off x="9259703" y="5722548"/>
            <a:ext cx="3015542" cy="117680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Travel Costs</a:t>
            </a:r>
          </a:p>
        </p:txBody>
      </p:sp>
    </p:spTree>
    <p:extLst>
      <p:ext uri="{BB962C8B-B14F-4D97-AF65-F5344CB8AC3E}">
        <p14:creationId xmlns:p14="http://schemas.microsoft.com/office/powerpoint/2010/main" val="162150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9" grpId="0" animBg="1"/>
      <p:bldP spid="31" grpId="0" animBg="1"/>
      <p:bldP spid="30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6" grpId="0" animBg="1"/>
      <p:bldP spid="47" grpId="0" animBg="1"/>
      <p:bldP spid="50" grpId="0" animBg="1"/>
      <p:bldP spid="52" grpId="0" animBg="1"/>
      <p:bldP spid="53" grpId="0" animBg="1"/>
      <p:bldP spid="54" grpId="0" animBg="1"/>
      <p:bldP spid="35" grpId="0" animBg="1"/>
      <p:bldP spid="9" grpId="0" animBg="1"/>
      <p:bldP spid="11" grpId="0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7">
            <a:extLst>
              <a:ext uri="{FF2B5EF4-FFF2-40B4-BE49-F238E27FC236}">
                <a16:creationId xmlns:a16="http://schemas.microsoft.com/office/drawing/2014/main" id="{BC6CE680-9DC4-40D8-BFF4-EDD9ED3B8CFB}"/>
              </a:ext>
            </a:extLst>
          </p:cNvPr>
          <p:cNvGraphicFramePr/>
          <p:nvPr/>
        </p:nvGraphicFramePr>
        <p:xfrm>
          <a:off x="274320" y="1826740"/>
          <a:ext cx="17721071" cy="676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PlaceHolder 2">
            <a:extLst>
              <a:ext uri="{FF2B5EF4-FFF2-40B4-BE49-F238E27FC236}">
                <a16:creationId xmlns:a16="http://schemas.microsoft.com/office/drawing/2014/main" id="{ACA15AFD-A249-44A4-8334-F564CD7EB6B9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9408700" y="2932920"/>
            <a:ext cx="7869736" cy="6832440"/>
          </a:xfrm>
          <a:prstGeom prst="rect">
            <a:avLst/>
          </a:prstGeom>
          <a:noFill/>
          <a:ln w="0">
            <a:noFill/>
          </a:ln>
        </p:spPr>
        <p:txBody>
          <a:bodyPr lIns="182880" tIns="182880" rIns="182880" bIns="182880" anchor="t">
            <a:noAutofit/>
          </a:bodyPr>
          <a:lstStyle/>
          <a:p>
            <a:pPr marL="571500" indent="-57150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spc="-1" dirty="0">
                <a:solidFill>
                  <a:srgbClr val="363E47"/>
                </a:solidFill>
                <a:latin typeface="Montserrat"/>
              </a:rPr>
              <a:t>Only those RI Operators get TNA prefinance payment, whose infrastructure will be accessed !</a:t>
            </a:r>
          </a:p>
          <a:p>
            <a:pPr marL="571500" indent="-57150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spc="-1" dirty="0">
                <a:solidFill>
                  <a:srgbClr val="363E47"/>
                </a:solidFill>
                <a:latin typeface="Montserrat"/>
              </a:rPr>
              <a:t>TNA Prefinance Budget = 48,33% of total estimated TNA costs incl. </a:t>
            </a:r>
            <a:r>
              <a:rPr lang="en-GB" sz="2400" b="1" spc="-1" dirty="0">
                <a:solidFill>
                  <a:srgbClr val="363E47"/>
                </a:solidFill>
                <a:latin typeface="Montserrat"/>
              </a:rPr>
              <a:t>Unit Costs</a:t>
            </a:r>
            <a:r>
              <a:rPr lang="en-GB" sz="2400" spc="-1" dirty="0">
                <a:solidFill>
                  <a:srgbClr val="363E47"/>
                </a:solidFill>
                <a:latin typeface="Montserrat"/>
              </a:rPr>
              <a:t>, </a:t>
            </a:r>
            <a:r>
              <a:rPr lang="en-GB" sz="2400" b="1" spc="-1" dirty="0">
                <a:solidFill>
                  <a:srgbClr val="363E47"/>
                </a:solidFill>
                <a:latin typeface="Montserrat"/>
              </a:rPr>
              <a:t>Travel Costs for Users</a:t>
            </a:r>
            <a:r>
              <a:rPr lang="en-GB" sz="2400" spc="-1" dirty="0">
                <a:solidFill>
                  <a:srgbClr val="363E47"/>
                </a:solidFill>
                <a:latin typeface="Montserrat"/>
              </a:rPr>
              <a:t>, </a:t>
            </a:r>
            <a:r>
              <a:rPr lang="en-GB" sz="2400" b="1" spc="-1" dirty="0">
                <a:solidFill>
                  <a:srgbClr val="363E47"/>
                </a:solidFill>
                <a:latin typeface="Montserrat"/>
              </a:rPr>
              <a:t>Shipment Costs</a:t>
            </a:r>
            <a:r>
              <a:rPr lang="en-GB" sz="2400" spc="-1" dirty="0">
                <a:solidFill>
                  <a:srgbClr val="363E47"/>
                </a:solidFill>
                <a:latin typeface="Montserrat"/>
              </a:rPr>
              <a:t>, </a:t>
            </a:r>
            <a:r>
              <a:rPr lang="en-GB" sz="2400" b="1" spc="-1" dirty="0">
                <a:solidFill>
                  <a:srgbClr val="363E47"/>
                </a:solidFill>
                <a:latin typeface="Montserrat"/>
              </a:rPr>
              <a:t>Other Goods &amp; Services</a:t>
            </a:r>
            <a:r>
              <a:rPr lang="en-GB" sz="2400" spc="-1" dirty="0">
                <a:solidFill>
                  <a:srgbClr val="363E47"/>
                </a:solidFill>
                <a:latin typeface="Montserrat"/>
              </a:rPr>
              <a:t> (personnel costs only in few cases) </a:t>
            </a:r>
          </a:p>
          <a:p>
            <a:pPr marL="571500" indent="-57150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spc="-1" dirty="0">
                <a:solidFill>
                  <a:srgbClr val="363E47"/>
                </a:solidFill>
                <a:latin typeface="Montserrat"/>
              </a:rPr>
              <a:t>If your infrastructure will not be accessed at all, the TNA budget has to be returned!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07AF47E-A00A-481C-B2A2-613C13B00C3F}"/>
              </a:ext>
            </a:extLst>
          </p:cNvPr>
          <p:cNvSpPr/>
          <p:nvPr/>
        </p:nvSpPr>
        <p:spPr>
          <a:xfrm>
            <a:off x="7431110" y="3079790"/>
            <a:ext cx="1712890" cy="13136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RI</a:t>
            </a:r>
            <a:r>
              <a:rPr lang="de-DE" dirty="0"/>
              <a:t> </a:t>
            </a:r>
            <a:r>
              <a:rPr lang="de-DE" sz="2800" dirty="0"/>
              <a:t>Operator</a:t>
            </a:r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65F26F59-9F9D-442D-BDB9-D3333C2A315C}"/>
              </a:ext>
            </a:extLst>
          </p:cNvPr>
          <p:cNvSpPr/>
          <p:nvPr/>
        </p:nvSpPr>
        <p:spPr>
          <a:xfrm>
            <a:off x="4843192" y="5750249"/>
            <a:ext cx="3015542" cy="1176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Access Costs</a:t>
            </a:r>
          </a:p>
        </p:txBody>
      </p:sp>
      <p:sp>
        <p:nvSpPr>
          <p:cNvPr id="19" name="Pfeil: nach rechts 18">
            <a:extLst>
              <a:ext uri="{FF2B5EF4-FFF2-40B4-BE49-F238E27FC236}">
                <a16:creationId xmlns:a16="http://schemas.microsoft.com/office/drawing/2014/main" id="{FF37C2CB-CFCF-41CF-91D8-2B9AE39D69EB}"/>
              </a:ext>
            </a:extLst>
          </p:cNvPr>
          <p:cNvSpPr/>
          <p:nvPr/>
        </p:nvSpPr>
        <p:spPr>
          <a:xfrm rot="5400000" flipV="1">
            <a:off x="5583437" y="7430723"/>
            <a:ext cx="1423623" cy="642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Claimed</a:t>
            </a:r>
            <a:r>
              <a:rPr lang="de-DE" sz="2000" dirty="0"/>
              <a:t> 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A4178F7F-4D9D-48D2-89FF-53DA3F09A20B}"/>
              </a:ext>
            </a:extLst>
          </p:cNvPr>
          <p:cNvSpPr/>
          <p:nvPr/>
        </p:nvSpPr>
        <p:spPr>
          <a:xfrm>
            <a:off x="4082228" y="8596390"/>
            <a:ext cx="4426040" cy="73281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Financial Report</a:t>
            </a:r>
          </a:p>
        </p:txBody>
      </p:sp>
      <p:sp>
        <p:nvSpPr>
          <p:cNvPr id="5" name="Google Shape;111;p22">
            <a:extLst>
              <a:ext uri="{FF2B5EF4-FFF2-40B4-BE49-F238E27FC236}">
                <a16:creationId xmlns:a16="http://schemas.microsoft.com/office/drawing/2014/main" id="{CB3E5E13-F0CF-FCDA-2EFD-429E32C1BD67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>
                <a:latin typeface="Montserrat" pitchFamily="2" charset="0"/>
              </a:rPr>
              <a:t>4. Reimbursement of TNA expenses</a:t>
            </a:r>
          </a:p>
        </p:txBody>
      </p:sp>
      <p:sp>
        <p:nvSpPr>
          <p:cNvPr id="21" name="Pfeil: nach rechts 20">
            <a:extLst>
              <a:ext uri="{FF2B5EF4-FFF2-40B4-BE49-F238E27FC236}">
                <a16:creationId xmlns:a16="http://schemas.microsoft.com/office/drawing/2014/main" id="{6CA90609-FCF2-4768-87E1-61EF52EEA0AF}"/>
              </a:ext>
            </a:extLst>
          </p:cNvPr>
          <p:cNvSpPr/>
          <p:nvPr/>
        </p:nvSpPr>
        <p:spPr>
          <a:xfrm>
            <a:off x="2095517" y="3397544"/>
            <a:ext cx="679480" cy="654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CFA514E-F216-4484-B561-18E7D2470984}"/>
              </a:ext>
            </a:extLst>
          </p:cNvPr>
          <p:cNvSpPr/>
          <p:nvPr/>
        </p:nvSpPr>
        <p:spPr>
          <a:xfrm>
            <a:off x="2925804" y="3005110"/>
            <a:ext cx="1712890" cy="13136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AWI</a:t>
            </a:r>
          </a:p>
        </p:txBody>
      </p:sp>
      <p:sp>
        <p:nvSpPr>
          <p:cNvPr id="23" name="Pfeil: nach rechts 22">
            <a:extLst>
              <a:ext uri="{FF2B5EF4-FFF2-40B4-BE49-F238E27FC236}">
                <a16:creationId xmlns:a16="http://schemas.microsoft.com/office/drawing/2014/main" id="{50C58329-E8B6-451B-9281-361DCEDE2013}"/>
              </a:ext>
            </a:extLst>
          </p:cNvPr>
          <p:cNvSpPr/>
          <p:nvPr/>
        </p:nvSpPr>
        <p:spPr>
          <a:xfrm>
            <a:off x="4852918" y="3205883"/>
            <a:ext cx="2446986" cy="1096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TNA </a:t>
            </a:r>
            <a:r>
              <a:rPr lang="de-DE" sz="2000" dirty="0" err="1"/>
              <a:t>Prefinance</a:t>
            </a:r>
            <a:r>
              <a:rPr lang="de-DE" sz="2000" dirty="0"/>
              <a:t> Payment</a:t>
            </a: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9E0DE255-F38E-4A56-86AC-F3C85D3EEE38}"/>
              </a:ext>
            </a:extLst>
          </p:cNvPr>
          <p:cNvSpPr/>
          <p:nvPr/>
        </p:nvSpPr>
        <p:spPr>
          <a:xfrm>
            <a:off x="231821" y="2933350"/>
            <a:ext cx="1712890" cy="1560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Signed</a:t>
            </a:r>
            <a:r>
              <a:rPr lang="de-DE" sz="2400" dirty="0"/>
              <a:t> </a:t>
            </a:r>
            <a:r>
              <a:rPr lang="de-DE" sz="2400" dirty="0" err="1"/>
              <a:t>user</a:t>
            </a:r>
            <a:r>
              <a:rPr lang="de-DE" sz="2400" dirty="0"/>
              <a:t> </a:t>
            </a:r>
            <a:r>
              <a:rPr lang="de-DE" sz="2400" dirty="0" err="1"/>
              <a:t>contracts</a:t>
            </a:r>
            <a:endParaRPr lang="de-DE" sz="2400" dirty="0"/>
          </a:p>
        </p:txBody>
      </p:sp>
      <p:sp>
        <p:nvSpPr>
          <p:cNvPr id="25" name="Pfeil: nach rechts 24">
            <a:extLst>
              <a:ext uri="{FF2B5EF4-FFF2-40B4-BE49-F238E27FC236}">
                <a16:creationId xmlns:a16="http://schemas.microsoft.com/office/drawing/2014/main" id="{7815E87F-2190-4581-A21C-AD038B28E4B6}"/>
              </a:ext>
            </a:extLst>
          </p:cNvPr>
          <p:cNvSpPr/>
          <p:nvPr/>
        </p:nvSpPr>
        <p:spPr>
          <a:xfrm rot="7895133" flipV="1">
            <a:off x="5975132" y="4599791"/>
            <a:ext cx="1852786" cy="642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cover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831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7">
            <a:extLst>
              <a:ext uri="{FF2B5EF4-FFF2-40B4-BE49-F238E27FC236}">
                <a16:creationId xmlns:a16="http://schemas.microsoft.com/office/drawing/2014/main" id="{BC6CE680-9DC4-40D8-BFF4-EDD9ED3B8CFB}"/>
              </a:ext>
            </a:extLst>
          </p:cNvPr>
          <p:cNvGraphicFramePr/>
          <p:nvPr/>
        </p:nvGraphicFramePr>
        <p:xfrm>
          <a:off x="274320" y="2509320"/>
          <a:ext cx="17721071" cy="676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8" name="PlaceHolder 2">
            <a:extLst>
              <a:ext uri="{FF2B5EF4-FFF2-40B4-BE49-F238E27FC236}">
                <a16:creationId xmlns:a16="http://schemas.microsoft.com/office/drawing/2014/main" id="{6CB56469-1749-4AF4-B05D-D30E04830E5B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7940954" y="2476379"/>
            <a:ext cx="8299751" cy="6832440"/>
          </a:xfrm>
          <a:prstGeom prst="rect">
            <a:avLst/>
          </a:prstGeom>
          <a:noFill/>
          <a:ln w="0">
            <a:noFill/>
          </a:ln>
        </p:spPr>
        <p:txBody>
          <a:bodyPr lIns="182880" tIns="182880" rIns="182880" bIns="182880" anchor="t">
            <a:noAutofit/>
          </a:bodyPr>
          <a:lstStyle/>
          <a:p>
            <a:pPr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tabLst>
                <a:tab pos="457200" algn="l"/>
              </a:tabLst>
            </a:pPr>
            <a:r>
              <a:rPr lang="en-GB" sz="2800" spc="-1" dirty="0">
                <a:solidFill>
                  <a:srgbClr val="363E47"/>
                </a:solidFill>
                <a:latin typeface="Montserrat"/>
              </a:rPr>
              <a:t>Key issue: </a:t>
            </a:r>
          </a:p>
          <a:p>
            <a:pPr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tabLst>
                <a:tab pos="457200" algn="l"/>
              </a:tabLst>
            </a:pPr>
            <a:r>
              <a:rPr lang="en-GB" sz="2700" b="1" spc="-1" dirty="0">
                <a:solidFill>
                  <a:srgbClr val="FF0000"/>
                </a:solidFill>
                <a:latin typeface="Montserrat"/>
              </a:rPr>
              <a:t>Invoicing between POLARIN consortium partners is NOT ALLOWED!</a:t>
            </a:r>
          </a:p>
          <a:p>
            <a:pPr marL="571500" indent="-57150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700" spc="-1" dirty="0">
              <a:solidFill>
                <a:srgbClr val="363E47"/>
              </a:solidFill>
              <a:latin typeface="Montserrat"/>
            </a:endParaRPr>
          </a:p>
          <a:p>
            <a:pPr marL="628650" indent="-62865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Wingdings" panose="05000000000000000000" pitchFamily="2" charset="2"/>
              <a:buChar char="Ø"/>
            </a:pPr>
            <a:r>
              <a:rPr lang="en-GB" sz="2700" spc="-1" dirty="0">
                <a:solidFill>
                  <a:srgbClr val="363E47"/>
                </a:solidFill>
                <a:latin typeface="Montserrat"/>
              </a:rPr>
              <a:t>RI Operators MUST NOT invoice POLARIN consortium partners</a:t>
            </a:r>
          </a:p>
          <a:p>
            <a:pPr marL="628650" indent="-62865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700" spc="-1" dirty="0">
                <a:solidFill>
                  <a:srgbClr val="363E47"/>
                </a:solidFill>
                <a:latin typeface="Montserrat"/>
              </a:rPr>
              <a:t>Contact COO if scenario 2 is applicable!</a:t>
            </a:r>
          </a:p>
          <a:p>
            <a:pPr marL="628650" defTabSz="542925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tabLst>
                <a:tab pos="361950" algn="l"/>
              </a:tabLst>
            </a:pPr>
            <a:r>
              <a:rPr lang="en-GB" sz="2700" spc="-1" dirty="0">
                <a:solidFill>
                  <a:srgbClr val="363E47"/>
                </a:solidFill>
                <a:latin typeface="Montserrat"/>
              </a:rPr>
              <a:t>We will work with “Internal Budget Transfer Requests” shifting budget from RI Operator to the concerning POLARIN partner</a:t>
            </a:r>
          </a:p>
          <a:p>
            <a:pPr marL="628650" indent="-628650"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700" spc="-1" dirty="0">
                <a:solidFill>
                  <a:srgbClr val="363E47"/>
                </a:solidFill>
                <a:latin typeface="Montserrat"/>
              </a:rPr>
              <a:t>Stay in close contact with us to avoid money loss due to non-eligibility!</a:t>
            </a:r>
          </a:p>
          <a:p>
            <a:pPr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tabLst>
                <a:tab pos="457200" algn="l"/>
              </a:tabLst>
            </a:pPr>
            <a:endParaRPr lang="en-GB" sz="2700" spc="-1" dirty="0">
              <a:solidFill>
                <a:srgbClr val="363E47"/>
              </a:solidFill>
              <a:latin typeface="Montserrat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Clr>
                <a:srgbClr val="0078FF"/>
              </a:buClr>
              <a:tabLst>
                <a:tab pos="457200" algn="l"/>
              </a:tabLst>
            </a:pPr>
            <a:endParaRPr lang="en-GB" sz="2700" spc="-1" dirty="0">
              <a:solidFill>
                <a:srgbClr val="363E47"/>
              </a:solidFill>
              <a:latin typeface="Montserrat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BC87DA1-3A99-4973-95E0-4B447B61B4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579" y="2033841"/>
            <a:ext cx="5531151" cy="333205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12793DC-5498-4817-882B-28451CFE99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7660" y="5271195"/>
            <a:ext cx="4958810" cy="4046956"/>
          </a:xfrm>
          <a:prstGeom prst="rect">
            <a:avLst/>
          </a:prstGeom>
        </p:spPr>
      </p:pic>
      <p:sp>
        <p:nvSpPr>
          <p:cNvPr id="8" name="Google Shape;111;p22">
            <a:extLst>
              <a:ext uri="{FF2B5EF4-FFF2-40B4-BE49-F238E27FC236}">
                <a16:creationId xmlns:a16="http://schemas.microsoft.com/office/drawing/2014/main" id="{BF63EDD4-9647-CAA2-AD70-47A54CD64C6C}"/>
              </a:ext>
            </a:extLst>
          </p:cNvPr>
          <p:cNvSpPr txBox="1">
            <a:spLocks/>
          </p:cNvSpPr>
          <p:nvPr/>
        </p:nvSpPr>
        <p:spPr>
          <a:xfrm>
            <a:off x="820804" y="890050"/>
            <a:ext cx="13516987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 b="0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dirty="0">
                <a:latin typeface="Montserrat" pitchFamily="2" charset="0"/>
              </a:rPr>
              <a:t>4. Reimbursement of TNA expenses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47AA3-6318-367E-A7C7-477CA27675E5}"/>
              </a:ext>
            </a:extLst>
          </p:cNvPr>
          <p:cNvSpPr txBox="1"/>
          <p:nvPr/>
        </p:nvSpPr>
        <p:spPr>
          <a:xfrm>
            <a:off x="5084918" y="2005383"/>
            <a:ext cx="174118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b="1" dirty="0"/>
              <a:t>Scenario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C39682-6B8C-FD4F-7828-74BEA42C8126}"/>
              </a:ext>
            </a:extLst>
          </p:cNvPr>
          <p:cNvSpPr txBox="1"/>
          <p:nvPr/>
        </p:nvSpPr>
        <p:spPr>
          <a:xfrm>
            <a:off x="6092530" y="5873782"/>
            <a:ext cx="174118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b="1" dirty="0"/>
              <a:t>Scenario 2</a:t>
            </a:r>
          </a:p>
        </p:txBody>
      </p:sp>
    </p:spTree>
    <p:extLst>
      <p:ext uri="{BB962C8B-B14F-4D97-AF65-F5344CB8AC3E}">
        <p14:creationId xmlns:p14="http://schemas.microsoft.com/office/powerpoint/2010/main" val="338293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uiExpand="1" build="p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/>
        </p:nvSpPr>
        <p:spPr>
          <a:xfrm>
            <a:off x="1260002" y="1869224"/>
            <a:ext cx="5562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7599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 Us</a:t>
            </a:r>
            <a:endParaRPr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1260002" y="3373753"/>
            <a:ext cx="6442060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Nicole Biebow: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Nicole.Biebow@awi.de</a:t>
            </a: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Verónica Willmott: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Veronica.Willmott@awi.de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5"/>
          <a:srcRect l="22017" r="22017"/>
          <a:stretch/>
        </p:blipFill>
        <p:spPr>
          <a:xfrm>
            <a:off x="9385300" y="-158875"/>
            <a:ext cx="8902700" cy="106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5DF1E749-CF0C-9977-3F60-68F08A26A5C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5952" y="6696175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302A9D-9B27-6F70-BEB0-AAC4F67184F6}"/>
              </a:ext>
            </a:extLst>
          </p:cNvPr>
          <p:cNvSpPr txBox="1"/>
          <p:nvPr/>
        </p:nvSpPr>
        <p:spPr>
          <a:xfrm>
            <a:off x="9385300" y="9870300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Photo credit: Lars </a:t>
            </a:r>
            <a:r>
              <a:rPr lang="en-GB" dirty="0" err="1">
                <a:solidFill>
                  <a:schemeClr val="bg1"/>
                </a:solidFill>
              </a:rPr>
              <a:t>Grübner</a:t>
            </a:r>
            <a:r>
              <a:rPr lang="en-GB" dirty="0">
                <a:solidFill>
                  <a:schemeClr val="bg1"/>
                </a:solidFill>
              </a:rPr>
              <a:t> (AWI)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363E47"/>
      </a:dk2>
      <a:lt2>
        <a:srgbClr val="E5E7E9"/>
      </a:lt2>
      <a:accent1>
        <a:srgbClr val="0078FF"/>
      </a:accent1>
      <a:accent2>
        <a:srgbClr val="212121"/>
      </a:accent2>
      <a:accent3>
        <a:srgbClr val="6F87A8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1230</Words>
  <Application>Microsoft Macintosh PowerPoint</Application>
  <PresentationFormat>Custom</PresentationFormat>
  <Paragraphs>253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Montserrat SemiBold</vt:lpstr>
      <vt:lpstr>Arial</vt:lpstr>
      <vt:lpstr>Montserrat</vt:lpstr>
      <vt:lpstr>Montserrat Light</vt:lpstr>
      <vt:lpstr>Wingdings</vt:lpstr>
      <vt:lpstr>Simple Light</vt:lpstr>
      <vt:lpstr>Project implementation: User Contracts and Financial Aspects of Transnational Access  </vt:lpstr>
      <vt:lpstr>Project implementation process: from selected to reimbursed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title of the presentation The polar regions play a key role in the Earth’s system </dc:title>
  <cp:lastModifiedBy>veronica.willmott</cp:lastModifiedBy>
  <cp:revision>61</cp:revision>
  <dcterms:modified xsi:type="dcterms:W3CDTF">2025-04-01T14:15:39Z</dcterms:modified>
</cp:coreProperties>
</file>