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48"/>
  </p:notesMasterIdLst>
  <p:sldIdLst>
    <p:sldId id="256" r:id="rId2"/>
    <p:sldId id="1504" r:id="rId3"/>
    <p:sldId id="1501" r:id="rId4"/>
    <p:sldId id="1505" r:id="rId5"/>
    <p:sldId id="1495" r:id="rId6"/>
    <p:sldId id="1515" r:id="rId7"/>
    <p:sldId id="1532" r:id="rId8"/>
    <p:sldId id="1520" r:id="rId9"/>
    <p:sldId id="1521" r:id="rId10"/>
    <p:sldId id="1531" r:id="rId11"/>
    <p:sldId id="1516" r:id="rId12"/>
    <p:sldId id="1522" r:id="rId13"/>
    <p:sldId id="1518" r:id="rId14"/>
    <p:sldId id="1523" r:id="rId15"/>
    <p:sldId id="1524" r:id="rId16"/>
    <p:sldId id="1525" r:id="rId17"/>
    <p:sldId id="1526" r:id="rId18"/>
    <p:sldId id="1527" r:id="rId19"/>
    <p:sldId id="1528" r:id="rId20"/>
    <p:sldId id="1529" r:id="rId21"/>
    <p:sldId id="1530" r:id="rId22"/>
    <p:sldId id="1506" r:id="rId23"/>
    <p:sldId id="1533" r:id="rId24"/>
    <p:sldId id="1534" r:id="rId25"/>
    <p:sldId id="1535" r:id="rId26"/>
    <p:sldId id="1536" r:id="rId27"/>
    <p:sldId id="1537" r:id="rId28"/>
    <p:sldId id="1538" r:id="rId29"/>
    <p:sldId id="1539" r:id="rId30"/>
    <p:sldId id="1507" r:id="rId31"/>
    <p:sldId id="528" r:id="rId32"/>
    <p:sldId id="529" r:id="rId33"/>
    <p:sldId id="530" r:id="rId34"/>
    <p:sldId id="531" r:id="rId35"/>
    <p:sldId id="536" r:id="rId36"/>
    <p:sldId id="532" r:id="rId37"/>
    <p:sldId id="533" r:id="rId38"/>
    <p:sldId id="534" r:id="rId39"/>
    <p:sldId id="520" r:id="rId40"/>
    <p:sldId id="1511" r:id="rId41"/>
    <p:sldId id="1496" r:id="rId42"/>
    <p:sldId id="1513" r:id="rId43"/>
    <p:sldId id="1498" r:id="rId44"/>
    <p:sldId id="1519" r:id="rId45"/>
    <p:sldId id="1499" r:id="rId46"/>
    <p:sldId id="1540" r:id="rId47"/>
  </p:sldIdLst>
  <p:sldSz cx="18288000" cy="10287000"/>
  <p:notesSz cx="6858000" cy="9144000"/>
  <p:embeddedFontLst>
    <p:embeddedFont>
      <p:font typeface="Calibri" panose="020F0502020204030204" pitchFamily="34" charset="0"/>
      <p:regular r:id="rId49"/>
      <p:bold r:id="rId50"/>
      <p:italic r:id="rId51"/>
      <p:boldItalic r:id="rId52"/>
    </p:embeddedFont>
    <p:embeddedFont>
      <p:font typeface="Montserrat" charset="0"/>
      <p:regular r:id="rId53"/>
      <p:bold r:id="rId54"/>
      <p:italic r:id="rId55"/>
      <p:boldItalic r:id="rId56"/>
    </p:embeddedFont>
    <p:embeddedFont>
      <p:font typeface="Montserrat Light" charset="0"/>
      <p:regular r:id="rId57"/>
      <p:bold r:id="rId58"/>
      <p:italic r:id="rId59"/>
      <p:boldItalic r:id="rId60"/>
    </p:embeddedFont>
    <p:embeddedFont>
      <p:font typeface="Montserrat SemiBold"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14"/>
    <p:restoredTop sz="94726"/>
  </p:normalViewPr>
  <p:slideViewPr>
    <p:cSldViewPr snapToGrid="0">
      <p:cViewPr varScale="1">
        <p:scale>
          <a:sx n="50" d="100"/>
          <a:sy n="50" d="100"/>
        </p:scale>
        <p:origin x="42" y="5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000" b="1" i="0" u="none" strike="noStrike" kern="1200" spc="0" baseline="0">
                <a:solidFill>
                  <a:schemeClr val="tx1">
                    <a:lumMod val="65000"/>
                    <a:lumOff val="35000"/>
                  </a:schemeClr>
                </a:solidFill>
                <a:latin typeface="+mn-lt"/>
                <a:ea typeface="+mn-ea"/>
                <a:cs typeface="+mn-cs"/>
              </a:defRPr>
            </a:pPr>
            <a:r>
              <a:rPr lang="fr-FR" sz="4000" b="1"/>
              <a:t>Topics</a:t>
            </a:r>
          </a:p>
        </c:rich>
      </c:tx>
      <c:layout>
        <c:manualLayout>
          <c:xMode val="edge"/>
          <c:yMode val="edge"/>
          <c:x val="0.42618955894236377"/>
          <c:y val="0"/>
        </c:manualLayout>
      </c:layout>
      <c:overlay val="0"/>
      <c:spPr>
        <a:noFill/>
        <a:ln>
          <a:noFill/>
        </a:ln>
        <a:effectLst/>
      </c:spPr>
      <c:txPr>
        <a:bodyPr rot="0" spcFirstLastPara="1" vertOverflow="ellipsis" vert="horz" wrap="square" anchor="ctr" anchorCtr="1"/>
        <a:lstStyle/>
        <a:p>
          <a:pPr>
            <a:defRPr sz="40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629-44CE-93F7-905E41A86C0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629-44CE-93F7-905E41A86C0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629-44CE-93F7-905E41A86C0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629-44CE-93F7-905E41A86C0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629-44CE-93F7-905E41A86C0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629-44CE-93F7-905E41A86C0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629-44CE-93F7-905E41A86C06}"/>
              </c:ext>
            </c:extLst>
          </c:dPt>
          <c:dLbls>
            <c:dLbl>
              <c:idx val="0"/>
              <c:tx>
                <c:rich>
                  <a:bodyPr/>
                  <a:lstStyle/>
                  <a:p>
                    <a:r>
                      <a:rPr lang="en-US" sz="1400" b="1" i="1">
                        <a:latin typeface="Montserrat" charset="0"/>
                      </a:rPr>
                      <a:t>Sea ice and oceans</a:t>
                    </a:r>
                  </a:p>
                </c:rich>
              </c:tx>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629-44CE-93F7-905E41A86C06}"/>
                </c:ext>
              </c:extLst>
            </c:dLbl>
            <c:dLbl>
              <c:idx val="1"/>
              <c:tx>
                <c:rich>
                  <a:bodyPr/>
                  <a:lstStyle/>
                  <a:p>
                    <a:r>
                      <a:rPr lang="en-US" sz="1400" b="1" i="1" u="none" strike="noStrike" kern="1200" baseline="0" dirty="0">
                        <a:solidFill>
                          <a:srgbClr val="000000"/>
                        </a:solidFill>
                        <a:latin typeface="Montserrat" charset="0"/>
                      </a:rPr>
                      <a:t>Polar Ice Sheets, Glaciers and Sea Level</a:t>
                    </a:r>
                    <a:endParaRPr lang="en-US" sz="1400" b="1" i="1" dirty="0">
                      <a:latin typeface="Montserrat" charset="0"/>
                    </a:endParaRPr>
                  </a:p>
                </c:rich>
              </c:tx>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629-44CE-93F7-905E41A86C06}"/>
                </c:ext>
              </c:extLst>
            </c:dLbl>
            <c:dLbl>
              <c:idx val="2"/>
              <c:tx>
                <c:rich>
                  <a:bodyPr rot="0" spcFirstLastPara="1" vertOverflow="clip" horzOverflow="clip" vert="horz" wrap="square" lIns="36576" tIns="18288" rIns="36576" bIns="18288" anchor="ctr" anchorCtr="1">
                    <a:spAutoFit/>
                  </a:bodyPr>
                  <a:lstStyle/>
                  <a:p>
                    <a:pPr>
                      <a:defRPr sz="1400" b="1" i="1" u="none" strike="noStrike" kern="1200" baseline="0">
                        <a:solidFill>
                          <a:schemeClr val="dk1">
                            <a:lumMod val="65000"/>
                            <a:lumOff val="35000"/>
                          </a:schemeClr>
                        </a:solidFill>
                        <a:latin typeface="Montserrat" charset="0"/>
                        <a:ea typeface="+mn-ea"/>
                        <a:cs typeface="+mn-cs"/>
                      </a:defRPr>
                    </a:pPr>
                    <a:r>
                      <a:rPr lang="en-US" sz="1400" b="1" i="1">
                        <a:latin typeface="Montserrat" charset="0"/>
                      </a:rPr>
                      <a:t>Terrestrial Carbon and Permafrost</a:t>
                    </a:r>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400" b="1" i="1" u="none" strike="noStrike" kern="1200" baseline="0">
                      <a:solidFill>
                        <a:schemeClr val="dk1">
                          <a:lumMod val="65000"/>
                          <a:lumOff val="35000"/>
                        </a:schemeClr>
                      </a:solidFill>
                      <a:latin typeface="Montserrat" charset="0"/>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1629-44CE-93F7-905E41A86C06}"/>
                </c:ext>
              </c:extLst>
            </c:dLbl>
            <c:dLbl>
              <c:idx val="3"/>
              <c:tx>
                <c:rich>
                  <a:bodyPr/>
                  <a:lstStyle/>
                  <a:p>
                    <a:r>
                      <a:rPr lang="en-US" sz="1400" i="1">
                        <a:latin typeface="Montserrat" charset="0"/>
                      </a:rPr>
                      <a:t>Polar Ecosystems</a:t>
                    </a:r>
                    <a:r>
                      <a:rPr lang="en-US" sz="1400" i="1" baseline="0">
                        <a:latin typeface="Montserrat" charset="0"/>
                      </a:rPr>
                      <a:t> and Biodiversity</a:t>
                    </a:r>
                    <a:endParaRPr lang="en-US" sz="1400" i="1">
                      <a:latin typeface="Montserrat" charset="0"/>
                    </a:endParaRPr>
                  </a:p>
                </c:rich>
              </c:tx>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629-44CE-93F7-905E41A86C06}"/>
                </c:ext>
              </c:extLst>
            </c:dLbl>
            <c:dLbl>
              <c:idx val="4"/>
              <c:tx>
                <c:rich>
                  <a:bodyPr/>
                  <a:lstStyle/>
                  <a:p>
                    <a:r>
                      <a:rPr lang="en-US" i="1"/>
                      <a:t>Atmosphere Dynamics and Chemistry</a:t>
                    </a:r>
                  </a:p>
                </c:rich>
              </c:tx>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629-44CE-93F7-905E41A86C06}"/>
                </c:ext>
              </c:extLst>
            </c:dLbl>
            <c:dLbl>
              <c:idx val="5"/>
              <c:tx>
                <c:rich>
                  <a:bodyPr/>
                  <a:lstStyle/>
                  <a:p>
                    <a:r>
                      <a:rPr lang="en-US" sz="1400" i="1" dirty="0">
                        <a:latin typeface="Montserrat" charset="0"/>
                      </a:rPr>
                      <a:t>Paleoclimate Processes and Variability</a:t>
                    </a:r>
                  </a:p>
                </c:rich>
              </c:tx>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1629-44CE-93F7-905E41A86C06}"/>
                </c:ext>
              </c:extLst>
            </c:dLbl>
            <c:dLbl>
              <c:idx val="6"/>
              <c:tx>
                <c:rich>
                  <a:bodyPr/>
                  <a:lstStyle/>
                  <a:p>
                    <a:r>
                      <a:rPr lang="en-US" b="1" baseline="0"/>
                      <a:t>Human, Societies and Global Changes</a:t>
                    </a:r>
                    <a:endParaRPr lang="en-US" b="1"/>
                  </a:p>
                </c:rich>
              </c:tx>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1629-44CE-93F7-905E41A86C06}"/>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400" b="1" i="1" u="none" strike="noStrike" kern="1200" baseline="0">
                    <a:solidFill>
                      <a:schemeClr val="dk1">
                        <a:lumMod val="65000"/>
                        <a:lumOff val="35000"/>
                      </a:schemeClr>
                    </a:solidFill>
                    <a:latin typeface="Montserrat" charset="0"/>
                    <a:ea typeface="+mn-ea"/>
                    <a:cs typeface="+mn-cs"/>
                  </a:defRPr>
                </a:pPr>
                <a:endParaRPr lang="fr-FR"/>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wedgeRectCallout">
                    <a:avLst/>
                  </a:prstGeom>
                  <a:noFill/>
                  <a:ln>
                    <a:noFill/>
                  </a:ln>
                </c15:spPr>
              </c:ext>
            </c:extLst>
          </c:dLbls>
          <c:val>
            <c:numRef>
              <c:f>Feuil1!$C$2:$C$8</c:f>
              <c:numCache>
                <c:formatCode>General</c:formatCode>
                <c:ptCount val="7"/>
                <c:pt idx="0">
                  <c:v>3</c:v>
                </c:pt>
                <c:pt idx="1">
                  <c:v>2</c:v>
                </c:pt>
                <c:pt idx="2">
                  <c:v>3</c:v>
                </c:pt>
                <c:pt idx="3">
                  <c:v>6</c:v>
                </c:pt>
                <c:pt idx="4">
                  <c:v>2</c:v>
                </c:pt>
                <c:pt idx="5">
                  <c:v>3</c:v>
                </c:pt>
                <c:pt idx="6">
                  <c:v>2</c:v>
                </c:pt>
              </c:numCache>
            </c:numRef>
          </c:val>
          <c:extLst>
            <c:ext xmlns:c16="http://schemas.microsoft.com/office/drawing/2014/chart" uri="{C3380CC4-5D6E-409C-BE32-E72D297353CC}">
              <c16:uniqueId val="{0000000E-1629-44CE-93F7-905E41A86C0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4000" b="1" i="0" u="none" strike="noStrike" kern="1200" spc="0" baseline="0">
              <a:solidFill>
                <a:schemeClr val="tx1">
                  <a:lumMod val="65000"/>
                  <a:lumOff val="35000"/>
                </a:schemeClr>
              </a:solidFill>
              <a:latin typeface="Montserrat" charset="0"/>
              <a:ea typeface="+mn-ea"/>
              <a:cs typeface="+mn-cs"/>
            </a:defRPr>
          </a:pPr>
          <a:endParaRPr lang="fr-FR"/>
        </a:p>
      </c:txPr>
    </c:title>
    <c:autoTitleDeleted val="0"/>
    <c:plotArea>
      <c:layout/>
      <c:pieChart>
        <c:varyColors val="1"/>
        <c:ser>
          <c:idx val="0"/>
          <c:order val="0"/>
          <c:tx>
            <c:strRef>
              <c:f>Feuil1!$D$1</c:f>
              <c:strCache>
                <c:ptCount val="1"/>
                <c:pt idx="0">
                  <c:v>Gender</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980-473A-8063-C8E108726D3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980-473A-8063-C8E108726D3E}"/>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ontserrat" charset="0"/>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1-A980-473A-8063-C8E108726D3E}"/>
                </c:ext>
              </c:extLst>
            </c:dLbl>
            <c:dLbl>
              <c:idx val="1"/>
              <c:layout>
                <c:manualLayout>
                  <c:x val="9.1784968196399183E-2"/>
                  <c:y val="-3.7490204701162266E-2"/>
                </c:manualLayout>
              </c:layout>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bg1"/>
                      </a:solidFill>
                      <a:latin typeface="Montserrat" charset="0"/>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6.0339519312162311E-2"/>
                      <c:h val="8.1790624216012839E-2"/>
                    </c:manualLayout>
                  </c15:layout>
                </c:ext>
                <c:ext xmlns:c16="http://schemas.microsoft.com/office/drawing/2014/chart" uri="{C3380CC4-5D6E-409C-BE32-E72D297353CC}">
                  <c16:uniqueId val="{00000003-A980-473A-8063-C8E108726D3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Feuil1!$E$2:$E$3</c:f>
              <c:strCache>
                <c:ptCount val="2"/>
                <c:pt idx="0">
                  <c:v>Male</c:v>
                </c:pt>
                <c:pt idx="1">
                  <c:v>Female</c:v>
                </c:pt>
              </c:strCache>
            </c:strRef>
          </c:cat>
          <c:val>
            <c:numRef>
              <c:f>Feuil1!$D$2:$D$3</c:f>
              <c:numCache>
                <c:formatCode>General</c:formatCode>
                <c:ptCount val="2"/>
                <c:pt idx="0">
                  <c:v>11</c:v>
                </c:pt>
                <c:pt idx="1">
                  <c:v>10</c:v>
                </c:pt>
              </c:numCache>
            </c:numRef>
          </c:val>
          <c:extLst>
            <c:ext xmlns:c16="http://schemas.microsoft.com/office/drawing/2014/chart" uri="{C3380CC4-5D6E-409C-BE32-E72D297353CC}">
              <c16:uniqueId val="{00000004-A980-473A-8063-C8E108726D3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2400" b="0" i="0" u="none" strike="noStrike" kern="1200" baseline="0">
              <a:solidFill>
                <a:schemeClr val="tx1">
                  <a:lumMod val="65000"/>
                  <a:lumOff val="35000"/>
                </a:schemeClr>
              </a:solidFill>
              <a:latin typeface="Montserrat"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4000" b="1" i="0" u="none" strike="noStrike" kern="1200" spc="0" baseline="0">
              <a:solidFill>
                <a:schemeClr val="tx1">
                  <a:lumMod val="65000"/>
                  <a:lumOff val="35000"/>
                </a:schemeClr>
              </a:solidFill>
              <a:latin typeface="Montserrat" charset="0"/>
              <a:ea typeface="+mn-ea"/>
              <a:cs typeface="+mn-cs"/>
            </a:defRPr>
          </a:pPr>
          <a:endParaRPr lang="fr-FR"/>
        </a:p>
      </c:txPr>
    </c:title>
    <c:autoTitleDeleted val="0"/>
    <c:plotArea>
      <c:layout/>
      <c:pieChart>
        <c:varyColors val="1"/>
        <c:ser>
          <c:idx val="0"/>
          <c:order val="0"/>
          <c:tx>
            <c:strRef>
              <c:f>Feuil1!$F$1</c:f>
              <c:strCache>
                <c:ptCount val="1"/>
                <c:pt idx="0">
                  <c:v>Country</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930-49B8-85CE-B647E1E677D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930-49B8-85CE-B647E1E677D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930-49B8-85CE-B647E1E677D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930-49B8-85CE-B647E1E677D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930-49B8-85CE-B647E1E677D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930-49B8-85CE-B647E1E677D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2930-49B8-85CE-B647E1E677D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2930-49B8-85CE-B647E1E677D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2930-49B8-85CE-B647E1E677D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2930-49B8-85CE-B647E1E677D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2930-49B8-85CE-B647E1E677DF}"/>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2930-49B8-85CE-B647E1E677DF}"/>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ontserrat" charset="0"/>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Feuil1!$G$2:$G$13</c:f>
              <c:strCache>
                <c:ptCount val="12"/>
                <c:pt idx="0">
                  <c:v>France</c:v>
                </c:pt>
                <c:pt idx="1">
                  <c:v>Denmark</c:v>
                </c:pt>
                <c:pt idx="2">
                  <c:v>USA</c:v>
                </c:pt>
                <c:pt idx="3">
                  <c:v>Norway</c:v>
                </c:pt>
                <c:pt idx="4">
                  <c:v>Portugal</c:v>
                </c:pt>
                <c:pt idx="5">
                  <c:v>Netherlands</c:v>
                </c:pt>
                <c:pt idx="6">
                  <c:v>Iceland</c:v>
                </c:pt>
                <c:pt idx="7">
                  <c:v>Finland</c:v>
                </c:pt>
                <c:pt idx="8">
                  <c:v>Germany</c:v>
                </c:pt>
                <c:pt idx="9">
                  <c:v>Spain</c:v>
                </c:pt>
                <c:pt idx="10">
                  <c:v>Austria</c:v>
                </c:pt>
                <c:pt idx="11">
                  <c:v>Italy</c:v>
                </c:pt>
              </c:strCache>
            </c:strRef>
          </c:cat>
          <c:val>
            <c:numRef>
              <c:f>Feuil1!$F$2:$F$13</c:f>
              <c:numCache>
                <c:formatCode>General</c:formatCode>
                <c:ptCount val="12"/>
                <c:pt idx="0">
                  <c:v>2</c:v>
                </c:pt>
                <c:pt idx="1">
                  <c:v>3</c:v>
                </c:pt>
                <c:pt idx="2">
                  <c:v>4</c:v>
                </c:pt>
                <c:pt idx="3">
                  <c:v>2</c:v>
                </c:pt>
                <c:pt idx="4">
                  <c:v>1</c:v>
                </c:pt>
                <c:pt idx="5">
                  <c:v>3</c:v>
                </c:pt>
                <c:pt idx="6">
                  <c:v>1</c:v>
                </c:pt>
                <c:pt idx="7">
                  <c:v>1</c:v>
                </c:pt>
                <c:pt idx="8">
                  <c:v>1</c:v>
                </c:pt>
                <c:pt idx="9">
                  <c:v>1</c:v>
                </c:pt>
                <c:pt idx="10">
                  <c:v>1</c:v>
                </c:pt>
                <c:pt idx="11">
                  <c:v>1</c:v>
                </c:pt>
              </c:numCache>
            </c:numRef>
          </c:val>
          <c:extLst>
            <c:ext xmlns:c16="http://schemas.microsoft.com/office/drawing/2014/chart" uri="{C3380CC4-5D6E-409C-BE32-E72D297353CC}">
              <c16:uniqueId val="{00000018-2930-49B8-85CE-B647E1E677D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2400" b="0" i="0" u="none" strike="noStrike" kern="1200" baseline="0">
              <a:solidFill>
                <a:schemeClr val="tx1">
                  <a:lumMod val="65000"/>
                  <a:lumOff val="35000"/>
                </a:schemeClr>
              </a:solidFill>
              <a:latin typeface="Montserrat"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4000" b="1" i="0" u="none" strike="noStrike" kern="1200" spc="0" baseline="0">
              <a:solidFill>
                <a:schemeClr val="tx1">
                  <a:lumMod val="65000"/>
                  <a:lumOff val="35000"/>
                </a:schemeClr>
              </a:solidFill>
              <a:latin typeface="Montserrat" charset="0"/>
              <a:ea typeface="+mn-ea"/>
              <a:cs typeface="+mn-cs"/>
            </a:defRPr>
          </a:pPr>
          <a:endParaRPr lang="fr-FR"/>
        </a:p>
      </c:txPr>
    </c:title>
    <c:autoTitleDeleted val="0"/>
    <c:plotArea>
      <c:layout/>
      <c:pieChart>
        <c:varyColors val="1"/>
        <c:ser>
          <c:idx val="0"/>
          <c:order val="0"/>
          <c:tx>
            <c:strRef>
              <c:f>Feuil1!$H$1</c:f>
              <c:strCache>
                <c:ptCount val="1"/>
                <c:pt idx="0">
                  <c:v>Affiliation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5DA-4952-A466-AE18F24AFE7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5DA-4952-A466-AE18F24AFE7F}"/>
              </c:ext>
            </c:extLst>
          </c:dPt>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ontserrat" charset="0"/>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Feuil1!$I$2:$I$3</c:f>
              <c:strCache>
                <c:ptCount val="2"/>
                <c:pt idx="0">
                  <c:v>POLARIN partner</c:v>
                </c:pt>
                <c:pt idx="1">
                  <c:v>not POLARIN partner</c:v>
                </c:pt>
              </c:strCache>
            </c:strRef>
          </c:cat>
          <c:val>
            <c:numRef>
              <c:f>Feuil1!$H$2:$H$3</c:f>
              <c:numCache>
                <c:formatCode>General</c:formatCode>
                <c:ptCount val="2"/>
                <c:pt idx="0">
                  <c:v>11</c:v>
                </c:pt>
                <c:pt idx="1">
                  <c:v>10</c:v>
                </c:pt>
              </c:numCache>
            </c:numRef>
          </c:val>
          <c:extLst>
            <c:ext xmlns:c16="http://schemas.microsoft.com/office/drawing/2014/chart" uri="{C3380CC4-5D6E-409C-BE32-E72D297353CC}">
              <c16:uniqueId val="{00000004-E5DA-4952-A466-AE18F24AFE7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2400" b="0" i="0" u="none" strike="noStrike" kern="1200" baseline="0">
              <a:solidFill>
                <a:schemeClr val="tx1">
                  <a:lumMod val="65000"/>
                  <a:lumOff val="35000"/>
                </a:schemeClr>
              </a:solidFill>
              <a:latin typeface="Montserrat"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92dd1a9c0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8399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92dd1a9c0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89150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92dd1a9c0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182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769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6599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3228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995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8722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B7FC98A9-7E0F-6E54-052E-A09B703607F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1D0D5BE-F90D-BA41-154B-F6808695F8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87875B6B-9196-171C-62C5-5553F11851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6129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BC865D8F-2C25-9898-D35B-705B46C6A001}"/>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AAE6656E-C691-DC72-753F-5640A91227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B16E9A-191C-58CF-CA0B-24F86B4A7F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0783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660D0C01-DBA4-3E9B-2922-05A11AEE2182}"/>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0F96FA18-5C78-5D70-D67C-202DEF1281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6B9E710-8DE5-4079-3AD7-65E5052008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1884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0AEB700B-723C-C067-1FC6-BA976AFDBDA5}"/>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A9D16620-272E-29DE-EECB-C651E57957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7DD3FBD1-0561-8A9A-5F65-E144EC431D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5488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AAA47E20-13DB-BA96-768C-0F7E2E1EB5D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8C9CDA42-62A1-C605-8E18-E5FFBFE8EA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CEBBAA5B-D5D8-5AC4-1688-5EC6A63BDB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2358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2A8E4A82-BC44-0C93-C9EB-62AE6F0923A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49C56AFE-95C7-D977-965B-AB81C14F5F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CB3D0D9A-2E0D-8402-0A3F-2933756310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5165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78083441-4D32-2FEC-0542-9E1FE5AE06D2}"/>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8007A67D-93BA-B857-B062-89ABA7B8E9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5875633B-E1DD-C31B-23EC-0986516760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0708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8722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5752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21D694C-C640-C251-46A4-19172E8A886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2FAC13CD-2D59-75A1-DD1C-C3A7D42BEA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E53F49AF-96CF-5994-3B85-F5CFD52B05B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909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7293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6406BBD2-EE8B-0F8B-1F40-BA1C86CCFE9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C5533479-1573-4BE9-DDB5-445A4C53F1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9A14574B-95CE-B235-3679-60C6DA8F33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9962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9505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26C88FD0-08B2-CC57-678C-7273029651ED}"/>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8114804-1AFB-0EBA-2F58-97D5B435C9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A300558F-EFC8-14B9-9F81-4D7B7510B0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6300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7488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6318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a:defRPr/>
            </a:pPr>
            <a:fld id="{72C160C3-3AB6-49C1-8001-AFDAD271EB5B}" type="slidenum">
              <a:rPr lang="en-GB" smtClean="0"/>
              <a:pPr>
                <a:defRPr/>
              </a:pPr>
              <a:t>39</a:t>
            </a:fld>
            <a:endParaRPr lang="en-GB" dirty="0"/>
          </a:p>
        </p:txBody>
      </p:sp>
    </p:spTree>
    <p:extLst>
      <p:ext uri="{BB962C8B-B14F-4D97-AF65-F5344CB8AC3E}">
        <p14:creationId xmlns:p14="http://schemas.microsoft.com/office/powerpoint/2010/main" val="29855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464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53295E1-D716-D8DD-4412-B0D2151D00A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EDC1A324-16DE-231A-A5DB-97B7DBA56D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0E13BFA-8ABB-5DCE-53A7-2067E0F77C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956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52195E3-5280-EACE-15E7-15E4469DFF86}"/>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A03AAA19-3EAB-4704-21E9-36CFC1E1B8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93B2F33-51D4-4029-D954-5947F0202E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13476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52195E3-5280-EACE-15E7-15E4469DFF86}"/>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A03AAA19-3EAB-4704-21E9-36CFC1E1B8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93B2F33-51D4-4029-D954-5947F0202E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712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52195E3-5280-EACE-15E7-15E4469DFF86}"/>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A03AAA19-3EAB-4704-21E9-36CFC1E1B8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93B2F33-51D4-4029-D954-5947F0202E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56427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B9B7D3A-1E37-E158-AA73-473041D62BA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5C6981D-CCE9-5E1E-2C04-A8DE7A7766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5666F39-E8F7-A3AF-DB7C-6457210D45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79437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61550" y="5453125"/>
            <a:ext cx="8003100" cy="3942000"/>
          </a:xfrm>
          <a:prstGeom prst="rect">
            <a:avLst/>
          </a:prstGeom>
        </p:spPr>
        <p:txBody>
          <a:bodyPr spcFirstLastPara="1" wrap="square" lIns="182850" tIns="182850" rIns="182850" bIns="182850" anchor="b" anchorCtr="0">
            <a:normAutofit/>
          </a:bodyPr>
          <a:lstStyle>
            <a:lvl1pPr lvl="0">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1pPr>
            <a:lvl2pPr lvl="1">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2pPr>
            <a:lvl3pPr lvl="2">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3pPr>
            <a:lvl4pPr lvl="3">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4pPr>
            <a:lvl5pPr lvl="4">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5pPr>
            <a:lvl6pPr lvl="5">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6pPr>
            <a:lvl7pPr lvl="6">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7pPr>
            <a:lvl8pPr lvl="7">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8pPr>
            <a:lvl9pPr lvl="8">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9pPr>
          </a:lstStyle>
          <a:p>
            <a:endParaRPr/>
          </a:p>
        </p:txBody>
      </p:sp>
      <p:sp>
        <p:nvSpPr>
          <p:cNvPr id="11" name="Google Shape;11;p2"/>
          <p:cNvSpPr txBox="1">
            <a:spLocks noGrp="1"/>
          </p:cNvSpPr>
          <p:nvPr>
            <p:ph type="subTitle" idx="1"/>
          </p:nvPr>
        </p:nvSpPr>
        <p:spPr>
          <a:xfrm>
            <a:off x="13064400" y="6209425"/>
            <a:ext cx="3963900" cy="1585200"/>
          </a:xfrm>
          <a:prstGeom prst="rect">
            <a:avLst/>
          </a:prstGeom>
        </p:spPr>
        <p:txBody>
          <a:bodyPr spcFirstLastPara="1" wrap="square" lIns="182850" tIns="182850" rIns="182850" bIns="182850" anchor="b" anchorCtr="0">
            <a:normAutofit/>
          </a:bodyPr>
          <a:lstStyle>
            <a:lvl1pPr lvl="0" algn="r">
              <a:lnSpc>
                <a:spcPct val="100000"/>
              </a:lnSpc>
              <a:spcBef>
                <a:spcPts val="0"/>
              </a:spcBef>
              <a:spcAft>
                <a:spcPts val="0"/>
              </a:spcAft>
              <a:buClr>
                <a:schemeClr val="accent1"/>
              </a:buClr>
              <a:buSzPts val="2000"/>
              <a:buNone/>
              <a:defRPr sz="2000">
                <a:solidFill>
                  <a:schemeClr val="accent1"/>
                </a:solidFill>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pic>
        <p:nvPicPr>
          <p:cNvPr id="12" name="Google Shape;12;p2"/>
          <p:cNvPicPr preferRelativeResize="0"/>
          <p:nvPr/>
        </p:nvPicPr>
        <p:blipFill>
          <a:blip r:embed="rId2">
            <a:alphaModFix/>
          </a:blip>
          <a:stretch>
            <a:fillRect/>
          </a:stretch>
        </p:blipFill>
        <p:spPr>
          <a:xfrm>
            <a:off x="1033050" y="1193749"/>
            <a:ext cx="6110700" cy="3443201"/>
          </a:xfrm>
          <a:prstGeom prst="rect">
            <a:avLst/>
          </a:prstGeom>
          <a:noFill/>
          <a:ln>
            <a:noFill/>
          </a:ln>
        </p:spPr>
      </p:pic>
      <p:sp>
        <p:nvSpPr>
          <p:cNvPr id="13" name="Google Shape;13;p2"/>
          <p:cNvSpPr>
            <a:spLocks noGrp="1"/>
          </p:cNvSpPr>
          <p:nvPr>
            <p:ph type="pic" idx="2"/>
          </p:nvPr>
        </p:nvSpPr>
        <p:spPr>
          <a:xfrm>
            <a:off x="13107700" y="8161200"/>
            <a:ext cx="1690800" cy="1233900"/>
          </a:xfrm>
          <a:prstGeom prst="rect">
            <a:avLst/>
          </a:prstGeom>
          <a:noFill/>
          <a:ln>
            <a:noFill/>
          </a:ln>
        </p:spPr>
      </p:sp>
      <p:pic>
        <p:nvPicPr>
          <p:cNvPr id="14" name="Google Shape;14;p2"/>
          <p:cNvPicPr preferRelativeResize="0"/>
          <p:nvPr/>
        </p:nvPicPr>
        <p:blipFill rotWithShape="1">
          <a:blip r:embed="rId3">
            <a:alphaModFix/>
          </a:blip>
          <a:srcRect l="-482"/>
          <a:stretch/>
        </p:blipFill>
        <p:spPr>
          <a:xfrm>
            <a:off x="15348838" y="8258600"/>
            <a:ext cx="1562126" cy="1039125"/>
          </a:xfrm>
          <a:prstGeom prst="rect">
            <a:avLst/>
          </a:prstGeom>
          <a:noFill/>
          <a:ln>
            <a:noFill/>
          </a:ln>
        </p:spPr>
      </p:pic>
      <p:sp>
        <p:nvSpPr>
          <p:cNvPr id="15" name="Google Shape;15;p2"/>
          <p:cNvSpPr txBox="1"/>
          <p:nvPr/>
        </p:nvSpPr>
        <p:spPr>
          <a:xfrm>
            <a:off x="15239733" y="9395100"/>
            <a:ext cx="2240700" cy="94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accent1"/>
                </a:solidFill>
                <a:latin typeface="Montserrat SemiBold"/>
                <a:ea typeface="Montserrat SemiBold"/>
                <a:cs typeface="Montserrat SemiBold"/>
                <a:sym typeface="Montserrat SemiBold"/>
              </a:rPr>
              <a:t>FUNDED BY THE EUROPEAN UNION </a:t>
            </a:r>
            <a:endParaRPr>
              <a:solidFill>
                <a:schemeClr val="accent1"/>
              </a:solidFill>
              <a:latin typeface="Montserrat SemiBold"/>
              <a:ea typeface="Montserrat SemiBold"/>
              <a:cs typeface="Montserrat SemiBold"/>
              <a:sym typeface="Montserrat SemiBo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3" name="Google Shape;12;p2">
            <a:extLst>
              <a:ext uri="{FF2B5EF4-FFF2-40B4-BE49-F238E27FC236}">
                <a16:creationId xmlns:a16="http://schemas.microsoft.com/office/drawing/2014/main" id="{4C479150-4AC8-4F05-3312-17B264802E32}"/>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90951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87135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3" name="Google Shape;12;p2">
            <a:extLst>
              <a:ext uri="{FF2B5EF4-FFF2-40B4-BE49-F238E27FC236}">
                <a16:creationId xmlns:a16="http://schemas.microsoft.com/office/drawing/2014/main" id="{B0004B6F-29BC-2158-9703-D54B55A485EB}"/>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pic>
        <p:nvPicPr>
          <p:cNvPr id="4" name="Google Shape;12;p2">
            <a:extLst>
              <a:ext uri="{FF2B5EF4-FFF2-40B4-BE49-F238E27FC236}">
                <a16:creationId xmlns:a16="http://schemas.microsoft.com/office/drawing/2014/main" id="{4CC8E9EF-FB72-56A7-1F2D-1B3FDFFA44B8}"/>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extLst>
      <p:ext uri="{BB962C8B-B14F-4D97-AF65-F5344CB8AC3E}">
        <p14:creationId xmlns:p14="http://schemas.microsoft.com/office/powerpoint/2010/main" val="2377142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2" name="Google Shape;12;p2">
            <a:extLst>
              <a:ext uri="{FF2B5EF4-FFF2-40B4-BE49-F238E27FC236}">
                <a16:creationId xmlns:a16="http://schemas.microsoft.com/office/drawing/2014/main" id="{EDC4D0D5-1DCC-2DE4-4EE5-8D8F79B6BC8A}"/>
              </a:ext>
            </a:extLst>
          </p:cNvPr>
          <p:cNvPicPr preferRelativeResize="0">
            <a:picLocks noChangeAspect="1"/>
          </p:cNvPicPr>
          <p:nvPr userDrawn="1"/>
        </p:nvPicPr>
        <p:blipFill>
          <a:blip r:embed="rId2">
            <a:alphaModFix/>
          </a:blip>
          <a:stretch>
            <a:fillRect/>
          </a:stretch>
        </p:blipFill>
        <p:spPr>
          <a:xfrm>
            <a:off x="14785626" y="8399221"/>
            <a:ext cx="3055350" cy="1721601"/>
          </a:xfrm>
          <a:prstGeom prst="rect">
            <a:avLst/>
          </a:prstGeom>
          <a:noFill/>
          <a:ln>
            <a:noFill/>
          </a:ln>
        </p:spPr>
      </p:pic>
      <p:pic>
        <p:nvPicPr>
          <p:cNvPr id="4" name="Google Shape;12;p2">
            <a:extLst>
              <a:ext uri="{FF2B5EF4-FFF2-40B4-BE49-F238E27FC236}">
                <a16:creationId xmlns:a16="http://schemas.microsoft.com/office/drawing/2014/main" id="{60AA8EA2-A0B3-D74E-1805-FD8EA60627D6}"/>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ítulo de sección y descripción 1">
  <p:cSld name="SECTION_TITLE_AND_DESCRIPTION_1">
    <p:spTree>
      <p:nvGrpSpPr>
        <p:cNvPr id="1" name="Shape 61"/>
        <p:cNvGrpSpPr/>
        <p:nvPr/>
      </p:nvGrpSpPr>
      <p:grpSpPr>
        <a:xfrm>
          <a:off x="0" y="0"/>
          <a:ext cx="0" cy="0"/>
          <a:chOff x="0" y="0"/>
          <a:chExt cx="0" cy="0"/>
        </a:xfrm>
      </p:grpSpPr>
      <p:sp>
        <p:nvSpPr>
          <p:cNvPr id="62" name="Google Shape;62;p13"/>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solidFill>
                <a:schemeClr val="lt2"/>
              </a:solidFill>
            </a:endParaRPr>
          </a:p>
        </p:txBody>
      </p:sp>
      <p:sp>
        <p:nvSpPr>
          <p:cNvPr id="63" name="Google Shape;63;p13"/>
          <p:cNvSpPr txBox="1">
            <a:spLocks noGrp="1"/>
          </p:cNvSpPr>
          <p:nvPr>
            <p:ph type="body" idx="1"/>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31800" rtl="0">
              <a:lnSpc>
                <a:spcPct val="150000"/>
              </a:lnSpc>
              <a:spcBef>
                <a:spcPts val="0"/>
              </a:spcBef>
              <a:spcAft>
                <a:spcPts val="0"/>
              </a:spcAft>
              <a:buSzPts val="3200"/>
              <a:buChar char="●"/>
              <a:defRPr sz="3200"/>
            </a:lvl1pPr>
            <a:lvl2pPr marL="914400" lvl="1" indent="-381000" rtl="0">
              <a:lnSpc>
                <a:spcPct val="150000"/>
              </a:lnSpc>
              <a:spcBef>
                <a:spcPts val="0"/>
              </a:spcBef>
              <a:spcAft>
                <a:spcPts val="0"/>
              </a:spcAft>
              <a:buSzPts val="2400"/>
              <a:buChar char="○"/>
              <a:defRPr sz="2400"/>
            </a:lvl2pPr>
            <a:lvl3pPr marL="1371600" lvl="2" indent="-381000" rtl="0">
              <a:lnSpc>
                <a:spcPct val="150000"/>
              </a:lnSpc>
              <a:spcBef>
                <a:spcPts val="0"/>
              </a:spcBef>
              <a:spcAft>
                <a:spcPts val="0"/>
              </a:spcAft>
              <a:buSzPts val="2400"/>
              <a:buChar char="■"/>
              <a:defRPr sz="2400"/>
            </a:lvl3pPr>
            <a:lvl4pPr marL="1828800" lvl="3" indent="-381000" rtl="0">
              <a:lnSpc>
                <a:spcPct val="150000"/>
              </a:lnSpc>
              <a:spcBef>
                <a:spcPts val="0"/>
              </a:spcBef>
              <a:spcAft>
                <a:spcPts val="0"/>
              </a:spcAft>
              <a:buSzPts val="2400"/>
              <a:buChar char="●"/>
              <a:defRPr sz="2400"/>
            </a:lvl4pPr>
            <a:lvl5pPr marL="2286000" lvl="4" indent="-381000" rtl="0">
              <a:lnSpc>
                <a:spcPct val="150000"/>
              </a:lnSpc>
              <a:spcBef>
                <a:spcPts val="0"/>
              </a:spcBef>
              <a:spcAft>
                <a:spcPts val="0"/>
              </a:spcAft>
              <a:buSzPts val="2400"/>
              <a:buChar char="○"/>
              <a:defRPr sz="2400"/>
            </a:lvl5pPr>
            <a:lvl6pPr marL="2743200" lvl="5" indent="-381000" rtl="0">
              <a:lnSpc>
                <a:spcPct val="150000"/>
              </a:lnSpc>
              <a:spcBef>
                <a:spcPts val="0"/>
              </a:spcBef>
              <a:spcAft>
                <a:spcPts val="0"/>
              </a:spcAft>
              <a:buSzPts val="2400"/>
              <a:buChar char="■"/>
              <a:defRPr sz="2400"/>
            </a:lvl6pPr>
            <a:lvl7pPr marL="3200400" lvl="6" indent="-381000" rtl="0">
              <a:lnSpc>
                <a:spcPct val="150000"/>
              </a:lnSpc>
              <a:spcBef>
                <a:spcPts val="0"/>
              </a:spcBef>
              <a:spcAft>
                <a:spcPts val="0"/>
              </a:spcAft>
              <a:buSzPts val="2400"/>
              <a:buChar char="●"/>
              <a:defRPr sz="2400"/>
            </a:lvl7pPr>
            <a:lvl8pPr marL="3657600" lvl="7" indent="-381000" rtl="0">
              <a:lnSpc>
                <a:spcPct val="150000"/>
              </a:lnSpc>
              <a:spcBef>
                <a:spcPts val="0"/>
              </a:spcBef>
              <a:spcAft>
                <a:spcPts val="0"/>
              </a:spcAft>
              <a:buSzPts val="2400"/>
              <a:buChar char="○"/>
              <a:defRPr sz="2400"/>
            </a:lvl8pPr>
            <a:lvl9pPr marL="4114800" lvl="8" indent="-381000" rtl="0">
              <a:lnSpc>
                <a:spcPct val="150000"/>
              </a:lnSpc>
              <a:spcBef>
                <a:spcPts val="0"/>
              </a:spcBef>
              <a:spcAft>
                <a:spcPts val="0"/>
              </a:spcAft>
              <a:buSzPts val="2400"/>
              <a:buChar char="■"/>
              <a:defRPr sz="2400"/>
            </a:lvl9pPr>
          </a:lstStyle>
          <a:p>
            <a:endParaRPr/>
          </a:p>
        </p:txBody>
      </p:sp>
      <p:sp>
        <p:nvSpPr>
          <p:cNvPr id="64" name="Google Shape;64;p13"/>
          <p:cNvSpPr txBox="1">
            <a:spLocks noGrp="1"/>
          </p:cNvSpPr>
          <p:nvPr>
            <p:ph type="title"/>
          </p:nvPr>
        </p:nvSpPr>
        <p:spPr>
          <a:xfrm>
            <a:off x="844250" y="1999700"/>
            <a:ext cx="6462000" cy="2964600"/>
          </a:xfrm>
          <a:prstGeom prst="rect">
            <a:avLst/>
          </a:prstGeom>
        </p:spPr>
        <p:txBody>
          <a:bodyPr spcFirstLastPara="1" wrap="square" lIns="182850" tIns="182850" rIns="182850" bIns="182850" anchor="b" anchorCtr="0">
            <a:normAutofit/>
          </a:bodyPr>
          <a:lstStyle>
            <a:lvl1pPr lvl="0" rtl="0">
              <a:spcBef>
                <a:spcPts val="0"/>
              </a:spcBef>
              <a:spcAft>
                <a:spcPts val="0"/>
              </a:spcAft>
              <a:buSzPts val="4500"/>
              <a:buNone/>
              <a:defRPr sz="4500"/>
            </a:lvl1pPr>
            <a:lvl2pPr lvl="1" rtl="0">
              <a:spcBef>
                <a:spcPts val="0"/>
              </a:spcBef>
              <a:spcAft>
                <a:spcPts val="0"/>
              </a:spcAft>
              <a:buSzPts val="6700"/>
              <a:buNone/>
              <a:defRPr sz="6700"/>
            </a:lvl2pPr>
            <a:lvl3pPr lvl="2" rtl="0">
              <a:spcBef>
                <a:spcPts val="0"/>
              </a:spcBef>
              <a:spcAft>
                <a:spcPts val="0"/>
              </a:spcAft>
              <a:buSzPts val="6700"/>
              <a:buNone/>
              <a:defRPr sz="6700"/>
            </a:lvl3pPr>
            <a:lvl4pPr lvl="3" rtl="0">
              <a:spcBef>
                <a:spcPts val="0"/>
              </a:spcBef>
              <a:spcAft>
                <a:spcPts val="0"/>
              </a:spcAft>
              <a:buSzPts val="6700"/>
              <a:buNone/>
              <a:defRPr sz="6700"/>
            </a:lvl4pPr>
            <a:lvl5pPr lvl="4" rtl="0">
              <a:spcBef>
                <a:spcPts val="0"/>
              </a:spcBef>
              <a:spcAft>
                <a:spcPts val="0"/>
              </a:spcAft>
              <a:buSzPts val="6700"/>
              <a:buNone/>
              <a:defRPr sz="6700"/>
            </a:lvl5pPr>
            <a:lvl6pPr lvl="5" rtl="0">
              <a:spcBef>
                <a:spcPts val="0"/>
              </a:spcBef>
              <a:spcAft>
                <a:spcPts val="0"/>
              </a:spcAft>
              <a:buSzPts val="6700"/>
              <a:buNone/>
              <a:defRPr sz="6700"/>
            </a:lvl6pPr>
            <a:lvl7pPr lvl="6" rtl="0">
              <a:spcBef>
                <a:spcPts val="0"/>
              </a:spcBef>
              <a:spcAft>
                <a:spcPts val="0"/>
              </a:spcAft>
              <a:buSzPts val="6700"/>
              <a:buNone/>
              <a:defRPr sz="6700"/>
            </a:lvl7pPr>
            <a:lvl8pPr lvl="7" rtl="0">
              <a:spcBef>
                <a:spcPts val="0"/>
              </a:spcBef>
              <a:spcAft>
                <a:spcPts val="0"/>
              </a:spcAft>
              <a:buSzPts val="6700"/>
              <a:buNone/>
              <a:defRPr sz="6700"/>
            </a:lvl8pPr>
            <a:lvl9pPr lvl="8" rtl="0">
              <a:spcBef>
                <a:spcPts val="0"/>
              </a:spcBef>
              <a:spcAft>
                <a:spcPts val="0"/>
              </a:spcAft>
              <a:buSzPts val="6700"/>
              <a:buNone/>
              <a:defRPr sz="6700"/>
            </a:lvl9pPr>
          </a:lstStyle>
          <a:p>
            <a:endParaRPr/>
          </a:p>
        </p:txBody>
      </p:sp>
      <p:sp>
        <p:nvSpPr>
          <p:cNvPr id="65" name="Google Shape;65;p13"/>
          <p:cNvSpPr txBox="1">
            <a:spLocks noGrp="1"/>
          </p:cNvSpPr>
          <p:nvPr>
            <p:ph type="subTitle" idx="2"/>
          </p:nvPr>
        </p:nvSpPr>
        <p:spPr>
          <a:xfrm>
            <a:off x="918974" y="5139500"/>
            <a:ext cx="5986500" cy="2470200"/>
          </a:xfrm>
          <a:prstGeom prst="rect">
            <a:avLst/>
          </a:prstGeom>
        </p:spPr>
        <p:txBody>
          <a:bodyPr spcFirstLastPara="1" wrap="square" lIns="182850" tIns="182850" rIns="182850" bIns="182850" anchor="t" anchorCtr="0">
            <a:normAutofit/>
          </a:bodyPr>
          <a:lstStyle>
            <a:lvl1pPr lvl="0" rtl="0">
              <a:lnSpc>
                <a:spcPct val="115000"/>
              </a:lnSpc>
              <a:spcBef>
                <a:spcPts val="0"/>
              </a:spcBef>
              <a:spcAft>
                <a:spcPts val="0"/>
              </a:spcAft>
              <a:buSzPts val="2200"/>
              <a:buNone/>
              <a:defRPr sz="2200">
                <a:solidFill>
                  <a:schemeClr val="bg2"/>
                </a:solidFill>
              </a:defRPr>
            </a:lvl1pPr>
            <a:lvl2pPr lvl="1" rtl="0">
              <a:lnSpc>
                <a:spcPct val="100000"/>
              </a:lnSpc>
              <a:spcBef>
                <a:spcPts val="0"/>
              </a:spcBef>
              <a:spcAft>
                <a:spcPts val="0"/>
              </a:spcAft>
              <a:buSzPts val="2500"/>
              <a:buNone/>
              <a:defRPr sz="2500"/>
            </a:lvl2pPr>
            <a:lvl3pPr lvl="2" rtl="0">
              <a:lnSpc>
                <a:spcPct val="100000"/>
              </a:lnSpc>
              <a:spcBef>
                <a:spcPts val="0"/>
              </a:spcBef>
              <a:spcAft>
                <a:spcPts val="0"/>
              </a:spcAft>
              <a:buSzPts val="2500"/>
              <a:buNone/>
              <a:defRPr sz="2500"/>
            </a:lvl3pPr>
            <a:lvl4pPr lvl="3" rtl="0">
              <a:lnSpc>
                <a:spcPct val="100000"/>
              </a:lnSpc>
              <a:spcBef>
                <a:spcPts val="0"/>
              </a:spcBef>
              <a:spcAft>
                <a:spcPts val="0"/>
              </a:spcAft>
              <a:buSzPts val="2500"/>
              <a:buNone/>
              <a:defRPr sz="2500"/>
            </a:lvl4pPr>
            <a:lvl5pPr lvl="4" rtl="0">
              <a:lnSpc>
                <a:spcPct val="100000"/>
              </a:lnSpc>
              <a:spcBef>
                <a:spcPts val="0"/>
              </a:spcBef>
              <a:spcAft>
                <a:spcPts val="0"/>
              </a:spcAft>
              <a:buSzPts val="2500"/>
              <a:buNone/>
              <a:defRPr sz="2500"/>
            </a:lvl5pPr>
            <a:lvl6pPr lvl="5" rtl="0">
              <a:lnSpc>
                <a:spcPct val="100000"/>
              </a:lnSpc>
              <a:spcBef>
                <a:spcPts val="0"/>
              </a:spcBef>
              <a:spcAft>
                <a:spcPts val="0"/>
              </a:spcAft>
              <a:buSzPts val="2500"/>
              <a:buNone/>
              <a:defRPr sz="2500"/>
            </a:lvl6pPr>
            <a:lvl7pPr lvl="6" rtl="0">
              <a:lnSpc>
                <a:spcPct val="100000"/>
              </a:lnSpc>
              <a:spcBef>
                <a:spcPts val="0"/>
              </a:spcBef>
              <a:spcAft>
                <a:spcPts val="0"/>
              </a:spcAft>
              <a:buSzPts val="2500"/>
              <a:buNone/>
              <a:defRPr sz="2500"/>
            </a:lvl7pPr>
            <a:lvl8pPr lvl="7" rtl="0">
              <a:lnSpc>
                <a:spcPct val="100000"/>
              </a:lnSpc>
              <a:spcBef>
                <a:spcPts val="0"/>
              </a:spcBef>
              <a:spcAft>
                <a:spcPts val="0"/>
              </a:spcAft>
              <a:buSzPts val="2500"/>
              <a:buNone/>
              <a:defRPr sz="2500"/>
            </a:lvl8pPr>
            <a:lvl9pPr lvl="8" rtl="0">
              <a:lnSpc>
                <a:spcPct val="100000"/>
              </a:lnSpc>
              <a:spcBef>
                <a:spcPts val="0"/>
              </a:spcBef>
              <a:spcAft>
                <a:spcPts val="0"/>
              </a:spcAft>
              <a:buSzPts val="2500"/>
              <a:buNone/>
              <a:defRPr sz="2500"/>
            </a:lvl9pPr>
          </a:lstStyle>
          <a:p>
            <a:endParaRPr dirty="0"/>
          </a:p>
        </p:txBody>
      </p:sp>
      <p:pic>
        <p:nvPicPr>
          <p:cNvPr id="2" name="Google Shape;12;p2">
            <a:extLst>
              <a:ext uri="{FF2B5EF4-FFF2-40B4-BE49-F238E27FC236}">
                <a16:creationId xmlns:a16="http://schemas.microsoft.com/office/drawing/2014/main" id="{3E22BEBC-314E-3376-E28D-30B0B8DE55E0}"/>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extLst>
      <p:ext uri="{BB962C8B-B14F-4D97-AF65-F5344CB8AC3E}">
        <p14:creationId xmlns:p14="http://schemas.microsoft.com/office/powerpoint/2010/main" val="558215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userDrawn="1">
  <p:cSld name="1_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646443" y="565387"/>
            <a:ext cx="16914402" cy="929972"/>
          </a:xfrm>
          <a:prstGeom prst="rect">
            <a:avLst/>
          </a:prstGeom>
        </p:spPr>
        <p:txBody>
          <a:bodyPr anchor="t"/>
          <a:lstStyle/>
          <a:p>
            <a:pPr>
              <a:defRPr/>
            </a:pPr>
            <a:r>
              <a:rPr lang="de-DE"/>
              <a:t>Mastertitelformat bearbeiten</a:t>
            </a:r>
            <a:endParaRPr/>
          </a:p>
        </p:txBody>
      </p:sp>
      <p:sp>
        <p:nvSpPr>
          <p:cNvPr id="4" name="Datumsplatzhalter 3"/>
          <p:cNvSpPr>
            <a:spLocks noGrp="1"/>
          </p:cNvSpPr>
          <p:nvPr>
            <p:ph type="dt" sz="half" idx="10"/>
          </p:nvPr>
        </p:nvSpPr>
        <p:spPr bwMode="auto">
          <a:xfrm>
            <a:off x="669298" y="9712113"/>
            <a:ext cx="1555571" cy="461766"/>
          </a:xfrm>
          <a:prstGeom prst="rect">
            <a:avLst/>
          </a:prstGeom>
        </p:spPr>
        <p:txBody>
          <a:bodyPr/>
          <a:lstStyle/>
          <a:p>
            <a:pPr>
              <a:defRPr/>
            </a:pPr>
            <a:fld id="{1B58D566-8D13-5C43-8939-614299B6941B}" type="datetimeFigureOut">
              <a:rPr lang="de-DE"/>
              <a:t>31.03.2025</a:t>
            </a:fld>
            <a:endParaRPr lang="de-DE"/>
          </a:p>
        </p:txBody>
      </p:sp>
      <p:sp>
        <p:nvSpPr>
          <p:cNvPr id="5" name="Fußzeilenplatzhalter 4"/>
          <p:cNvSpPr>
            <a:spLocks noGrp="1"/>
          </p:cNvSpPr>
          <p:nvPr>
            <p:ph type="ftr" sz="quarter" idx="11"/>
          </p:nvPr>
        </p:nvSpPr>
        <p:spPr bwMode="auto">
          <a:xfrm>
            <a:off x="2294944" y="9712113"/>
            <a:ext cx="13428968" cy="461766"/>
          </a:xfrm>
          <a:prstGeom prst="rect">
            <a:avLst/>
          </a:prstGeom>
        </p:spPr>
        <p:txBody>
          <a:bodyPr/>
          <a:lstStyle/>
          <a:p>
            <a:pPr>
              <a:defRPr/>
            </a:pPr>
            <a:endParaRPr lang="de-DE"/>
          </a:p>
        </p:txBody>
      </p:sp>
      <p:sp>
        <p:nvSpPr>
          <p:cNvPr id="13" name="Inhaltsplatzhalter 2"/>
          <p:cNvSpPr>
            <a:spLocks noGrp="1"/>
          </p:cNvSpPr>
          <p:nvPr>
            <p:ph idx="1"/>
          </p:nvPr>
        </p:nvSpPr>
        <p:spPr bwMode="auto">
          <a:xfrm>
            <a:off x="644618" y="1752605"/>
            <a:ext cx="16916226" cy="7559687"/>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cxnSp>
        <p:nvCxnSpPr>
          <p:cNvPr id="15" name="Gerade Verbindung 14"/>
          <p:cNvCxnSpPr>
            <a:cxnSpLocks/>
          </p:cNvCxnSpPr>
          <p:nvPr userDrawn="1"/>
        </p:nvCxnSpPr>
        <p:spPr bwMode="auto">
          <a:xfrm>
            <a:off x="837378" y="1495358"/>
            <a:ext cx="16723460"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3" name="Grafik 2"/>
          <p:cNvPicPr>
            <a:picLocks noChangeAspect="1"/>
          </p:cNvPicPr>
          <p:nvPr userDrawn="1"/>
        </p:nvPicPr>
        <p:blipFill>
          <a:blip r:embed="rId2"/>
          <a:stretch/>
        </p:blipFill>
        <p:spPr bwMode="auto">
          <a:xfrm>
            <a:off x="16160752" y="9829036"/>
            <a:ext cx="1383092" cy="187667"/>
          </a:xfrm>
          <a:prstGeom prst="rect">
            <a:avLst/>
          </a:prstGeom>
        </p:spPr>
      </p:pic>
      <p:pic>
        <p:nvPicPr>
          <p:cNvPr id="7" name="Grafik 6"/>
          <p:cNvPicPr>
            <a:picLocks noChangeAspect="1"/>
          </p:cNvPicPr>
          <p:nvPr userDrawn="1"/>
        </p:nvPicPr>
        <p:blipFill>
          <a:blip r:embed="rId3"/>
          <a:srcRect r="60454"/>
          <a:stretch/>
        </p:blipFill>
        <p:spPr bwMode="auto">
          <a:xfrm>
            <a:off x="16063136" y="615656"/>
            <a:ext cx="1597475" cy="721055"/>
          </a:xfrm>
          <a:prstGeom prst="rect">
            <a:avLst/>
          </a:prstGeom>
        </p:spPr>
      </p:pic>
    </p:spTree>
    <p:extLst>
      <p:ext uri="{BB962C8B-B14F-4D97-AF65-F5344CB8AC3E}">
        <p14:creationId xmlns:p14="http://schemas.microsoft.com/office/powerpoint/2010/main" val="1299600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81255" y="496256"/>
            <a:ext cx="14028209" cy="577850"/>
          </a:xfrm>
        </p:spPr>
        <p:txBody>
          <a:bodyPr lIns="0">
            <a:no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de-DE" dirty="0"/>
              <a:t>Mastertitelformat bearbeiten</a:t>
            </a:r>
          </a:p>
        </p:txBody>
      </p:sp>
      <p:sp>
        <p:nvSpPr>
          <p:cNvPr id="3" name="Inhaltsplatzhalter 2"/>
          <p:cNvSpPr>
            <a:spLocks noGrp="1"/>
          </p:cNvSpPr>
          <p:nvPr>
            <p:ph idx="1"/>
          </p:nvPr>
        </p:nvSpPr>
        <p:spPr>
          <a:xfrm>
            <a:off x="781254" y="1682698"/>
            <a:ext cx="16822856" cy="7814819"/>
          </a:xfrm>
        </p:spPr>
        <p:txBody>
          <a:bodyPr lIns="0">
            <a:normAutofit/>
          </a:bodyPr>
          <a:lstStyle>
            <a:lvl1pPr marL="0" indent="0">
              <a:buNone/>
              <a:defRPr sz="3000">
                <a:solidFill>
                  <a:schemeClr val="tx1"/>
                </a:solidFill>
                <a:latin typeface="Arial" panose="020B0604020202020204" pitchFamily="34" charset="0"/>
                <a:cs typeface="Arial" panose="020B0604020202020204" pitchFamily="34" charset="0"/>
              </a:defRPr>
            </a:lvl1pPr>
            <a:lvl2pPr>
              <a:defRPr sz="3000">
                <a:solidFill>
                  <a:schemeClr val="tx1">
                    <a:lumMod val="85000"/>
                    <a:lumOff val="15000"/>
                  </a:schemeClr>
                </a:solidFill>
                <a:latin typeface="Arial" panose="020B0604020202020204" pitchFamily="34" charset="0"/>
                <a:cs typeface="Arial" panose="020B0604020202020204" pitchFamily="34" charset="0"/>
              </a:defRPr>
            </a:lvl2pPr>
            <a:lvl3pPr>
              <a:defRPr sz="3000">
                <a:solidFill>
                  <a:schemeClr val="tx1">
                    <a:lumMod val="85000"/>
                    <a:lumOff val="15000"/>
                  </a:schemeClr>
                </a:solidFill>
                <a:latin typeface="Arial" panose="020B0604020202020204" pitchFamily="34" charset="0"/>
                <a:cs typeface="Arial" panose="020B0604020202020204" pitchFamily="34" charset="0"/>
              </a:defRPr>
            </a:lvl3pPr>
            <a:lvl4pPr>
              <a:defRPr sz="3000">
                <a:solidFill>
                  <a:schemeClr val="tx1">
                    <a:lumMod val="85000"/>
                    <a:lumOff val="15000"/>
                  </a:schemeClr>
                </a:solidFill>
                <a:latin typeface="Arial" panose="020B0604020202020204" pitchFamily="34" charset="0"/>
                <a:cs typeface="Arial" panose="020B0604020202020204" pitchFamily="34" charset="0"/>
              </a:defRPr>
            </a:lvl4pPr>
            <a:lvl5pPr>
              <a:defRPr sz="3000">
                <a:solidFill>
                  <a:schemeClr val="tx1">
                    <a:lumMod val="85000"/>
                    <a:lumOff val="15000"/>
                  </a:schemeClr>
                </a:solidFill>
                <a:latin typeface="Arial" panose="020B0604020202020204" pitchFamily="34" charset="0"/>
                <a:cs typeface="Arial" panose="020B0604020202020204" pitchFamily="34" charset="0"/>
              </a:defRPr>
            </a:lvl5pPr>
          </a:lstStyle>
          <a:p>
            <a:pPr lvl="0"/>
            <a:r>
              <a:rPr lang="de-DE" dirty="0"/>
              <a:t>Mastertextformat bearbeiten</a:t>
            </a:r>
          </a:p>
        </p:txBody>
      </p:sp>
      <p:cxnSp>
        <p:nvCxnSpPr>
          <p:cNvPr id="9" name="Gerade Verbindung 27">
            <a:extLst>
              <a:ext uri="{FF2B5EF4-FFF2-40B4-BE49-F238E27FC236}">
                <a16:creationId xmlns:a16="http://schemas.microsoft.com/office/drawing/2014/main" id="{0388B120-9511-4090-8C24-24105919963C}"/>
              </a:ext>
            </a:extLst>
          </p:cNvPr>
          <p:cNvCxnSpPr/>
          <p:nvPr userDrawn="1"/>
        </p:nvCxnSpPr>
        <p:spPr>
          <a:xfrm>
            <a:off x="781254" y="1323554"/>
            <a:ext cx="16820768"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4" name="Bild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471232" y="436910"/>
            <a:ext cx="1525101" cy="600512"/>
          </a:xfrm>
          <a:prstGeom prst="rect">
            <a:avLst/>
          </a:prstGeom>
        </p:spPr>
      </p:pic>
    </p:spTree>
    <p:extLst>
      <p:ext uri="{BB962C8B-B14F-4D97-AF65-F5344CB8AC3E}">
        <p14:creationId xmlns:p14="http://schemas.microsoft.com/office/powerpoint/2010/main" val="13551930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923D-D7CF-EC69-CBC3-EDC5E3317E0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65ACDC0-7C83-257A-7433-16E33E2E629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E4DFF4-2476-2DFE-EB91-C578CF3906AC}"/>
              </a:ext>
            </a:extLst>
          </p:cNvPr>
          <p:cNvSpPr>
            <a:spLocks noGrp="1"/>
          </p:cNvSpPr>
          <p:nvPr>
            <p:ph type="dt" sz="half" idx="10"/>
          </p:nvPr>
        </p:nvSpPr>
        <p:spPr/>
        <p:txBody>
          <a:bodyPr/>
          <a:lstStyle/>
          <a:p>
            <a:fld id="{8B259AC2-7103-F940-B281-9DB238C39456}" type="datetimeFigureOut">
              <a:rPr lang="en-GB" smtClean="0"/>
              <a:t>31/03/2025</a:t>
            </a:fld>
            <a:endParaRPr lang="en-GB"/>
          </a:p>
        </p:txBody>
      </p:sp>
      <p:sp>
        <p:nvSpPr>
          <p:cNvPr id="5" name="Footer Placeholder 4">
            <a:extLst>
              <a:ext uri="{FF2B5EF4-FFF2-40B4-BE49-F238E27FC236}">
                <a16:creationId xmlns:a16="http://schemas.microsoft.com/office/drawing/2014/main" id="{A025D8F1-0CCB-5434-DCEA-C496FE69F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33C227-2431-2104-A783-44B2B43261AF}"/>
              </a:ext>
            </a:extLst>
          </p:cNvPr>
          <p:cNvSpPr>
            <a:spLocks noGrp="1"/>
          </p:cNvSpPr>
          <p:nvPr>
            <p:ph type="sldNum" sz="quarter" idx="12"/>
          </p:nvPr>
        </p:nvSpPr>
        <p:spPr/>
        <p:txBody>
          <a:bodyPr/>
          <a:lstStyle/>
          <a:p>
            <a:fld id="{EDBCA434-8FC2-814D-B650-4E8316D1B4B9}" type="slidenum">
              <a:rPr lang="en-GB" smtClean="0"/>
              <a:t>‹N°›</a:t>
            </a:fld>
            <a:endParaRPr lang="en-GB"/>
          </a:p>
        </p:txBody>
      </p:sp>
    </p:spTree>
    <p:extLst>
      <p:ext uri="{BB962C8B-B14F-4D97-AF65-F5344CB8AC3E}">
        <p14:creationId xmlns:p14="http://schemas.microsoft.com/office/powerpoint/2010/main" val="378785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el og indholdsobjekt">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da-DK" dirty="0"/>
              <a:t>Click to edit Master title style</a:t>
            </a:r>
            <a:endParaRPr lang="da-DK"/>
          </a:p>
        </p:txBody>
      </p:sp>
      <p:sp>
        <p:nvSpPr>
          <p:cNvPr id="3" name="Content Placeholder 2"/>
          <p:cNvSpPr>
            <a:spLocks noGrp="1"/>
          </p:cNvSpPr>
          <p:nvPr>
            <p:ph idx="1"/>
          </p:nvPr>
        </p:nvSpPr>
        <p:spPr>
          <a:xfrm>
            <a:off x="1479143" y="2940119"/>
            <a:ext cx="15334481" cy="5906226"/>
          </a:xfrm>
        </p:spPr>
        <p:txBody>
          <a:bodyPr/>
          <a:lstStyle>
            <a:lvl1pPr marL="0" indent="0">
              <a:buFont typeface="Calibri" panose="020F0502020204030204" pitchFamily="34" charset="0"/>
              <a:buChar char="​"/>
              <a:defRPr/>
            </a:lvl1pPr>
          </a:lstStyle>
          <a:p>
            <a:pPr lvl="0"/>
            <a:r>
              <a:rPr lang="da-DK" dirty="0"/>
              <a:t>Click to edit Master text styles</a:t>
            </a:r>
            <a:endParaRPr lang="da-DK"/>
          </a:p>
          <a:p>
            <a:pPr lvl="1"/>
            <a:r>
              <a:rPr lang="da-DK" dirty="0"/>
              <a:t>Second level</a:t>
            </a:r>
            <a:endParaRPr lang="da-DK"/>
          </a:p>
          <a:p>
            <a:pPr lvl="2"/>
            <a:r>
              <a:rPr lang="da-DK" dirty="0"/>
              <a:t>Third level</a:t>
            </a:r>
            <a:endParaRPr lang="da-DK"/>
          </a:p>
          <a:p>
            <a:pPr lvl="3"/>
            <a:r>
              <a:rPr lang="da-DK" dirty="0"/>
              <a:t>Fourth level</a:t>
            </a:r>
            <a:endParaRPr lang="da-DK"/>
          </a:p>
          <a:p>
            <a:pPr lvl="4"/>
            <a:r>
              <a:rPr lang="da-DK" dirty="0"/>
              <a:t>Fifth level</a:t>
            </a:r>
            <a:endParaRPr lang="da-DK"/>
          </a:p>
        </p:txBody>
      </p:sp>
      <p:sp>
        <p:nvSpPr>
          <p:cNvPr id="5" name="TextBox 4"/>
          <p:cNvSpPr txBox="1"/>
          <p:nvPr userDrawn="1"/>
        </p:nvSpPr>
        <p:spPr>
          <a:xfrm>
            <a:off x="-2961168" y="510244"/>
            <a:ext cx="2739552" cy="692497"/>
          </a:xfrm>
          <a:prstGeom prst="rect">
            <a:avLst/>
          </a:prstGeom>
          <a:noFill/>
        </p:spPr>
        <p:txBody>
          <a:bodyPr wrap="square" lIns="0" tIns="0" rIns="0" bIns="0" rtlCol="0">
            <a:spAutoFit/>
          </a:bodyPr>
          <a:lstStyle/>
          <a:p>
            <a:pPr algn="r">
              <a:lnSpc>
                <a:spcPct val="100000"/>
              </a:lnSpc>
            </a:pPr>
            <a:r>
              <a:rPr lang="da-DK" sz="1500" noProof="1">
                <a:solidFill>
                  <a:schemeClr val="tx1">
                    <a:lumMod val="75000"/>
                    <a:lumOff val="25000"/>
                  </a:schemeClr>
                </a:solidFill>
              </a:rPr>
              <a:t>Overskrift to</a:t>
            </a:r>
            <a:r>
              <a:rPr lang="da-DK" sz="1500" baseline="0" noProof="1">
                <a:solidFill>
                  <a:schemeClr val="tx1">
                    <a:lumMod val="75000"/>
                    <a:lumOff val="25000"/>
                  </a:schemeClr>
                </a:solidFill>
              </a:rPr>
              <a:t> linjer </a:t>
            </a:r>
            <a:endParaRPr lang="da-DK" sz="2700"/>
          </a:p>
          <a:p>
            <a:pPr algn="r">
              <a:lnSpc>
                <a:spcPct val="100000"/>
              </a:lnSpc>
            </a:pPr>
            <a:r>
              <a:rPr lang="da-DK" sz="1500" baseline="0" noProof="1">
                <a:solidFill>
                  <a:schemeClr val="tx1">
                    <a:lumMod val="75000"/>
                    <a:lumOff val="25000"/>
                  </a:schemeClr>
                </a:solidFill>
              </a:rPr>
              <a:t>ændr 2. linje til</a:t>
            </a:r>
            <a:endParaRPr lang="da-DK" sz="2700"/>
          </a:p>
          <a:p>
            <a:pPr algn="r">
              <a:lnSpc>
                <a:spcPct val="100000"/>
              </a:lnSpc>
            </a:pPr>
            <a:r>
              <a:rPr lang="da-DK" sz="1500" noProof="1">
                <a:solidFill>
                  <a:schemeClr val="tx1">
                    <a:lumMod val="75000"/>
                    <a:lumOff val="25000"/>
                  </a:schemeClr>
                </a:solidFill>
              </a:rPr>
              <a:t>AU Passata Bold</a:t>
            </a:r>
            <a:endParaRPr lang="da-DK" sz="7199" dirty="0"/>
          </a:p>
        </p:txBody>
      </p:sp>
      <p:sp>
        <p:nvSpPr>
          <p:cNvPr id="9" name="Slide Number Placeholder 8"/>
          <p:cNvSpPr>
            <a:spLocks noGrp="1"/>
          </p:cNvSpPr>
          <p:nvPr>
            <p:ph type="sldNum" sz="quarter" idx="12"/>
          </p:nvPr>
        </p:nvSpPr>
        <p:spPr>
          <a:xfrm>
            <a:off x="17716602" y="9872246"/>
            <a:ext cx="378099" cy="230832"/>
          </a:xfrm>
        </p:spPr>
        <p:txBody>
          <a:bodyPr/>
          <a:lstStyle/>
          <a:p>
            <a:pPr>
              <a:defRPr/>
            </a:pPr>
            <a:fld id="{E90C1E0A-682D-40DC-B1EA-26C007FDC330}" type="slidenum">
              <a:rPr lang="da-DK" smtClean="0"/>
              <a:pPr>
                <a:defRPr/>
              </a:pPr>
              <a:t>‹N°›</a:t>
            </a:fld>
            <a:endParaRPr lang="da-DK" dirty="0"/>
          </a:p>
        </p:txBody>
      </p:sp>
      <p:sp>
        <p:nvSpPr>
          <p:cNvPr id="7" name="Date Placeholder 6" hidden="1"/>
          <p:cNvSpPr>
            <a:spLocks noGrp="1"/>
          </p:cNvSpPr>
          <p:nvPr>
            <p:ph type="dt" sz="half" idx="10"/>
          </p:nvPr>
        </p:nvSpPr>
        <p:spPr/>
        <p:txBody>
          <a:bodyPr/>
          <a:lstStyle/>
          <a:p>
            <a:fld id="{78417F83-4CBA-48F2-BAD0-783AE3701E32}" type="datetimeFigureOut">
              <a:rPr lang="da-DK" smtClean="0"/>
              <a:pPr/>
              <a:t>31-03-2025</a:t>
            </a:fld>
            <a:r>
              <a:rPr lang="da-DK" dirty="0"/>
              <a:t>25-09-2022</a:t>
            </a:r>
          </a:p>
        </p:txBody>
      </p:sp>
      <p:sp>
        <p:nvSpPr>
          <p:cNvPr id="8" name="Footer Placeholder 7" hidden="1"/>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900296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picture">
    <p:spTree>
      <p:nvGrpSpPr>
        <p:cNvPr id="1" name=""/>
        <p:cNvGrpSpPr/>
        <p:nvPr/>
      </p:nvGrpSpPr>
      <p:grpSpPr>
        <a:xfrm>
          <a:off x="0" y="0"/>
          <a:ext cx="0" cy="0"/>
          <a:chOff x="0" y="0"/>
          <a:chExt cx="0" cy="0"/>
        </a:xfrm>
      </p:grpSpPr>
      <p:sp>
        <p:nvSpPr>
          <p:cNvPr id="14" name="Hvid baggrund"/>
          <p:cNvSpPr/>
          <p:nvPr userDrawn="1"/>
        </p:nvSpPr>
        <p:spPr bwMode="auto">
          <a:xfrm>
            <a:off x="0" y="0"/>
            <a:ext cx="18294564" cy="8866800"/>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137160" tIns="68580" rIns="137160" bIns="68580" numCol="1" spcCol="0" rtlCol="0" fromWordArt="0" anchor="t" anchorCtr="0" forceAA="0" compatLnSpc="1">
            <a:prstTxWarp prst="textNoShape">
              <a:avLst/>
            </a:prstTxWarp>
            <a:noAutofit/>
          </a:bodyPr>
          <a:lstStyle/>
          <a:p>
            <a:pPr marL="0" marR="0" indent="0" algn="l" defTabSz="1371600" rtl="0" eaLnBrk="1" fontAlgn="base" latinLnBrk="0" hangingPunct="1">
              <a:lnSpc>
                <a:spcPct val="95000"/>
              </a:lnSpc>
              <a:spcBef>
                <a:spcPct val="0"/>
              </a:spcBef>
              <a:spcAft>
                <a:spcPct val="0"/>
              </a:spcAft>
              <a:buClrTx/>
              <a:buSzTx/>
              <a:buFont typeface="AU Passata" pitchFamily="34" charset="0"/>
              <a:buNone/>
              <a:tabLst/>
            </a:pPr>
            <a:endParaRPr kumimoji="0" lang="da-DK" sz="2400" b="0" i="0" u="none" strike="noStrike" cap="none" normalizeH="0" baseline="0" dirty="0" err="1">
              <a:ln>
                <a:noFill/>
              </a:ln>
              <a:solidFill>
                <a:schemeClr val="bg1"/>
              </a:solidFill>
              <a:effectLst/>
              <a:latin typeface="AU Passata" pitchFamily="34" charset="0"/>
            </a:endParaRPr>
          </a:p>
        </p:txBody>
      </p:sp>
      <p:sp>
        <p:nvSpPr>
          <p:cNvPr id="15" name="Black Rectangle"/>
          <p:cNvSpPr/>
          <p:nvPr userDrawn="1"/>
        </p:nvSpPr>
        <p:spPr>
          <a:xfrm>
            <a:off x="1485387" y="1568526"/>
            <a:ext cx="972000" cy="72000"/>
          </a:xfrm>
          <a:prstGeom prst="rect">
            <a:avLst/>
          </a:prstGeom>
          <a:solidFill>
            <a:srgbClr val="0757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sz="7199" dirty="0"/>
          </a:p>
          <a:p>
            <a:pPr algn="ctr"/>
            <a:endParaRPr lang="da-DK" sz="7199" dirty="0"/>
          </a:p>
        </p:txBody>
      </p:sp>
      <p:sp>
        <p:nvSpPr>
          <p:cNvPr id="2" name="Title 1"/>
          <p:cNvSpPr>
            <a:spLocks noGrp="1"/>
          </p:cNvSpPr>
          <p:nvPr>
            <p:ph type="title" hasCustomPrompt="1"/>
          </p:nvPr>
        </p:nvSpPr>
        <p:spPr>
          <a:xfrm>
            <a:off x="475325" y="345600"/>
            <a:ext cx="8468600" cy="1128600"/>
          </a:xfrm>
        </p:spPr>
        <p:txBody>
          <a:bodyPr anchor="t" anchorCtr="0"/>
          <a:lstStyle>
            <a:lvl1pPr>
              <a:defRPr/>
            </a:lvl1pPr>
          </a:lstStyle>
          <a:p>
            <a:r>
              <a:rPr lang="da-DK" dirty="0"/>
              <a:t>Insert title</a:t>
            </a:r>
            <a:endParaRPr lang="da-DK"/>
          </a:p>
        </p:txBody>
      </p:sp>
      <p:sp>
        <p:nvSpPr>
          <p:cNvPr id="10" name="Text Placeholder 2"/>
          <p:cNvSpPr>
            <a:spLocks noGrp="1"/>
          </p:cNvSpPr>
          <p:nvPr>
            <p:ph type="body" sz="quarter" idx="14"/>
          </p:nvPr>
        </p:nvSpPr>
        <p:spPr>
          <a:xfrm>
            <a:off x="1479143" y="2057400"/>
            <a:ext cx="7464782" cy="6788946"/>
          </a:xfrm>
        </p:spPr>
        <p:txBody>
          <a:bodyPr/>
          <a:lstStyle>
            <a:lvl1pPr marL="0" indent="0">
              <a:buFont typeface="Calibri" panose="020F0502020204030204" pitchFamily="34" charset="0"/>
              <a:buChar char="​"/>
              <a:defRPr/>
            </a:lvl1pPr>
          </a:lstStyle>
          <a:p>
            <a:pPr lvl="0"/>
            <a:r>
              <a:rPr lang="da-DK" dirty="0"/>
              <a:t>Click to edit Master text styles</a:t>
            </a:r>
            <a:endParaRPr lang="da-DK"/>
          </a:p>
          <a:p>
            <a:pPr lvl="1"/>
            <a:r>
              <a:rPr lang="da-DK" dirty="0"/>
              <a:t>Second level</a:t>
            </a:r>
            <a:endParaRPr lang="da-DK"/>
          </a:p>
          <a:p>
            <a:pPr lvl="2"/>
            <a:r>
              <a:rPr lang="da-DK" dirty="0"/>
              <a:t>Third level</a:t>
            </a:r>
            <a:endParaRPr lang="da-DK"/>
          </a:p>
          <a:p>
            <a:pPr lvl="3"/>
            <a:r>
              <a:rPr lang="da-DK" dirty="0"/>
              <a:t>Fourth level</a:t>
            </a:r>
            <a:endParaRPr lang="da-DK"/>
          </a:p>
          <a:p>
            <a:pPr lvl="4"/>
            <a:r>
              <a:rPr lang="da-DK" dirty="0"/>
              <a:t>Fifth level</a:t>
            </a:r>
            <a:endParaRPr lang="da-DK"/>
          </a:p>
        </p:txBody>
      </p:sp>
      <p:sp>
        <p:nvSpPr>
          <p:cNvPr id="7" name="Picture Placeholder 3"/>
          <p:cNvSpPr>
            <a:spLocks noGrp="1"/>
          </p:cNvSpPr>
          <p:nvPr>
            <p:ph type="pic" sz="quarter" idx="13" hasCustomPrompt="1"/>
          </p:nvPr>
        </p:nvSpPr>
        <p:spPr>
          <a:xfrm>
            <a:off x="9347732" y="473870"/>
            <a:ext cx="8468370" cy="8372475"/>
          </a:xfrm>
        </p:spPr>
        <p:txBody>
          <a:bodyPr/>
          <a:lstStyle>
            <a:lvl1pPr marL="0" indent="0">
              <a:buNone/>
              <a:defRPr b="0"/>
            </a:lvl1pPr>
          </a:lstStyle>
          <a:p>
            <a:r>
              <a:rPr lang="da-DK" dirty="0"/>
              <a:t>Click here and add image via Templafy Image Library</a:t>
            </a:r>
          </a:p>
        </p:txBody>
      </p:sp>
      <p:sp>
        <p:nvSpPr>
          <p:cNvPr id="9" name="TextBox 8"/>
          <p:cNvSpPr txBox="1"/>
          <p:nvPr userDrawn="1"/>
        </p:nvSpPr>
        <p:spPr>
          <a:xfrm>
            <a:off x="-2961168" y="510244"/>
            <a:ext cx="2739552" cy="461665"/>
          </a:xfrm>
          <a:prstGeom prst="rect">
            <a:avLst/>
          </a:prstGeom>
          <a:noFill/>
        </p:spPr>
        <p:txBody>
          <a:bodyPr wrap="square" lIns="0" tIns="0" rIns="0" bIns="0" rtlCol="0">
            <a:spAutoFit/>
          </a:bodyPr>
          <a:lstStyle/>
          <a:p>
            <a:pPr algn="r">
              <a:lnSpc>
                <a:spcPct val="100000"/>
              </a:lnSpc>
            </a:pPr>
            <a:r>
              <a:rPr lang="da-DK" sz="1500" noProof="1">
                <a:solidFill>
                  <a:schemeClr val="tx1">
                    <a:lumMod val="75000"/>
                    <a:lumOff val="25000"/>
                  </a:schemeClr>
                </a:solidFill>
              </a:rPr>
              <a:t>Overskrift én linje</a:t>
            </a:r>
            <a:endParaRPr lang="da-DK" sz="2700"/>
          </a:p>
          <a:p>
            <a:pPr algn="r">
              <a:lnSpc>
                <a:spcPct val="100000"/>
              </a:lnSpc>
            </a:pPr>
            <a:r>
              <a:rPr lang="da-DK" sz="1500" noProof="1">
                <a:solidFill>
                  <a:schemeClr val="tx1">
                    <a:lumMod val="75000"/>
                    <a:lumOff val="25000"/>
                  </a:schemeClr>
                </a:solidFill>
              </a:rPr>
              <a:t>Light eller AU Passata Bold</a:t>
            </a:r>
            <a:endParaRPr lang="da-DK" sz="7199" dirty="0"/>
          </a:p>
        </p:txBody>
      </p:sp>
      <p:sp>
        <p:nvSpPr>
          <p:cNvPr id="8" name="Slide Number Placeholder 7"/>
          <p:cNvSpPr>
            <a:spLocks noGrp="1"/>
          </p:cNvSpPr>
          <p:nvPr>
            <p:ph type="sldNum" sz="quarter" idx="17"/>
          </p:nvPr>
        </p:nvSpPr>
        <p:spPr>
          <a:xfrm>
            <a:off x="17716602" y="9872246"/>
            <a:ext cx="378099" cy="230832"/>
          </a:xfrm>
        </p:spPr>
        <p:txBody>
          <a:bodyPr/>
          <a:lstStyle/>
          <a:p>
            <a:pPr>
              <a:defRPr/>
            </a:pPr>
            <a:fld id="{E90C1E0A-682D-40DC-B1EA-26C007FDC330}" type="slidenum">
              <a:rPr lang="da-DK" smtClean="0"/>
              <a:pPr>
                <a:defRPr/>
              </a:pPr>
              <a:t>‹N°›</a:t>
            </a:fld>
            <a:endParaRPr lang="da-DK" dirty="0"/>
          </a:p>
        </p:txBody>
      </p:sp>
      <p:sp>
        <p:nvSpPr>
          <p:cNvPr id="5" name="Date Placeholder 4" hidden="1"/>
          <p:cNvSpPr>
            <a:spLocks noGrp="1"/>
          </p:cNvSpPr>
          <p:nvPr>
            <p:ph type="dt" sz="half" idx="15"/>
          </p:nvPr>
        </p:nvSpPr>
        <p:spPr/>
        <p:txBody>
          <a:bodyPr/>
          <a:lstStyle/>
          <a:p>
            <a:fld id="{78417F83-4CBA-48F2-BAD0-783AE3701E32}" type="datetimeFigureOut">
              <a:rPr lang="da-DK" smtClean="0"/>
              <a:pPr/>
              <a:t>31-03-2025</a:t>
            </a:fld>
            <a:r>
              <a:rPr lang="da-DK" dirty="0"/>
              <a:t>25-09-2022</a:t>
            </a:r>
          </a:p>
        </p:txBody>
      </p:sp>
      <p:sp>
        <p:nvSpPr>
          <p:cNvPr id="6" name="Footer Placeholder 5" hidden="1"/>
          <p:cNvSpPr>
            <a:spLocks noGrp="1"/>
          </p:cNvSpPr>
          <p:nvPr>
            <p:ph type="ftr" sz="quarter" idx="16"/>
          </p:nvPr>
        </p:nvSpPr>
        <p:spPr/>
        <p:txBody>
          <a:bodyPr/>
          <a:lstStyle/>
          <a:p>
            <a:endParaRPr lang="da-DK" dirty="0"/>
          </a:p>
        </p:txBody>
      </p:sp>
    </p:spTree>
    <p:extLst>
      <p:ext uri="{BB962C8B-B14F-4D97-AF65-F5344CB8AC3E}">
        <p14:creationId xmlns:p14="http://schemas.microsoft.com/office/powerpoint/2010/main" val="3693161939"/>
      </p:ext>
    </p:extLst>
  </p:cSld>
  <p:clrMapOvr>
    <a:masterClrMapping/>
  </p:clrMapOvr>
  <p:extLst>
    <p:ext uri="{DCECCB84-F9BA-43D5-87BE-67443E8EF086}">
      <p15:sldGuideLst xmlns:p15="http://schemas.microsoft.com/office/powerpoint/2012/main">
        <p15:guide id="1" pos="3924">
          <p15:clr>
            <a:srgbClr val="A4A3A4"/>
          </p15:clr>
        </p15:guide>
        <p15:guide id="2" pos="3755">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9325" y="890050"/>
            <a:ext cx="16885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1pPr>
            <a:lvl2pPr lvl="1">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2pPr>
            <a:lvl3pPr lvl="2">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3pPr>
            <a:lvl4pPr lvl="3">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4pPr>
            <a:lvl5pPr lvl="4">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5pPr>
            <a:lvl6pPr lvl="5">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6pPr>
            <a:lvl7pPr lvl="6">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7pPr>
            <a:lvl8pPr lvl="7">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8pPr>
            <a:lvl9pPr lvl="8">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9pPr>
          </a:lstStyle>
          <a:p>
            <a:endParaRPr/>
          </a:p>
        </p:txBody>
      </p:sp>
      <p:sp>
        <p:nvSpPr>
          <p:cNvPr id="7" name="Google Shape;7;p1"/>
          <p:cNvSpPr txBox="1">
            <a:spLocks noGrp="1"/>
          </p:cNvSpPr>
          <p:nvPr>
            <p:ph type="body" idx="1"/>
          </p:nvPr>
        </p:nvSpPr>
        <p:spPr>
          <a:xfrm>
            <a:off x="920025" y="2304950"/>
            <a:ext cx="161799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accent1"/>
              </a:buClr>
              <a:buSzPts val="3600"/>
              <a:buFont typeface="Montserrat SemiBold"/>
              <a:buChar char="●"/>
              <a:defRPr sz="3600">
                <a:solidFill>
                  <a:schemeClr val="accent1"/>
                </a:solidFill>
                <a:latin typeface="Montserrat SemiBold"/>
                <a:ea typeface="Montserrat SemiBold"/>
                <a:cs typeface="Montserrat SemiBold"/>
                <a:sym typeface="Montserrat SemiBold"/>
              </a:defRPr>
            </a:lvl1pPr>
            <a:lvl2pPr marL="914400" lvl="1"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2pPr>
            <a:lvl3pPr marL="1371600" lvl="2"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3pPr>
            <a:lvl4pPr marL="1828800" lvl="3"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4pPr>
            <a:lvl5pPr marL="2286000" lvl="4"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5pPr>
            <a:lvl6pPr marL="2743200" lvl="5"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6pPr>
            <a:lvl7pPr marL="3200400" lvl="6"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7pPr>
            <a:lvl8pPr marL="3657600" lvl="7"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8pPr>
            <a:lvl9pPr marL="4114800" lvl="8"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67" r:id="rId2"/>
    <p:sldLayoutId id="2147483671" r:id="rId3"/>
    <p:sldLayoutId id="2147483669" r:id="rId4"/>
    <p:sldLayoutId id="2147483654" r:id="rId5"/>
    <p:sldLayoutId id="2147483659" r:id="rId6"/>
    <p:sldLayoutId id="2147483668" r:id="rId7"/>
    <p:sldLayoutId id="2147483670" r:id="rId8"/>
    <p:sldLayoutId id="2147483672" r:id="rId9"/>
    <p:sldLayoutId id="2147483673" r:id="rId10"/>
    <p:sldLayoutId id="2147483687" r:id="rId11"/>
    <p:sldLayoutId id="214748368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80">
          <p15:clr>
            <a:srgbClr val="E46962"/>
          </p15:clr>
        </p15:guide>
        <p15:guide id="2" pos="10772">
          <p15:clr>
            <a:srgbClr val="E46962"/>
          </p15:clr>
        </p15:guide>
        <p15:guide id="3" orient="horz" pos="1107">
          <p15:clr>
            <a:srgbClr val="E46962"/>
          </p15:clr>
        </p15:guide>
        <p15:guide id="4" orient="horz" pos="283">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18.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polarin-tap.eu.inkode.org/" TargetMode="Externa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s://climate.esa.int/en/data/#/dashboard" TargetMode="External"/><Relationship Id="rId2" Type="http://schemas.openxmlformats.org/officeDocument/2006/relationships/image" Target="../media/image26.jpeg"/><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ctrTitle"/>
          </p:nvPr>
        </p:nvSpPr>
        <p:spPr>
          <a:xfrm>
            <a:off x="387416" y="4427766"/>
            <a:ext cx="12720283" cy="3366859"/>
          </a:xfrm>
          <a:prstGeom prst="rect">
            <a:avLst/>
          </a:prstGeom>
        </p:spPr>
        <p:txBody>
          <a:bodyPr spcFirstLastPara="1" wrap="square" lIns="182850" tIns="182850" rIns="182850" bIns="182850" anchor="b" anchorCtr="0">
            <a:normAutofit/>
          </a:bodyPr>
          <a:lstStyle/>
          <a:p>
            <a:pPr marL="0" lvl="0" indent="0" algn="l" rtl="0">
              <a:spcBef>
                <a:spcPts val="0"/>
              </a:spcBef>
              <a:spcAft>
                <a:spcPts val="0"/>
              </a:spcAft>
              <a:buNone/>
            </a:pPr>
            <a:r>
              <a:rPr lang="es" dirty="0"/>
              <a:t>WP1 – </a:t>
            </a:r>
            <a:r>
              <a:rPr lang="fr-FR" dirty="0" err="1"/>
              <a:t>Enabling</a:t>
            </a:r>
            <a:r>
              <a:rPr lang="fr-FR" dirty="0"/>
              <a:t> science for </a:t>
            </a:r>
            <a:r>
              <a:rPr lang="fr-FR" dirty="0" err="1"/>
              <a:t>understanding</a:t>
            </a:r>
            <a:r>
              <a:rPr lang="fr-FR" dirty="0"/>
              <a:t> and </a:t>
            </a:r>
            <a:r>
              <a:rPr lang="fr-FR" dirty="0" err="1"/>
              <a:t>predicting</a:t>
            </a:r>
            <a:r>
              <a:rPr lang="fr-FR" dirty="0"/>
              <a:t> key </a:t>
            </a:r>
            <a:r>
              <a:rPr lang="fr-FR" dirty="0" err="1"/>
              <a:t>processes</a:t>
            </a:r>
            <a:r>
              <a:rPr lang="fr-FR" dirty="0"/>
              <a:t> in polar </a:t>
            </a:r>
            <a:r>
              <a:rPr lang="fr-FR" dirty="0" err="1"/>
              <a:t>regions</a:t>
            </a:r>
            <a:endParaRPr dirty="0"/>
          </a:p>
        </p:txBody>
      </p:sp>
      <p:sp>
        <p:nvSpPr>
          <p:cNvPr id="98" name="Google Shape;98;p20"/>
          <p:cNvSpPr txBox="1">
            <a:spLocks noGrp="1"/>
          </p:cNvSpPr>
          <p:nvPr>
            <p:ph type="subTitle" idx="1"/>
          </p:nvPr>
        </p:nvSpPr>
        <p:spPr>
          <a:xfrm>
            <a:off x="11768667" y="5143500"/>
            <a:ext cx="5259633" cy="2651125"/>
          </a:xfrm>
          <a:prstGeom prst="rect">
            <a:avLst/>
          </a:prstGeom>
        </p:spPr>
        <p:txBody>
          <a:bodyPr spcFirstLastPara="1" wrap="square" lIns="182850" tIns="182850" rIns="182850" bIns="182850" anchor="b" anchorCtr="0">
            <a:normAutofit/>
          </a:bodyPr>
          <a:lstStyle/>
          <a:p>
            <a:pPr marL="0" lvl="0" indent="0" algn="r" rtl="0">
              <a:spcBef>
                <a:spcPts val="0"/>
              </a:spcBef>
              <a:spcAft>
                <a:spcPts val="0"/>
              </a:spcAft>
              <a:buClr>
                <a:schemeClr val="dk1"/>
              </a:buClr>
              <a:buSzPts val="1100"/>
              <a:buFont typeface="Arial"/>
              <a:buNone/>
            </a:pPr>
            <a:r>
              <a:rPr lang="de-DE" sz="2800" dirty="0"/>
              <a:t>Marie-Noelle HOUSSAIS</a:t>
            </a:r>
          </a:p>
          <a:p>
            <a:pPr marL="0" lvl="0" indent="0" algn="r" rtl="0">
              <a:spcBef>
                <a:spcPts val="0"/>
              </a:spcBef>
              <a:spcAft>
                <a:spcPts val="0"/>
              </a:spcAft>
              <a:buClr>
                <a:schemeClr val="dk1"/>
              </a:buClr>
              <a:buSzPts val="1100"/>
              <a:buFont typeface="Arial"/>
              <a:buNone/>
            </a:pPr>
            <a:endParaRPr lang="de-DE" sz="2800" dirty="0"/>
          </a:p>
          <a:p>
            <a:pPr marL="0" lvl="0" indent="0" algn="r" rtl="0">
              <a:spcBef>
                <a:spcPts val="0"/>
              </a:spcBef>
              <a:spcAft>
                <a:spcPts val="0"/>
              </a:spcAft>
              <a:buClr>
                <a:schemeClr val="dk1"/>
              </a:buClr>
              <a:buSzPts val="1100"/>
              <a:buFont typeface="Arial"/>
              <a:buNone/>
            </a:pPr>
            <a:r>
              <a:rPr lang="en-US" sz="2800" dirty="0"/>
              <a:t>CNRS</a:t>
            </a:r>
            <a:endParaRPr sz="2800" dirty="0"/>
          </a:p>
          <a:p>
            <a:pPr marL="0" lvl="0" indent="0" algn="r" rtl="0">
              <a:spcBef>
                <a:spcPts val="0"/>
              </a:spcBef>
              <a:spcAft>
                <a:spcPts val="0"/>
              </a:spcAft>
              <a:buNone/>
            </a:pPr>
            <a:endParaRPr sz="2800" dirty="0"/>
          </a:p>
          <a:p>
            <a:pPr marL="0" lvl="0" indent="0" algn="r" rtl="0">
              <a:spcBef>
                <a:spcPts val="0"/>
              </a:spcBef>
              <a:spcAft>
                <a:spcPts val="0"/>
              </a:spcAft>
              <a:buNone/>
            </a:pPr>
            <a:r>
              <a:rPr lang="es" sz="2800" dirty="0"/>
              <a:t>www.eu-polarin.eu</a:t>
            </a:r>
            <a:endParaRPr sz="2800" dirty="0"/>
          </a:p>
        </p:txBody>
      </p:sp>
      <p:sp>
        <p:nvSpPr>
          <p:cNvPr id="2" name="Google Shape;97;p20">
            <a:extLst>
              <a:ext uri="{FF2B5EF4-FFF2-40B4-BE49-F238E27FC236}">
                <a16:creationId xmlns:a16="http://schemas.microsoft.com/office/drawing/2014/main" id="{468B1CB2-A35A-476F-A09F-CFE61CCF88CF}"/>
              </a:ext>
            </a:extLst>
          </p:cNvPr>
          <p:cNvSpPr txBox="1">
            <a:spLocks/>
          </p:cNvSpPr>
          <p:nvPr/>
        </p:nvSpPr>
        <p:spPr>
          <a:xfrm>
            <a:off x="1473200" y="8362191"/>
            <a:ext cx="11345333" cy="2201334"/>
          </a:xfrm>
          <a:prstGeom prst="rect">
            <a:avLst/>
          </a:prstGeom>
          <a:noFill/>
          <a:ln>
            <a:noFill/>
          </a:ln>
        </p:spPr>
        <p:txBody>
          <a:bodyPr spcFirstLastPara="1" wrap="square" lIns="182850" tIns="182850" rIns="182850" bIns="182850" anchor="b"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1pPr>
            <a:lvl2pPr marR="0" lvl="1"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2pPr>
            <a:lvl3pPr marR="0" lvl="2"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3pPr>
            <a:lvl4pPr marR="0" lvl="3"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4pPr>
            <a:lvl5pPr marR="0" lvl="4"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5pPr>
            <a:lvl6pPr marR="0" lvl="5"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6pPr>
            <a:lvl7pPr marR="0" lvl="6"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7pPr>
            <a:lvl8pPr marR="0" lvl="7"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8pPr>
            <a:lvl9pPr marR="0" lvl="8"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9pPr>
          </a:lstStyle>
          <a:p>
            <a:pPr algn="ctr"/>
            <a:r>
              <a:rPr lang="en-GB" sz="4300" dirty="0"/>
              <a:t>POLARIN 2</a:t>
            </a:r>
            <a:r>
              <a:rPr lang="en-GB" sz="4300" baseline="30000" dirty="0"/>
              <a:t>nd</a:t>
            </a:r>
            <a:r>
              <a:rPr lang="en-GB" sz="4300" dirty="0"/>
              <a:t> General Assembly</a:t>
            </a:r>
          </a:p>
          <a:p>
            <a:pPr algn="ctr"/>
            <a:r>
              <a:rPr lang="en-GB" sz="4300" dirty="0"/>
              <a:t>1-2 April, 2025 </a:t>
            </a:r>
            <a:br>
              <a:rPr lang="en-GB" dirty="0"/>
            </a:br>
            <a:endParaRPr lang="en-GB" dirty="0"/>
          </a:p>
        </p:txBody>
      </p:sp>
      <p:pic>
        <p:nvPicPr>
          <p:cNvPr id="10" name="Graphique 9">
            <a:extLst>
              <a:ext uri="{FF2B5EF4-FFF2-40B4-BE49-F238E27FC236}">
                <a16:creationId xmlns:a16="http://schemas.microsoft.com/office/drawing/2014/main" id="{B4BAA176-4E1B-4510-936B-F26DC789D5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43902" y="8112442"/>
            <a:ext cx="1247458" cy="124745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820805" y="890050"/>
            <a:ext cx="10477500" cy="1129250"/>
          </a:xfrm>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fr-FR" dirty="0"/>
              <a:t>WP1 </a:t>
            </a:r>
            <a:r>
              <a:rPr lang="fr-FR" dirty="0" err="1"/>
              <a:t>partners</a:t>
            </a:r>
            <a:endParaRPr dirty="0"/>
          </a:p>
        </p:txBody>
      </p:sp>
      <p:pic>
        <p:nvPicPr>
          <p:cNvPr id="3" name="Picture 36" descr="Ocean and climate change: Let's play! | Maritime Forum">
            <a:extLst>
              <a:ext uri="{FF2B5EF4-FFF2-40B4-BE49-F238E27FC236}">
                <a16:creationId xmlns:a16="http://schemas.microsoft.com/office/drawing/2014/main" id="{040567BB-AF5B-49A2-975E-0AC68F14CD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5424" y="4492029"/>
            <a:ext cx="2159771" cy="11068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FAC74A92-F4C6-47DE-BF4F-D7C94CE02F6C}"/>
              </a:ext>
            </a:extLst>
          </p:cNvPr>
          <p:cNvPicPr>
            <a:picLocks noChangeAspect="1"/>
          </p:cNvPicPr>
          <p:nvPr/>
        </p:nvPicPr>
        <p:blipFill>
          <a:blip r:embed="rId4"/>
          <a:stretch>
            <a:fillRect/>
          </a:stretch>
        </p:blipFill>
        <p:spPr>
          <a:xfrm>
            <a:off x="8785440" y="4198020"/>
            <a:ext cx="1246844" cy="1636025"/>
          </a:xfrm>
          <a:prstGeom prst="rect">
            <a:avLst/>
          </a:prstGeom>
        </p:spPr>
      </p:pic>
      <p:pic>
        <p:nvPicPr>
          <p:cNvPr id="5" name="Picture 10" descr="CNR - Consiglio nazionale delle ricerche | Caronte Project">
            <a:extLst>
              <a:ext uri="{FF2B5EF4-FFF2-40B4-BE49-F238E27FC236}">
                <a16:creationId xmlns:a16="http://schemas.microsoft.com/office/drawing/2014/main" id="{A731184E-A90B-4100-B27A-9A9D8080DD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9678" y="8447063"/>
            <a:ext cx="1504380" cy="13337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a:extLst>
              <a:ext uri="{FF2B5EF4-FFF2-40B4-BE49-F238E27FC236}">
                <a16:creationId xmlns:a16="http://schemas.microsoft.com/office/drawing/2014/main" id="{9DF4A0F1-E676-4FD3-85F9-65B6179DB3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2121" y="6062939"/>
            <a:ext cx="2108915" cy="9299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4" descr="Homepage | IGOT">
            <a:extLst>
              <a:ext uri="{FF2B5EF4-FFF2-40B4-BE49-F238E27FC236}">
                <a16:creationId xmlns:a16="http://schemas.microsoft.com/office/drawing/2014/main" id="{7AFAEA50-E5BB-496A-8D62-E08DB9C22E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10601" y="2794471"/>
            <a:ext cx="3136356" cy="89898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F880FD88-56E7-4D77-AFAE-4C74E76E2F35}"/>
              </a:ext>
            </a:extLst>
          </p:cNvPr>
          <p:cNvPicPr>
            <a:picLocks noChangeAspect="1"/>
          </p:cNvPicPr>
          <p:nvPr/>
        </p:nvPicPr>
        <p:blipFill>
          <a:blip r:embed="rId8"/>
          <a:stretch>
            <a:fillRect/>
          </a:stretch>
        </p:blipFill>
        <p:spPr>
          <a:xfrm>
            <a:off x="12724410" y="8528262"/>
            <a:ext cx="3599318" cy="708300"/>
          </a:xfrm>
          <a:prstGeom prst="rect">
            <a:avLst/>
          </a:prstGeom>
        </p:spPr>
      </p:pic>
      <p:pic>
        <p:nvPicPr>
          <p:cNvPr id="9" name="Picture 88" descr="☑️FMI- Finnish Meteorological Institute / ILMATIETEEN LAITOS — Government  Agency from Finland, experience with ADB, EC, EIB, WB, GIZ, MFA Finland,  UN, FP7, Horizon 2020, WMO, Horizon Europe — Environment &amp; NRM, Research  sectors — DevelopmentAid">
            <a:extLst>
              <a:ext uri="{FF2B5EF4-FFF2-40B4-BE49-F238E27FC236}">
                <a16:creationId xmlns:a16="http://schemas.microsoft.com/office/drawing/2014/main" id="{9C56A909-8506-4A46-8854-BB320B2416F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54408" y="8320805"/>
            <a:ext cx="1988820" cy="15601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2" descr="UAC">
            <a:extLst>
              <a:ext uri="{FF2B5EF4-FFF2-40B4-BE49-F238E27FC236}">
                <a16:creationId xmlns:a16="http://schemas.microsoft.com/office/drawing/2014/main" id="{B1AC8AD4-1A9B-4DDE-AC5E-2842C0496F8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63192" y="8503193"/>
            <a:ext cx="2852210" cy="8989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8">
            <a:extLst>
              <a:ext uri="{FF2B5EF4-FFF2-40B4-BE49-F238E27FC236}">
                <a16:creationId xmlns:a16="http://schemas.microsoft.com/office/drawing/2014/main" id="{B0E2D29B-D964-4AEB-8539-9DDEE87A05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52427" y="8564892"/>
            <a:ext cx="2727440" cy="74509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que 11">
            <a:extLst>
              <a:ext uri="{FF2B5EF4-FFF2-40B4-BE49-F238E27FC236}">
                <a16:creationId xmlns:a16="http://schemas.microsoft.com/office/drawing/2014/main" id="{B1E16F38-4DD3-4E4C-ADF1-F17AE66C0A3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3381" y="2716093"/>
            <a:ext cx="1057692" cy="1057692"/>
          </a:xfrm>
          <a:prstGeom prst="rect">
            <a:avLst/>
          </a:prstGeom>
        </p:spPr>
      </p:pic>
      <p:pic>
        <p:nvPicPr>
          <p:cNvPr id="13" name="Graphique 12">
            <a:extLst>
              <a:ext uri="{FF2B5EF4-FFF2-40B4-BE49-F238E27FC236}">
                <a16:creationId xmlns:a16="http://schemas.microsoft.com/office/drawing/2014/main" id="{98B019E0-AC73-4E95-9CCB-A3BAFE1F09F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6284" y="8578072"/>
            <a:ext cx="1337310" cy="561975"/>
          </a:xfrm>
          <a:prstGeom prst="rect">
            <a:avLst/>
          </a:prstGeom>
        </p:spPr>
      </p:pic>
      <p:sp>
        <p:nvSpPr>
          <p:cNvPr id="16" name="Google Shape;111;p22">
            <a:extLst>
              <a:ext uri="{FF2B5EF4-FFF2-40B4-BE49-F238E27FC236}">
                <a16:creationId xmlns:a16="http://schemas.microsoft.com/office/drawing/2014/main" id="{6B3AA474-01F4-4A88-B984-DE9ED8BFCC42}"/>
              </a:ext>
            </a:extLst>
          </p:cNvPr>
          <p:cNvSpPr txBox="1">
            <a:spLocks/>
          </p:cNvSpPr>
          <p:nvPr/>
        </p:nvSpPr>
        <p:spPr>
          <a:xfrm>
            <a:off x="125030" y="2629986"/>
            <a:ext cx="5021736" cy="11292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r-FR" sz="4400" dirty="0" err="1">
                <a:latin typeface="Montserrat" charset="0"/>
              </a:rPr>
              <a:t>Task</a:t>
            </a:r>
            <a:r>
              <a:rPr lang="fr-FR" sz="4400" dirty="0">
                <a:latin typeface="Montserrat" charset="0"/>
              </a:rPr>
              <a:t> 1.1 </a:t>
            </a:r>
            <a:r>
              <a:rPr lang="fr-FR" sz="4400" dirty="0" err="1">
                <a:latin typeface="Montserrat" charset="0"/>
              </a:rPr>
              <a:t>co</a:t>
            </a:r>
            <a:r>
              <a:rPr lang="fr-FR" sz="4400" dirty="0">
                <a:latin typeface="Montserrat" charset="0"/>
              </a:rPr>
              <a:t>-leads</a:t>
            </a:r>
          </a:p>
        </p:txBody>
      </p:sp>
      <p:sp>
        <p:nvSpPr>
          <p:cNvPr id="17" name="Google Shape;111;p22">
            <a:extLst>
              <a:ext uri="{FF2B5EF4-FFF2-40B4-BE49-F238E27FC236}">
                <a16:creationId xmlns:a16="http://schemas.microsoft.com/office/drawing/2014/main" id="{F3664BC2-BAF9-4DAE-B8F1-011E5339E54B}"/>
              </a:ext>
            </a:extLst>
          </p:cNvPr>
          <p:cNvSpPr txBox="1">
            <a:spLocks/>
          </p:cNvSpPr>
          <p:nvPr/>
        </p:nvSpPr>
        <p:spPr>
          <a:xfrm>
            <a:off x="148566" y="4451407"/>
            <a:ext cx="5021736" cy="11292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r-FR" sz="4400" dirty="0" err="1">
                <a:latin typeface="Montserrat" charset="0"/>
              </a:rPr>
              <a:t>Task</a:t>
            </a:r>
            <a:r>
              <a:rPr lang="fr-FR" sz="4400">
                <a:latin typeface="Montserrat" charset="0"/>
              </a:rPr>
              <a:t> 1.2 </a:t>
            </a:r>
            <a:r>
              <a:rPr lang="fr-FR" sz="4400" dirty="0" err="1">
                <a:latin typeface="Montserrat" charset="0"/>
              </a:rPr>
              <a:t>co</a:t>
            </a:r>
            <a:r>
              <a:rPr lang="fr-FR" sz="4400" dirty="0">
                <a:latin typeface="Montserrat" charset="0"/>
              </a:rPr>
              <a:t>-leads</a:t>
            </a:r>
          </a:p>
        </p:txBody>
      </p:sp>
      <p:sp>
        <p:nvSpPr>
          <p:cNvPr id="18" name="Google Shape;111;p22">
            <a:extLst>
              <a:ext uri="{FF2B5EF4-FFF2-40B4-BE49-F238E27FC236}">
                <a16:creationId xmlns:a16="http://schemas.microsoft.com/office/drawing/2014/main" id="{A4AC86C3-0728-43F6-8936-6BC52267B2A3}"/>
              </a:ext>
            </a:extLst>
          </p:cNvPr>
          <p:cNvSpPr txBox="1">
            <a:spLocks/>
          </p:cNvSpPr>
          <p:nvPr/>
        </p:nvSpPr>
        <p:spPr>
          <a:xfrm>
            <a:off x="275786" y="5954825"/>
            <a:ext cx="5021736" cy="11292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r-FR" sz="4400" dirty="0" err="1">
                <a:latin typeface="Montserrat" charset="0"/>
              </a:rPr>
              <a:t>Task</a:t>
            </a:r>
            <a:r>
              <a:rPr lang="fr-FR" sz="4400" dirty="0">
                <a:latin typeface="Montserrat" charset="0"/>
              </a:rPr>
              <a:t> 1.3 lead</a:t>
            </a:r>
          </a:p>
        </p:txBody>
      </p:sp>
    </p:spTree>
    <p:extLst>
      <p:ext uri="{BB962C8B-B14F-4D97-AF65-F5344CB8AC3E}">
        <p14:creationId xmlns:p14="http://schemas.microsoft.com/office/powerpoint/2010/main" val="3567484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a:t>
            </a:r>
            <a:r>
              <a:rPr lang="fr-FR" dirty="0"/>
              <a:t>WP1 o</a:t>
            </a:r>
            <a:r>
              <a:rPr lang="es" dirty="0"/>
              <a:t>bjectives</a:t>
            </a:r>
            <a:endParaRPr dirty="0"/>
          </a:p>
        </p:txBody>
      </p:sp>
      <p:sp>
        <p:nvSpPr>
          <p:cNvPr id="112" name="Google Shape;112;p22"/>
          <p:cNvSpPr txBox="1">
            <a:spLocks noGrp="1"/>
          </p:cNvSpPr>
          <p:nvPr>
            <p:ph type="body" idx="1"/>
          </p:nvPr>
        </p:nvSpPr>
        <p:spPr>
          <a:xfrm>
            <a:off x="480462" y="1952285"/>
            <a:ext cx="12289053"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r>
              <a:rPr lang="en-US" dirty="0">
                <a:ea typeface="Times New Roman" panose="02020603050405020304" pitchFamily="18" charset="0"/>
                <a:cs typeface="Times New Roman" panose="02020603050405020304" pitchFamily="18" charset="0"/>
              </a:rPr>
              <a:t>To ensure that TA provision in POLARIN contributes to better understanding of polar processes</a:t>
            </a:r>
            <a:endParaRPr lang="en-DE" dirty="0">
              <a:solidFill>
                <a:schemeClr val="bg2"/>
              </a:solidFill>
              <a:effectLst/>
              <a:latin typeface="Montserrat" pitchFamily="2" charset="77"/>
              <a:ea typeface="Times New Roman" panose="02020603050405020304" pitchFamily="18" charset="0"/>
              <a:cs typeface="Times New Roman" panose="02020603050405020304" pitchFamily="18" charset="0"/>
            </a:endParaRPr>
          </a:p>
        </p:txBody>
      </p:sp>
      <p:sp>
        <p:nvSpPr>
          <p:cNvPr id="10" name="Google Shape;112;p22">
            <a:extLst>
              <a:ext uri="{FF2B5EF4-FFF2-40B4-BE49-F238E27FC236}">
                <a16:creationId xmlns:a16="http://schemas.microsoft.com/office/drawing/2014/main" id="{DC817E06-32EB-49CF-B6DF-BEFE69C288FE}"/>
              </a:ext>
            </a:extLst>
          </p:cNvPr>
          <p:cNvSpPr txBox="1">
            <a:spLocks/>
          </p:cNvSpPr>
          <p:nvPr/>
        </p:nvSpPr>
        <p:spPr>
          <a:xfrm>
            <a:off x="617823" y="4159725"/>
            <a:ext cx="12631500" cy="3955575"/>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buFont typeface="Arial" panose="020B0604020202020204" pitchFamily="34" charset="0"/>
              <a:buChar char="•"/>
            </a:pPr>
            <a:r>
              <a:rPr lang="en-GB" dirty="0">
                <a:solidFill>
                  <a:schemeClr val="accent1"/>
                </a:solidFill>
              </a:rPr>
              <a:t>Scientific framework definition </a:t>
            </a:r>
            <a:r>
              <a:rPr lang="en-GB" dirty="0">
                <a:solidFill>
                  <a:schemeClr val="tx1"/>
                </a:solidFill>
              </a:rPr>
              <a:t>of call for proposals in terms of overarching scientific challenges</a:t>
            </a:r>
          </a:p>
          <a:p>
            <a:pPr>
              <a:buFont typeface="Arial" panose="020B0604020202020204" pitchFamily="34" charset="0"/>
              <a:buChar char="•"/>
            </a:pPr>
            <a:r>
              <a:rPr lang="en-GB" dirty="0">
                <a:solidFill>
                  <a:schemeClr val="accent1"/>
                </a:solidFill>
              </a:rPr>
              <a:t>Scientific management </a:t>
            </a:r>
            <a:r>
              <a:rPr lang="en-GB" dirty="0">
                <a:solidFill>
                  <a:srgbClr val="000000"/>
                </a:solidFill>
              </a:rPr>
              <a:t>of TA provision (general procedure, scientific evaluation of submitted proposals)</a:t>
            </a:r>
          </a:p>
          <a:p>
            <a:pPr>
              <a:buFont typeface="Arial" panose="020B0604020202020204" pitchFamily="34" charset="0"/>
              <a:buChar char="•"/>
            </a:pPr>
            <a:r>
              <a:rPr lang="en-GB" dirty="0">
                <a:solidFill>
                  <a:schemeClr val="accent1"/>
                </a:solidFill>
              </a:rPr>
              <a:t>Monitoring of the scientific outcome</a:t>
            </a:r>
            <a:r>
              <a:rPr lang="en-GB" dirty="0">
                <a:solidFill>
                  <a:srgbClr val="000000"/>
                </a:solidFill>
              </a:rPr>
              <a:t> of the POLARIN funded projects (assessment and optimisation)</a:t>
            </a:r>
          </a:p>
        </p:txBody>
      </p:sp>
    </p:spTree>
    <p:extLst>
      <p:ext uri="{BB962C8B-B14F-4D97-AF65-F5344CB8AC3E}">
        <p14:creationId xmlns:p14="http://schemas.microsoft.com/office/powerpoint/2010/main" val="3566171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fr-FR" dirty="0"/>
              <a:t>WP1 </a:t>
            </a:r>
            <a:r>
              <a:rPr lang="es" dirty="0"/>
              <a:t>Tasks</a:t>
            </a:r>
            <a:endParaRPr dirty="0">
              <a:highlight>
                <a:srgbClr val="FFFF00"/>
              </a:highlight>
            </a:endParaRPr>
          </a:p>
        </p:txBody>
      </p:sp>
      <p:sp>
        <p:nvSpPr>
          <p:cNvPr id="112" name="Google Shape;112;p22"/>
          <p:cNvSpPr txBox="1">
            <a:spLocks noGrp="1"/>
          </p:cNvSpPr>
          <p:nvPr>
            <p:ph type="body" idx="1"/>
          </p:nvPr>
        </p:nvSpPr>
        <p:spPr>
          <a:xfrm>
            <a:off x="1075022" y="3059450"/>
            <a:ext cx="14545977" cy="5113000"/>
          </a:xfrm>
          <a:prstGeom prst="rect">
            <a:avLst/>
          </a:prstGeom>
          <a:noFill/>
          <a:ln>
            <a:noFill/>
          </a:ln>
        </p:spPr>
        <p:txBody>
          <a:bodyPr spcFirstLastPara="1" wrap="square" lIns="182850" tIns="182850" rIns="182850" bIns="182850" anchor="t" anchorCtr="0">
            <a:normAutofit/>
          </a:bodyPr>
          <a:lstStyle/>
          <a:p>
            <a:r>
              <a:rPr lang="en-GB" dirty="0">
                <a:solidFill>
                  <a:schemeClr val="accent1"/>
                </a:solidFill>
              </a:rPr>
              <a:t>Task 1.1</a:t>
            </a:r>
            <a:r>
              <a:rPr lang="en-GB" dirty="0"/>
              <a:t>: Challenge driven call definition and integration (M1-M42) </a:t>
            </a:r>
            <a:r>
              <a:rPr lang="en-GB" b="1" dirty="0">
                <a:solidFill>
                  <a:schemeClr val="accent1"/>
                </a:solidFill>
              </a:rPr>
              <a:t>(CNRS, IGOT)</a:t>
            </a:r>
          </a:p>
          <a:p>
            <a:endParaRPr lang="en-GB" dirty="0"/>
          </a:p>
          <a:p>
            <a:r>
              <a:rPr lang="en-GB" dirty="0">
                <a:solidFill>
                  <a:schemeClr val="accent1"/>
                </a:solidFill>
              </a:rPr>
              <a:t>Task 1.2</a:t>
            </a:r>
            <a:r>
              <a:rPr lang="en-GB" dirty="0"/>
              <a:t>: Scientific evaluation of proposals submitted to POLARIN’s access calls (M1-M48) </a:t>
            </a:r>
            <a:r>
              <a:rPr lang="en-GB" b="1" dirty="0">
                <a:solidFill>
                  <a:schemeClr val="accent1"/>
                </a:solidFill>
              </a:rPr>
              <a:t>(OGS, UOULU)</a:t>
            </a:r>
          </a:p>
          <a:p>
            <a:endParaRPr lang="en-GB" dirty="0"/>
          </a:p>
          <a:p>
            <a:r>
              <a:rPr lang="en-GB" dirty="0">
                <a:solidFill>
                  <a:schemeClr val="accent1"/>
                </a:solidFill>
              </a:rPr>
              <a:t>Task 1.3</a:t>
            </a:r>
            <a:r>
              <a:rPr lang="en-GB" dirty="0"/>
              <a:t>: Optimising the scientific outcome of the access programme (M7-M58) </a:t>
            </a:r>
            <a:r>
              <a:rPr lang="en-GB" b="1" dirty="0">
                <a:solidFill>
                  <a:schemeClr val="accent1"/>
                </a:solidFill>
              </a:rPr>
              <a:t>(AU)</a:t>
            </a:r>
          </a:p>
          <a:p>
            <a:endParaRPr lang="en-GB" dirty="0"/>
          </a:p>
        </p:txBody>
      </p:sp>
    </p:spTree>
    <p:extLst>
      <p:ext uri="{BB962C8B-B14F-4D97-AF65-F5344CB8AC3E}">
        <p14:creationId xmlns:p14="http://schemas.microsoft.com/office/powerpoint/2010/main" val="469212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820804" y="1709200"/>
            <a:ext cx="13790545" cy="1434050"/>
          </a:xfrm>
          <a:prstGeom prst="rect">
            <a:avLst/>
          </a:prstGeom>
        </p:spPr>
        <p:txBody>
          <a:bodyPr spcFirstLastPara="1" wrap="square" lIns="182850" tIns="182850" rIns="182850" bIns="182850" anchor="t" anchorCtr="0">
            <a:noAutofit/>
          </a:bodyPr>
          <a:lstStyle/>
          <a:p>
            <a:r>
              <a:rPr lang="fr-FR" sz="4400" dirty="0" err="1"/>
              <a:t>Task</a:t>
            </a:r>
            <a:r>
              <a:rPr lang="fr-FR" sz="4400" dirty="0"/>
              <a:t> 1.1</a:t>
            </a:r>
            <a:r>
              <a:rPr lang="es" sz="4400" dirty="0"/>
              <a:t> </a:t>
            </a:r>
            <a:r>
              <a:rPr lang="en-US" sz="4400" dirty="0"/>
              <a:t>Challenge driven call definition and integration</a:t>
            </a:r>
            <a:br>
              <a:rPr lang="en-GB" sz="4400" dirty="0"/>
            </a:br>
            <a:endParaRPr sz="4400" dirty="0"/>
          </a:p>
        </p:txBody>
      </p:sp>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573154" y="3529550"/>
            <a:ext cx="16952846" cy="5214400"/>
          </a:xfrm>
          <a:prstGeom prst="rect">
            <a:avLst/>
          </a:prstGeom>
          <a:noFill/>
          <a:ln>
            <a:noFill/>
          </a:ln>
        </p:spPr>
        <p:txBody>
          <a:bodyPr spcFirstLastPara="1" wrap="square" lIns="182850" tIns="182850" rIns="182850" bIns="182850" anchor="t" anchorCtr="0">
            <a:noAutofit/>
          </a:bodyPr>
          <a:lstStyle/>
          <a:p>
            <a:pPr>
              <a:buFont typeface="Arial" panose="020B0604020202020204" pitchFamily="34" charset="0"/>
              <a:buChar char="•"/>
            </a:pPr>
            <a:r>
              <a:rPr lang="en-GB" dirty="0">
                <a:solidFill>
                  <a:schemeClr val="accent1"/>
                </a:solidFill>
              </a:rPr>
              <a:t>Implement</a:t>
            </a:r>
            <a:r>
              <a:rPr lang="en-GB" b="0" i="0" u="none" strike="noStrike" dirty="0">
                <a:solidFill>
                  <a:schemeClr val="accent1"/>
                </a:solidFill>
                <a:effectLst/>
              </a:rPr>
              <a:t>ation of a Scientific Liaison Panel</a:t>
            </a:r>
            <a:endParaRPr lang="en-GB" b="0" i="0" u="none" strike="noStrike" dirty="0">
              <a:solidFill>
                <a:srgbClr val="000000"/>
              </a:solidFill>
              <a:effectLst/>
            </a:endParaRPr>
          </a:p>
          <a:p>
            <a:pPr algn="l">
              <a:spcBef>
                <a:spcPts val="600"/>
              </a:spcBef>
              <a:buFont typeface="Arial" panose="020B0604020202020204" pitchFamily="34" charset="0"/>
              <a:buChar char="•"/>
            </a:pPr>
            <a:r>
              <a:rPr lang="en-GB" dirty="0">
                <a:solidFill>
                  <a:schemeClr val="accent1"/>
                </a:solidFill>
              </a:rPr>
              <a:t>Description of the seven key research challenges </a:t>
            </a:r>
            <a:r>
              <a:rPr lang="en-GB" dirty="0">
                <a:solidFill>
                  <a:srgbClr val="000000"/>
                </a:solidFill>
              </a:rPr>
              <a:t>to be addressed by the transnational access beneficiaries</a:t>
            </a:r>
            <a:endParaRPr lang="en-GB" b="0" i="0" u="none" strike="noStrike" dirty="0">
              <a:solidFill>
                <a:srgbClr val="000000"/>
              </a:solidFill>
              <a:effectLst/>
            </a:endParaRPr>
          </a:p>
          <a:p>
            <a:pPr algn="l">
              <a:spcBef>
                <a:spcPts val="600"/>
              </a:spcBef>
              <a:buFont typeface="Arial" panose="020B0604020202020204" pitchFamily="34" charset="0"/>
              <a:buChar char="•"/>
            </a:pPr>
            <a:r>
              <a:rPr lang="en-GB" b="0" i="0" u="none" strike="noStrike" dirty="0">
                <a:solidFill>
                  <a:schemeClr val="accent1"/>
                </a:solidFill>
                <a:effectLst/>
              </a:rPr>
              <a:t>Development of a full procedure for TA provision </a:t>
            </a:r>
            <a:r>
              <a:rPr lang="en-GB" b="0" i="0" u="none" strike="noStrike" dirty="0">
                <a:solidFill>
                  <a:srgbClr val="000000"/>
                </a:solidFill>
                <a:effectLst/>
              </a:rPr>
              <a:t>through TA calls for proposals. </a:t>
            </a:r>
          </a:p>
          <a:p>
            <a:pPr algn="l">
              <a:spcBef>
                <a:spcPts val="600"/>
              </a:spcBef>
              <a:buFont typeface="Arial" panose="020B0604020202020204" pitchFamily="34" charset="0"/>
              <a:buChar char="•"/>
            </a:pPr>
            <a:endParaRPr lang="en-GB" b="0" i="0" u="none" strike="noStrike" dirty="0">
              <a:solidFill>
                <a:srgbClr val="000000"/>
              </a:solidFill>
              <a:effectLst/>
            </a:endParaRPr>
          </a:p>
          <a:p>
            <a:pPr marL="82550" indent="0">
              <a:spcBef>
                <a:spcPts val="600"/>
              </a:spcBef>
              <a:buNone/>
            </a:pPr>
            <a:r>
              <a:rPr lang="en-GB" dirty="0">
                <a:solidFill>
                  <a:srgbClr val="000000"/>
                </a:solidFill>
                <a:latin typeface="Montserrat" charset="0"/>
              </a:rPr>
              <a:t>First TA call launched on Oct. 4, open till Nov. 28, 2024 : </a:t>
            </a:r>
            <a:r>
              <a:rPr lang="en-GB" b="1" dirty="0">
                <a:solidFill>
                  <a:schemeClr val="tx1"/>
                </a:solidFill>
                <a:latin typeface="Montserrat" charset="0"/>
              </a:rPr>
              <a:t>96 proposals submitted</a:t>
            </a:r>
            <a:endParaRPr lang="en-GB" dirty="0">
              <a:solidFill>
                <a:srgbClr val="000000"/>
              </a:solidFill>
              <a:latin typeface="Montserrat" charset="0"/>
            </a:endParaRPr>
          </a:p>
          <a:p>
            <a:pPr marL="82550" indent="0" algn="l">
              <a:spcBef>
                <a:spcPts val="600"/>
              </a:spcBef>
              <a:buNone/>
            </a:pPr>
            <a:endParaRPr lang="en-GB" b="0" i="0" u="none" strike="noStrike" dirty="0">
              <a:solidFill>
                <a:srgbClr val="000000"/>
              </a:solidFill>
              <a:effectLst/>
            </a:endParaRPr>
          </a:p>
        </p:txBody>
      </p:sp>
      <p:sp>
        <p:nvSpPr>
          <p:cNvPr id="4" name="Google Shape;111;p22">
            <a:extLst>
              <a:ext uri="{FF2B5EF4-FFF2-40B4-BE49-F238E27FC236}">
                <a16:creationId xmlns:a16="http://schemas.microsoft.com/office/drawing/2014/main" id="{113A5505-C16E-435B-8454-03BCE5840360}"/>
              </a:ext>
            </a:extLst>
          </p:cNvPr>
          <p:cNvSpPr txBox="1">
            <a:spLocks/>
          </p:cNvSpPr>
          <p:nvPr/>
        </p:nvSpPr>
        <p:spPr>
          <a:xfrm>
            <a:off x="573154" y="503750"/>
            <a:ext cx="11580745" cy="12054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r-FR" dirty="0"/>
              <a:t>2. Progress &amp; </a:t>
            </a:r>
            <a:r>
              <a:rPr lang="fr-FR" dirty="0" err="1"/>
              <a:t>Achievements</a:t>
            </a:r>
            <a:r>
              <a:rPr lang="fr-FR" dirty="0"/>
              <a:t> (1)</a:t>
            </a:r>
          </a:p>
        </p:txBody>
      </p:sp>
      <p:pic>
        <p:nvPicPr>
          <p:cNvPr id="5" name="Picture 44" descr="Homepage | IGOT">
            <a:extLst>
              <a:ext uri="{FF2B5EF4-FFF2-40B4-BE49-F238E27FC236}">
                <a16:creationId xmlns:a16="http://schemas.microsoft.com/office/drawing/2014/main" id="{266E2C86-AE38-41B1-8285-50F0BC90F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8999" y="2550236"/>
            <a:ext cx="3136356" cy="898980"/>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que 5">
            <a:extLst>
              <a:ext uri="{FF2B5EF4-FFF2-40B4-BE49-F238E27FC236}">
                <a16:creationId xmlns:a16="http://schemas.microsoft.com/office/drawing/2014/main" id="{1F852BF8-82B9-4698-A379-CA50DC8C4A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148636" y="2512136"/>
            <a:ext cx="1057692" cy="1057692"/>
          </a:xfrm>
          <a:prstGeom prst="rect">
            <a:avLst/>
          </a:prstGeom>
        </p:spPr>
      </p:pic>
    </p:spTree>
    <p:extLst>
      <p:ext uri="{BB962C8B-B14F-4D97-AF65-F5344CB8AC3E}">
        <p14:creationId xmlns:p14="http://schemas.microsoft.com/office/powerpoint/2010/main" val="584061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820804" y="909100"/>
            <a:ext cx="13790545" cy="1434050"/>
          </a:xfrm>
          <a:prstGeom prst="rect">
            <a:avLst/>
          </a:prstGeom>
        </p:spPr>
        <p:txBody>
          <a:bodyPr spcFirstLastPara="1" wrap="square" lIns="182850" tIns="182850" rIns="182850" bIns="182850" anchor="t" anchorCtr="0">
            <a:noAutofit/>
          </a:bodyPr>
          <a:lstStyle/>
          <a:p>
            <a:r>
              <a:rPr lang="fr-FR" sz="4400" dirty="0" err="1"/>
              <a:t>Task</a:t>
            </a:r>
            <a:r>
              <a:rPr lang="fr-FR" sz="4400" dirty="0"/>
              <a:t> 1.1</a:t>
            </a:r>
            <a:r>
              <a:rPr lang="es" sz="4400" dirty="0"/>
              <a:t> </a:t>
            </a:r>
            <a:r>
              <a:rPr lang="en-US" sz="4400" dirty="0"/>
              <a:t>Challenge driven call definition and integration (cont.)</a:t>
            </a:r>
            <a:br>
              <a:rPr lang="en-GB" sz="4400" dirty="0"/>
            </a:br>
            <a:endParaRPr sz="4400" dirty="0"/>
          </a:p>
        </p:txBody>
      </p:sp>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4" y="2743200"/>
            <a:ext cx="12631500" cy="6781800"/>
          </a:xfrm>
          <a:prstGeom prst="rect">
            <a:avLst/>
          </a:prstGeom>
          <a:noFill/>
          <a:ln>
            <a:noFill/>
          </a:ln>
        </p:spPr>
        <p:txBody>
          <a:bodyPr spcFirstLastPara="1" wrap="square" lIns="182850" tIns="182850" rIns="182850" bIns="182850" anchor="t" anchorCtr="0">
            <a:noAutofit/>
          </a:bodyPr>
          <a:lstStyle/>
          <a:p>
            <a:pPr>
              <a:buFont typeface="Arial" panose="020B0604020202020204" pitchFamily="34" charset="0"/>
              <a:buChar char="•"/>
            </a:pPr>
            <a:r>
              <a:rPr lang="en-GB" b="0" i="0" u="none" strike="noStrike" dirty="0">
                <a:solidFill>
                  <a:schemeClr val="accent1"/>
                </a:solidFill>
                <a:effectLst/>
                <a:latin typeface="Montserrat" charset="0"/>
              </a:rPr>
              <a:t>Implementation of a Scientific Liaison Panel (SLP) (D1.1)</a:t>
            </a:r>
          </a:p>
          <a:p>
            <a:pPr marL="539750" lvl="1" indent="0">
              <a:buNone/>
            </a:pPr>
            <a:endParaRPr lang="en-GB" sz="3200" b="0" i="0" u="none" strike="noStrike" dirty="0">
              <a:solidFill>
                <a:srgbClr val="000000"/>
              </a:solidFill>
              <a:effectLst/>
              <a:latin typeface="Montserrat" charset="0"/>
            </a:endParaRPr>
          </a:p>
          <a:p>
            <a:pPr marL="996950" lvl="1" indent="-457200">
              <a:buFont typeface="Wingdings" panose="05000000000000000000" pitchFamily="2" charset="2"/>
              <a:buChar char="Ø"/>
            </a:pPr>
            <a:r>
              <a:rPr lang="en-GB" sz="3200" b="0" i="0" u="none" strike="noStrike" dirty="0">
                <a:solidFill>
                  <a:schemeClr val="tx1"/>
                </a:solidFill>
                <a:effectLst/>
                <a:latin typeface="Montserrat" charset="0"/>
              </a:rPr>
              <a:t>21 experts with expertise </a:t>
            </a:r>
            <a:r>
              <a:rPr lang="en-GB" sz="3200" dirty="0">
                <a:solidFill>
                  <a:schemeClr val="tx1"/>
                </a:solidFill>
                <a:latin typeface="Montserrat" charset="0"/>
              </a:rPr>
              <a:t> covering the seven POLARIN overarching topics. </a:t>
            </a:r>
          </a:p>
          <a:p>
            <a:pPr marL="539750" lvl="1" indent="0">
              <a:buNone/>
            </a:pPr>
            <a:endParaRPr lang="en-GB" sz="3200" b="0" i="0" u="none" strike="noStrike" dirty="0">
              <a:solidFill>
                <a:schemeClr val="tx1"/>
              </a:solidFill>
              <a:effectLst/>
              <a:latin typeface="Montserrat" charset="0"/>
            </a:endParaRPr>
          </a:p>
          <a:p>
            <a:pPr lvl="1">
              <a:buClr>
                <a:srgbClr val="0078FF"/>
              </a:buClr>
              <a:buFont typeface="Wingdings" panose="05000000000000000000" pitchFamily="2" charset="2"/>
              <a:buChar char="Ø"/>
            </a:pPr>
            <a:r>
              <a:rPr lang="en-GB" sz="3200" dirty="0">
                <a:solidFill>
                  <a:schemeClr val="tx1"/>
                </a:solidFill>
                <a:latin typeface="Montserrat" charset="0"/>
              </a:rPr>
              <a:t>Duties described by Terms of Reference</a:t>
            </a:r>
          </a:p>
          <a:p>
            <a:pPr lvl="1">
              <a:buClr>
                <a:srgbClr val="0078FF"/>
              </a:buClr>
              <a:buFont typeface="Wingdings" panose="05000000000000000000" pitchFamily="2" charset="2"/>
              <a:buChar char="Ø"/>
            </a:pPr>
            <a:endParaRPr lang="en-GB" sz="3200" dirty="0">
              <a:solidFill>
                <a:schemeClr val="tx1"/>
              </a:solidFill>
              <a:latin typeface="Montserrat" charset="0"/>
            </a:endParaRPr>
          </a:p>
          <a:p>
            <a:pPr marL="996950" lvl="1" indent="-457200">
              <a:buFont typeface="Wingdings" panose="05000000000000000000" pitchFamily="2" charset="2"/>
              <a:buChar char="Ø"/>
            </a:pPr>
            <a:r>
              <a:rPr lang="en-GB" sz="3200" dirty="0">
                <a:solidFill>
                  <a:schemeClr val="tx1"/>
                </a:solidFill>
                <a:latin typeface="Montserrat" charset="0"/>
              </a:rPr>
              <a:t>Balanced distribution across topics, gender, countries, POLARIN partnership.</a:t>
            </a:r>
          </a:p>
          <a:p>
            <a:pPr marL="539750" lvl="1" indent="0">
              <a:buNone/>
            </a:pPr>
            <a:endParaRPr lang="en-GB" sz="3200" b="0" i="0" u="none" strike="noStrike" dirty="0">
              <a:solidFill>
                <a:srgbClr val="000000"/>
              </a:solidFill>
              <a:effectLst/>
              <a:latin typeface="Montserrat" charset="0"/>
            </a:endParaRPr>
          </a:p>
        </p:txBody>
      </p:sp>
    </p:spTree>
    <p:extLst>
      <p:ext uri="{BB962C8B-B14F-4D97-AF65-F5344CB8AC3E}">
        <p14:creationId xmlns:p14="http://schemas.microsoft.com/office/powerpoint/2010/main" val="2736725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7F2A729-12AD-413B-BEC6-A597122D1736}"/>
              </a:ext>
            </a:extLst>
          </p:cNvPr>
          <p:cNvSpPr txBox="1"/>
          <p:nvPr/>
        </p:nvSpPr>
        <p:spPr>
          <a:xfrm>
            <a:off x="9032454" y="4615180"/>
            <a:ext cx="223092" cy="461665"/>
          </a:xfrm>
          <a:prstGeom prst="rect">
            <a:avLst/>
          </a:prstGeom>
          <a:noFill/>
        </p:spPr>
        <p:txBody>
          <a:bodyPr wrap="square" rtlCol="0">
            <a:spAutoFit/>
          </a:bodyPr>
          <a:lstStyle/>
          <a:p>
            <a:r>
              <a:rPr lang="fr-FR" sz="2400" b="1" dirty="0">
                <a:solidFill>
                  <a:schemeClr val="bg1"/>
                </a:solidFill>
              </a:rPr>
              <a:t>2</a:t>
            </a:r>
          </a:p>
        </p:txBody>
      </p:sp>
      <p:sp>
        <p:nvSpPr>
          <p:cNvPr id="8" name="ZoneTexte 7">
            <a:extLst>
              <a:ext uri="{FF2B5EF4-FFF2-40B4-BE49-F238E27FC236}">
                <a16:creationId xmlns:a16="http://schemas.microsoft.com/office/drawing/2014/main" id="{AE2817B9-E8F1-448D-99EA-91D1A8F745EE}"/>
              </a:ext>
            </a:extLst>
          </p:cNvPr>
          <p:cNvSpPr txBox="1"/>
          <p:nvPr/>
        </p:nvSpPr>
        <p:spPr>
          <a:xfrm>
            <a:off x="5293360" y="5608320"/>
            <a:ext cx="223092" cy="461665"/>
          </a:xfrm>
          <a:prstGeom prst="rect">
            <a:avLst/>
          </a:prstGeom>
          <a:noFill/>
        </p:spPr>
        <p:txBody>
          <a:bodyPr wrap="square" rtlCol="0">
            <a:spAutoFit/>
          </a:bodyPr>
          <a:lstStyle/>
          <a:p>
            <a:r>
              <a:rPr lang="fr-FR" sz="2400" b="1" dirty="0">
                <a:solidFill>
                  <a:schemeClr val="bg1"/>
                </a:solidFill>
              </a:rPr>
              <a:t>2</a:t>
            </a:r>
          </a:p>
        </p:txBody>
      </p:sp>
      <p:sp>
        <p:nvSpPr>
          <p:cNvPr id="9" name="ZoneTexte 8">
            <a:extLst>
              <a:ext uri="{FF2B5EF4-FFF2-40B4-BE49-F238E27FC236}">
                <a16:creationId xmlns:a16="http://schemas.microsoft.com/office/drawing/2014/main" id="{E937AF5D-DE97-4CA5-859E-35F097FEDA4E}"/>
              </a:ext>
            </a:extLst>
          </p:cNvPr>
          <p:cNvSpPr txBox="1"/>
          <p:nvPr/>
        </p:nvSpPr>
        <p:spPr>
          <a:xfrm>
            <a:off x="6664532" y="3637280"/>
            <a:ext cx="223092" cy="461665"/>
          </a:xfrm>
          <a:prstGeom prst="rect">
            <a:avLst/>
          </a:prstGeom>
          <a:noFill/>
        </p:spPr>
        <p:txBody>
          <a:bodyPr wrap="square" rtlCol="0">
            <a:spAutoFit/>
          </a:bodyPr>
          <a:lstStyle/>
          <a:p>
            <a:r>
              <a:rPr lang="fr-FR" sz="2400" b="1" dirty="0">
                <a:solidFill>
                  <a:schemeClr val="bg1"/>
                </a:solidFill>
              </a:rPr>
              <a:t>2</a:t>
            </a:r>
          </a:p>
        </p:txBody>
      </p:sp>
      <p:sp>
        <p:nvSpPr>
          <p:cNvPr id="10" name="ZoneTexte 9">
            <a:extLst>
              <a:ext uri="{FF2B5EF4-FFF2-40B4-BE49-F238E27FC236}">
                <a16:creationId xmlns:a16="http://schemas.microsoft.com/office/drawing/2014/main" id="{0A17D1B4-3841-40BF-BDE8-5FE7D7351595}"/>
              </a:ext>
            </a:extLst>
          </p:cNvPr>
          <p:cNvSpPr txBox="1"/>
          <p:nvPr/>
        </p:nvSpPr>
        <p:spPr>
          <a:xfrm>
            <a:off x="7985760" y="3522672"/>
            <a:ext cx="223092" cy="461665"/>
          </a:xfrm>
          <a:prstGeom prst="rect">
            <a:avLst/>
          </a:prstGeom>
          <a:noFill/>
        </p:spPr>
        <p:txBody>
          <a:bodyPr wrap="square" rtlCol="0">
            <a:spAutoFit/>
          </a:bodyPr>
          <a:lstStyle/>
          <a:p>
            <a:r>
              <a:rPr lang="fr-FR" sz="2400" b="1" dirty="0">
                <a:solidFill>
                  <a:schemeClr val="bg1"/>
                </a:solidFill>
              </a:rPr>
              <a:t>3</a:t>
            </a:r>
          </a:p>
        </p:txBody>
      </p:sp>
      <p:sp>
        <p:nvSpPr>
          <p:cNvPr id="11" name="ZoneTexte 10">
            <a:extLst>
              <a:ext uri="{FF2B5EF4-FFF2-40B4-BE49-F238E27FC236}">
                <a16:creationId xmlns:a16="http://schemas.microsoft.com/office/drawing/2014/main" id="{B4D17A4B-90C7-4B17-95EF-2947FF6E610A}"/>
              </a:ext>
            </a:extLst>
          </p:cNvPr>
          <p:cNvSpPr txBox="1"/>
          <p:nvPr/>
        </p:nvSpPr>
        <p:spPr>
          <a:xfrm>
            <a:off x="8809362" y="5839152"/>
            <a:ext cx="223092" cy="461665"/>
          </a:xfrm>
          <a:prstGeom prst="rect">
            <a:avLst/>
          </a:prstGeom>
          <a:noFill/>
        </p:spPr>
        <p:txBody>
          <a:bodyPr wrap="square" rtlCol="0">
            <a:spAutoFit/>
          </a:bodyPr>
          <a:lstStyle/>
          <a:p>
            <a:r>
              <a:rPr lang="fr-FR" sz="2400" b="1" dirty="0">
                <a:solidFill>
                  <a:schemeClr val="bg1"/>
                </a:solidFill>
              </a:rPr>
              <a:t>3</a:t>
            </a:r>
          </a:p>
        </p:txBody>
      </p:sp>
      <p:sp>
        <p:nvSpPr>
          <p:cNvPr id="13" name="ZoneTexte 12">
            <a:extLst>
              <a:ext uri="{FF2B5EF4-FFF2-40B4-BE49-F238E27FC236}">
                <a16:creationId xmlns:a16="http://schemas.microsoft.com/office/drawing/2014/main" id="{24F8A4BB-288A-4172-9AC7-704B7E17B84A}"/>
              </a:ext>
            </a:extLst>
          </p:cNvPr>
          <p:cNvSpPr txBox="1"/>
          <p:nvPr/>
        </p:nvSpPr>
        <p:spPr>
          <a:xfrm>
            <a:off x="7112428" y="6672272"/>
            <a:ext cx="223092" cy="461665"/>
          </a:xfrm>
          <a:prstGeom prst="rect">
            <a:avLst/>
          </a:prstGeom>
          <a:noFill/>
        </p:spPr>
        <p:txBody>
          <a:bodyPr wrap="square" rtlCol="0">
            <a:spAutoFit/>
          </a:bodyPr>
          <a:lstStyle/>
          <a:p>
            <a:r>
              <a:rPr lang="fr-FR" sz="2400" b="1" dirty="0">
                <a:solidFill>
                  <a:schemeClr val="bg1"/>
                </a:solidFill>
              </a:rPr>
              <a:t>6</a:t>
            </a:r>
          </a:p>
        </p:txBody>
      </p:sp>
      <p:sp>
        <p:nvSpPr>
          <p:cNvPr id="15" name="ZoneTexte 14">
            <a:extLst>
              <a:ext uri="{FF2B5EF4-FFF2-40B4-BE49-F238E27FC236}">
                <a16:creationId xmlns:a16="http://schemas.microsoft.com/office/drawing/2014/main" id="{9D8059F3-9667-4778-99E8-82D91FF84C97}"/>
              </a:ext>
            </a:extLst>
          </p:cNvPr>
          <p:cNvSpPr txBox="1"/>
          <p:nvPr/>
        </p:nvSpPr>
        <p:spPr>
          <a:xfrm>
            <a:off x="460260" y="501740"/>
            <a:ext cx="12417182" cy="769441"/>
          </a:xfrm>
          <a:prstGeom prst="rect">
            <a:avLst/>
          </a:prstGeom>
          <a:noFill/>
        </p:spPr>
        <p:txBody>
          <a:bodyPr wrap="none" rtlCol="0">
            <a:spAutoFit/>
          </a:bodyPr>
          <a:lstStyle/>
          <a:p>
            <a:r>
              <a:rPr lang="fr-FR" sz="4400" dirty="0">
                <a:solidFill>
                  <a:schemeClr val="accent1"/>
                </a:solidFill>
                <a:latin typeface="Montserrat" charset="0"/>
              </a:rPr>
              <a:t>Scientific Liaison Panel: </a:t>
            </a:r>
            <a:r>
              <a:rPr lang="fr-FR" sz="4400" dirty="0" err="1">
                <a:solidFill>
                  <a:schemeClr val="accent1"/>
                </a:solidFill>
                <a:latin typeface="Montserrat" charset="0"/>
              </a:rPr>
              <a:t>Terms</a:t>
            </a:r>
            <a:r>
              <a:rPr lang="fr-FR" sz="4400" dirty="0">
                <a:solidFill>
                  <a:schemeClr val="accent1"/>
                </a:solidFill>
                <a:latin typeface="Montserrat" charset="0"/>
              </a:rPr>
              <a:t> of Reference</a:t>
            </a:r>
          </a:p>
        </p:txBody>
      </p:sp>
      <p:sp>
        <p:nvSpPr>
          <p:cNvPr id="14" name="Google Shape;112;p22">
            <a:extLst>
              <a:ext uri="{FF2B5EF4-FFF2-40B4-BE49-F238E27FC236}">
                <a16:creationId xmlns:a16="http://schemas.microsoft.com/office/drawing/2014/main" id="{C4934517-30B9-47D7-A6A9-68A03B4C192F}"/>
              </a:ext>
            </a:extLst>
          </p:cNvPr>
          <p:cNvSpPr txBox="1">
            <a:spLocks noGrp="1"/>
          </p:cNvSpPr>
          <p:nvPr>
            <p:ph type="body" idx="1"/>
          </p:nvPr>
        </p:nvSpPr>
        <p:spPr>
          <a:xfrm>
            <a:off x="801561" y="1980902"/>
            <a:ext cx="13067917" cy="8001298"/>
          </a:xfrm>
          <a:prstGeom prst="rect">
            <a:avLst/>
          </a:prstGeom>
          <a:noFill/>
          <a:ln>
            <a:noFill/>
          </a:ln>
        </p:spPr>
        <p:txBody>
          <a:bodyPr spcFirstLastPara="1" wrap="square" lIns="182850" tIns="182850" rIns="182850" bIns="182850" anchor="t" anchorCtr="0">
            <a:noAutofit/>
          </a:bodyPr>
          <a:lstStyle/>
          <a:p>
            <a:pPr>
              <a:buFont typeface="Arial" panose="020B0604020202020204" pitchFamily="34" charset="0"/>
              <a:buChar char="•"/>
            </a:pPr>
            <a:r>
              <a:rPr lang="fr-FR" sz="2400" dirty="0">
                <a:solidFill>
                  <a:schemeClr val="accent1"/>
                </a:solidFill>
                <a:latin typeface="Montserrat" charset="0"/>
              </a:rPr>
              <a:t>SLP </a:t>
            </a:r>
            <a:r>
              <a:rPr lang="fr-FR" sz="2400" dirty="0" err="1">
                <a:solidFill>
                  <a:schemeClr val="accent1"/>
                </a:solidFill>
                <a:latin typeface="Montserrat" charset="0"/>
              </a:rPr>
              <a:t>membership</a:t>
            </a:r>
            <a:r>
              <a:rPr lang="fr-FR" sz="2400" dirty="0">
                <a:solidFill>
                  <a:schemeClr val="accent1"/>
                </a:solidFill>
                <a:latin typeface="Montserrat" charset="0"/>
              </a:rPr>
              <a:t>: </a:t>
            </a:r>
          </a:p>
          <a:p>
            <a:pPr lvl="1">
              <a:buFont typeface="Wingdings" panose="05000000000000000000" pitchFamily="2" charset="2"/>
              <a:buChar char="Ø"/>
            </a:pPr>
            <a:r>
              <a:rPr lang="en-US" sz="2400" dirty="0">
                <a:solidFill>
                  <a:schemeClr val="tx1"/>
                </a:solidFill>
                <a:latin typeface="Montserrat SemiBold" charset="0"/>
              </a:rPr>
              <a:t>Expertise</a:t>
            </a:r>
            <a:r>
              <a:rPr lang="en-US" sz="2400" dirty="0">
                <a:solidFill>
                  <a:schemeClr val="tx1"/>
                </a:solidFill>
                <a:latin typeface="Montserrat" charset="0"/>
              </a:rPr>
              <a:t> relating to the main polar research challenges with good understanding of polar field work practices, including land- and marine-based observations, </a:t>
            </a:r>
          </a:p>
          <a:p>
            <a:pPr lvl="1">
              <a:buFont typeface="Wingdings" panose="05000000000000000000" pitchFamily="2" charset="2"/>
              <a:buChar char="Ø"/>
            </a:pPr>
            <a:r>
              <a:rPr lang="en-US" sz="2400" dirty="0">
                <a:solidFill>
                  <a:schemeClr val="tx1"/>
                </a:solidFill>
                <a:latin typeface="Montserrat SemiBold" charset="0"/>
              </a:rPr>
              <a:t>Diversity</a:t>
            </a:r>
            <a:r>
              <a:rPr lang="en-US" sz="2400" dirty="0">
                <a:solidFill>
                  <a:schemeClr val="tx1"/>
                </a:solidFill>
                <a:latin typeface="Montserrat" charset="0"/>
              </a:rPr>
              <a:t> of research organizations and countries</a:t>
            </a:r>
          </a:p>
          <a:p>
            <a:pPr lvl="1">
              <a:buFont typeface="Wingdings" panose="05000000000000000000" pitchFamily="2" charset="2"/>
              <a:buChar char="Ø"/>
            </a:pPr>
            <a:r>
              <a:rPr lang="en-US" sz="2400" dirty="0">
                <a:solidFill>
                  <a:schemeClr val="tx1"/>
                </a:solidFill>
                <a:latin typeface="Montserrat SemiBold" charset="0"/>
              </a:rPr>
              <a:t>Independence</a:t>
            </a:r>
            <a:r>
              <a:rPr lang="en-US" sz="2400" dirty="0">
                <a:solidFill>
                  <a:schemeClr val="tx1"/>
                </a:solidFill>
                <a:latin typeface="Montserrat" charset="0"/>
              </a:rPr>
              <a:t> with regards to the POLARIN consortium (&gt; 50% of the members being external to the POLARIN consortium)</a:t>
            </a:r>
          </a:p>
          <a:p>
            <a:pPr lvl="1">
              <a:buFont typeface="Wingdings" panose="05000000000000000000" pitchFamily="2" charset="2"/>
              <a:buChar char="Ø"/>
            </a:pPr>
            <a:r>
              <a:rPr lang="en-US" sz="2400" dirty="0">
                <a:solidFill>
                  <a:schemeClr val="tx1"/>
                </a:solidFill>
                <a:latin typeface="Montserrat SemiBold" charset="0"/>
              </a:rPr>
              <a:t>Gender equality </a:t>
            </a:r>
            <a:r>
              <a:rPr lang="en-US" sz="2400" dirty="0">
                <a:solidFill>
                  <a:schemeClr val="tx1"/>
                </a:solidFill>
                <a:latin typeface="Montserrat" charset="0"/>
              </a:rPr>
              <a:t>will be addressed in the panel composition. </a:t>
            </a:r>
          </a:p>
          <a:p>
            <a:pPr>
              <a:spcBef>
                <a:spcPts val="600"/>
              </a:spcBef>
              <a:buFont typeface="Arial" panose="020B0604020202020204" pitchFamily="34" charset="0"/>
              <a:buChar char="•"/>
            </a:pPr>
            <a:r>
              <a:rPr lang="fr-FR" sz="2400" dirty="0">
                <a:solidFill>
                  <a:schemeClr val="accent1"/>
                </a:solidFill>
                <a:latin typeface="Montserrat" charset="0"/>
              </a:rPr>
              <a:t>SLP assists the consortium </a:t>
            </a:r>
            <a:r>
              <a:rPr lang="fr-FR" sz="2400" dirty="0">
                <a:solidFill>
                  <a:schemeClr val="tx1"/>
                </a:solidFill>
                <a:latin typeface="Montserrat" charset="0"/>
              </a:rPr>
              <a:t>in:</a:t>
            </a:r>
          </a:p>
          <a:p>
            <a:pPr lvl="1">
              <a:spcBef>
                <a:spcPts val="600"/>
              </a:spcBef>
              <a:buFont typeface="Wingdings" panose="05000000000000000000" pitchFamily="2" charset="2"/>
              <a:buChar char="Ø"/>
            </a:pPr>
            <a:r>
              <a:rPr lang="en-US" sz="2400" dirty="0">
                <a:solidFill>
                  <a:schemeClr val="tx1"/>
                </a:solidFill>
                <a:latin typeface="Montserrat SemiBold" charset="0"/>
              </a:rPr>
              <a:t>The scientific evaluation </a:t>
            </a:r>
            <a:r>
              <a:rPr lang="en-US" sz="2400" dirty="0">
                <a:solidFill>
                  <a:schemeClr val="tx1"/>
                </a:solidFill>
                <a:latin typeface="Montserrat" charset="0"/>
              </a:rPr>
              <a:t>of the submitted proposals to TA calla, overseen by the POLARIN Evaluation Office. SLP members act as watchdogs, suggesting external reviewers and collecting reviews, participating to </a:t>
            </a:r>
            <a:r>
              <a:rPr lang="en-US" sz="2400" dirty="0" err="1">
                <a:solidFill>
                  <a:schemeClr val="tx1"/>
                </a:solidFill>
                <a:latin typeface="Montserrat" charset="0"/>
              </a:rPr>
              <a:t>consus</a:t>
            </a:r>
            <a:r>
              <a:rPr lang="en-US" sz="2400" dirty="0">
                <a:solidFill>
                  <a:schemeClr val="tx1"/>
                </a:solidFill>
                <a:latin typeface="Montserrat" charset="0"/>
              </a:rPr>
              <a:t> meetings and drafting the scientific evaluation statements</a:t>
            </a:r>
          </a:p>
          <a:p>
            <a:pPr lvl="1">
              <a:spcBef>
                <a:spcPts val="600"/>
              </a:spcBef>
              <a:buFont typeface="Wingdings" panose="05000000000000000000" pitchFamily="2" charset="2"/>
              <a:buChar char="Ø"/>
            </a:pPr>
            <a:r>
              <a:rPr lang="en-US" sz="2400" dirty="0">
                <a:solidFill>
                  <a:schemeClr val="tx1"/>
                </a:solidFill>
                <a:latin typeface="Montserrat SemiBold" charset="0"/>
              </a:rPr>
              <a:t>Establishing links </a:t>
            </a:r>
            <a:r>
              <a:rPr lang="en-US" sz="2400" dirty="0">
                <a:solidFill>
                  <a:schemeClr val="tx1"/>
                </a:solidFill>
                <a:latin typeface="Montserrat" charset="0"/>
              </a:rPr>
              <a:t>between the POLARIN project and the scientific community</a:t>
            </a:r>
          </a:p>
          <a:p>
            <a:pPr lvl="1">
              <a:spcBef>
                <a:spcPts val="600"/>
              </a:spcBef>
              <a:buFont typeface="Wingdings" panose="05000000000000000000" pitchFamily="2" charset="2"/>
              <a:buChar char="Ø"/>
            </a:pPr>
            <a:r>
              <a:rPr lang="en-US" sz="2400" dirty="0">
                <a:solidFill>
                  <a:schemeClr val="tx1"/>
                </a:solidFill>
                <a:latin typeface="Montserrat SemiBold" charset="0"/>
              </a:rPr>
              <a:t>Identifying new research priorities </a:t>
            </a:r>
            <a:r>
              <a:rPr lang="en-US" sz="2400" dirty="0">
                <a:solidFill>
                  <a:schemeClr val="tx1"/>
                </a:solidFill>
                <a:latin typeface="Montserrat" charset="0"/>
              </a:rPr>
              <a:t>and reviewing the </a:t>
            </a:r>
            <a:r>
              <a:rPr lang="en-US" sz="2400" dirty="0">
                <a:solidFill>
                  <a:schemeClr val="tx1"/>
                </a:solidFill>
                <a:latin typeface="Montserrat SemiBold" charset="0"/>
              </a:rPr>
              <a:t>call documentation</a:t>
            </a:r>
            <a:r>
              <a:rPr lang="en-US" sz="2400" dirty="0">
                <a:solidFill>
                  <a:schemeClr val="tx1"/>
                </a:solidFill>
                <a:latin typeface="Montserrat" charset="0"/>
              </a:rPr>
              <a:t>, providing recommendations when necessary</a:t>
            </a:r>
            <a:endParaRPr lang="en-GB" sz="2400" b="0" i="1" u="none" strike="noStrike" dirty="0">
              <a:solidFill>
                <a:schemeClr val="tx1"/>
              </a:solidFill>
              <a:effectLst/>
              <a:latin typeface="Montserrat" charset="0"/>
            </a:endParaRPr>
          </a:p>
        </p:txBody>
      </p:sp>
    </p:spTree>
    <p:extLst>
      <p:ext uri="{BB962C8B-B14F-4D97-AF65-F5344CB8AC3E}">
        <p14:creationId xmlns:p14="http://schemas.microsoft.com/office/powerpoint/2010/main" val="3348070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FE55019C-E615-4CC2-BDF7-10EE68D6FA32}"/>
              </a:ext>
            </a:extLst>
          </p:cNvPr>
          <p:cNvGraphicFramePr>
            <a:graphicFrameLocks/>
          </p:cNvGraphicFramePr>
          <p:nvPr>
            <p:extLst>
              <p:ext uri="{D42A27DB-BD31-4B8C-83A1-F6EECF244321}">
                <p14:modId xmlns:p14="http://schemas.microsoft.com/office/powerpoint/2010/main" val="3412355766"/>
              </p:ext>
            </p:extLst>
          </p:nvPr>
        </p:nvGraphicFramePr>
        <p:xfrm>
          <a:off x="2895600" y="1351280"/>
          <a:ext cx="8879840" cy="7508240"/>
        </p:xfrm>
        <a:graphic>
          <a:graphicData uri="http://schemas.openxmlformats.org/drawingml/2006/chart">
            <c:chart xmlns:c="http://schemas.openxmlformats.org/drawingml/2006/chart" xmlns:r="http://schemas.openxmlformats.org/officeDocument/2006/relationships" r:id="rId2"/>
          </a:graphicData>
        </a:graphic>
      </p:graphicFrame>
      <p:sp>
        <p:nvSpPr>
          <p:cNvPr id="5" name="ZoneTexte 4">
            <a:extLst>
              <a:ext uri="{FF2B5EF4-FFF2-40B4-BE49-F238E27FC236}">
                <a16:creationId xmlns:a16="http://schemas.microsoft.com/office/drawing/2014/main" id="{C7F2A729-12AD-413B-BEC6-A597122D1736}"/>
              </a:ext>
            </a:extLst>
          </p:cNvPr>
          <p:cNvSpPr txBox="1"/>
          <p:nvPr/>
        </p:nvSpPr>
        <p:spPr>
          <a:xfrm>
            <a:off x="9032454" y="4615180"/>
            <a:ext cx="223092" cy="461665"/>
          </a:xfrm>
          <a:prstGeom prst="rect">
            <a:avLst/>
          </a:prstGeom>
          <a:noFill/>
        </p:spPr>
        <p:txBody>
          <a:bodyPr wrap="square" rtlCol="0">
            <a:spAutoFit/>
          </a:bodyPr>
          <a:lstStyle/>
          <a:p>
            <a:r>
              <a:rPr lang="fr-FR" sz="2400" b="1" dirty="0">
                <a:solidFill>
                  <a:schemeClr val="bg1"/>
                </a:solidFill>
              </a:rPr>
              <a:t>2</a:t>
            </a:r>
          </a:p>
        </p:txBody>
      </p:sp>
      <p:sp>
        <p:nvSpPr>
          <p:cNvPr id="8" name="ZoneTexte 7">
            <a:extLst>
              <a:ext uri="{FF2B5EF4-FFF2-40B4-BE49-F238E27FC236}">
                <a16:creationId xmlns:a16="http://schemas.microsoft.com/office/drawing/2014/main" id="{AE2817B9-E8F1-448D-99EA-91D1A8F745EE}"/>
              </a:ext>
            </a:extLst>
          </p:cNvPr>
          <p:cNvSpPr txBox="1"/>
          <p:nvPr/>
        </p:nvSpPr>
        <p:spPr>
          <a:xfrm>
            <a:off x="5293360" y="5608320"/>
            <a:ext cx="223092" cy="461665"/>
          </a:xfrm>
          <a:prstGeom prst="rect">
            <a:avLst/>
          </a:prstGeom>
          <a:noFill/>
        </p:spPr>
        <p:txBody>
          <a:bodyPr wrap="square" rtlCol="0">
            <a:spAutoFit/>
          </a:bodyPr>
          <a:lstStyle/>
          <a:p>
            <a:r>
              <a:rPr lang="fr-FR" sz="2400" b="1" dirty="0">
                <a:solidFill>
                  <a:schemeClr val="bg1"/>
                </a:solidFill>
              </a:rPr>
              <a:t>2</a:t>
            </a:r>
          </a:p>
        </p:txBody>
      </p:sp>
      <p:sp>
        <p:nvSpPr>
          <p:cNvPr id="9" name="ZoneTexte 8">
            <a:extLst>
              <a:ext uri="{FF2B5EF4-FFF2-40B4-BE49-F238E27FC236}">
                <a16:creationId xmlns:a16="http://schemas.microsoft.com/office/drawing/2014/main" id="{E937AF5D-DE97-4CA5-859E-35F097FEDA4E}"/>
              </a:ext>
            </a:extLst>
          </p:cNvPr>
          <p:cNvSpPr txBox="1"/>
          <p:nvPr/>
        </p:nvSpPr>
        <p:spPr>
          <a:xfrm>
            <a:off x="6664532" y="3637280"/>
            <a:ext cx="223092" cy="461665"/>
          </a:xfrm>
          <a:prstGeom prst="rect">
            <a:avLst/>
          </a:prstGeom>
          <a:noFill/>
        </p:spPr>
        <p:txBody>
          <a:bodyPr wrap="square" rtlCol="0">
            <a:spAutoFit/>
          </a:bodyPr>
          <a:lstStyle/>
          <a:p>
            <a:r>
              <a:rPr lang="fr-FR" sz="2400" b="1" dirty="0">
                <a:solidFill>
                  <a:schemeClr val="bg1"/>
                </a:solidFill>
              </a:rPr>
              <a:t>2</a:t>
            </a:r>
          </a:p>
        </p:txBody>
      </p:sp>
      <p:sp>
        <p:nvSpPr>
          <p:cNvPr id="10" name="ZoneTexte 9">
            <a:extLst>
              <a:ext uri="{FF2B5EF4-FFF2-40B4-BE49-F238E27FC236}">
                <a16:creationId xmlns:a16="http://schemas.microsoft.com/office/drawing/2014/main" id="{0A17D1B4-3841-40BF-BDE8-5FE7D7351595}"/>
              </a:ext>
            </a:extLst>
          </p:cNvPr>
          <p:cNvSpPr txBox="1"/>
          <p:nvPr/>
        </p:nvSpPr>
        <p:spPr>
          <a:xfrm>
            <a:off x="7985760" y="3522672"/>
            <a:ext cx="223092" cy="461665"/>
          </a:xfrm>
          <a:prstGeom prst="rect">
            <a:avLst/>
          </a:prstGeom>
          <a:noFill/>
        </p:spPr>
        <p:txBody>
          <a:bodyPr wrap="square" rtlCol="0">
            <a:spAutoFit/>
          </a:bodyPr>
          <a:lstStyle/>
          <a:p>
            <a:r>
              <a:rPr lang="fr-FR" sz="2400" b="1" dirty="0">
                <a:solidFill>
                  <a:schemeClr val="bg1"/>
                </a:solidFill>
              </a:rPr>
              <a:t>3</a:t>
            </a:r>
          </a:p>
        </p:txBody>
      </p:sp>
      <p:sp>
        <p:nvSpPr>
          <p:cNvPr id="11" name="ZoneTexte 10">
            <a:extLst>
              <a:ext uri="{FF2B5EF4-FFF2-40B4-BE49-F238E27FC236}">
                <a16:creationId xmlns:a16="http://schemas.microsoft.com/office/drawing/2014/main" id="{B4D17A4B-90C7-4B17-95EF-2947FF6E610A}"/>
              </a:ext>
            </a:extLst>
          </p:cNvPr>
          <p:cNvSpPr txBox="1"/>
          <p:nvPr/>
        </p:nvSpPr>
        <p:spPr>
          <a:xfrm>
            <a:off x="8809362" y="5839152"/>
            <a:ext cx="223092" cy="461665"/>
          </a:xfrm>
          <a:prstGeom prst="rect">
            <a:avLst/>
          </a:prstGeom>
          <a:noFill/>
        </p:spPr>
        <p:txBody>
          <a:bodyPr wrap="square" rtlCol="0">
            <a:spAutoFit/>
          </a:bodyPr>
          <a:lstStyle/>
          <a:p>
            <a:r>
              <a:rPr lang="fr-FR" sz="2400" b="1" dirty="0">
                <a:solidFill>
                  <a:schemeClr val="bg1"/>
                </a:solidFill>
              </a:rPr>
              <a:t>3</a:t>
            </a:r>
          </a:p>
        </p:txBody>
      </p:sp>
      <p:sp>
        <p:nvSpPr>
          <p:cNvPr id="12" name="ZoneTexte 11">
            <a:extLst>
              <a:ext uri="{FF2B5EF4-FFF2-40B4-BE49-F238E27FC236}">
                <a16:creationId xmlns:a16="http://schemas.microsoft.com/office/drawing/2014/main" id="{9EB81745-D8F3-4319-ABFB-71CAE6BE2BA6}"/>
              </a:ext>
            </a:extLst>
          </p:cNvPr>
          <p:cNvSpPr txBox="1"/>
          <p:nvPr/>
        </p:nvSpPr>
        <p:spPr>
          <a:xfrm>
            <a:off x="5581650" y="4191000"/>
            <a:ext cx="114300" cy="461665"/>
          </a:xfrm>
          <a:prstGeom prst="rect">
            <a:avLst/>
          </a:prstGeom>
          <a:noFill/>
        </p:spPr>
        <p:txBody>
          <a:bodyPr wrap="square" rtlCol="0">
            <a:spAutoFit/>
          </a:bodyPr>
          <a:lstStyle/>
          <a:p>
            <a:r>
              <a:rPr lang="fr-FR" sz="2400" b="1" dirty="0">
                <a:solidFill>
                  <a:schemeClr val="bg1"/>
                </a:solidFill>
              </a:rPr>
              <a:t>3</a:t>
            </a:r>
          </a:p>
        </p:txBody>
      </p:sp>
      <p:sp>
        <p:nvSpPr>
          <p:cNvPr id="13" name="ZoneTexte 12">
            <a:extLst>
              <a:ext uri="{FF2B5EF4-FFF2-40B4-BE49-F238E27FC236}">
                <a16:creationId xmlns:a16="http://schemas.microsoft.com/office/drawing/2014/main" id="{24F8A4BB-288A-4172-9AC7-704B7E17B84A}"/>
              </a:ext>
            </a:extLst>
          </p:cNvPr>
          <p:cNvSpPr txBox="1"/>
          <p:nvPr/>
        </p:nvSpPr>
        <p:spPr>
          <a:xfrm>
            <a:off x="7112428" y="6672272"/>
            <a:ext cx="223092" cy="461665"/>
          </a:xfrm>
          <a:prstGeom prst="rect">
            <a:avLst/>
          </a:prstGeom>
          <a:noFill/>
        </p:spPr>
        <p:txBody>
          <a:bodyPr wrap="square" rtlCol="0">
            <a:spAutoFit/>
          </a:bodyPr>
          <a:lstStyle/>
          <a:p>
            <a:r>
              <a:rPr lang="fr-FR" sz="2400" b="1" dirty="0">
                <a:solidFill>
                  <a:schemeClr val="bg1"/>
                </a:solidFill>
              </a:rPr>
              <a:t>6</a:t>
            </a:r>
          </a:p>
        </p:txBody>
      </p:sp>
      <p:sp>
        <p:nvSpPr>
          <p:cNvPr id="14" name="ZoneTexte 13">
            <a:extLst>
              <a:ext uri="{FF2B5EF4-FFF2-40B4-BE49-F238E27FC236}">
                <a16:creationId xmlns:a16="http://schemas.microsoft.com/office/drawing/2014/main" id="{9897A5B7-0B3B-4E13-AAA7-3AEAB580C1AB}"/>
              </a:ext>
            </a:extLst>
          </p:cNvPr>
          <p:cNvSpPr txBox="1"/>
          <p:nvPr/>
        </p:nvSpPr>
        <p:spPr>
          <a:xfrm>
            <a:off x="460260" y="501740"/>
            <a:ext cx="10443885" cy="769441"/>
          </a:xfrm>
          <a:prstGeom prst="rect">
            <a:avLst/>
          </a:prstGeom>
          <a:noFill/>
        </p:spPr>
        <p:txBody>
          <a:bodyPr wrap="none" rtlCol="0">
            <a:spAutoFit/>
          </a:bodyPr>
          <a:lstStyle/>
          <a:p>
            <a:r>
              <a:rPr lang="fr-FR" sz="4400" dirty="0">
                <a:solidFill>
                  <a:schemeClr val="accent1"/>
                </a:solidFill>
                <a:latin typeface="Montserrat" charset="0"/>
              </a:rPr>
              <a:t>Scientific Liaison Panel Composition</a:t>
            </a:r>
          </a:p>
        </p:txBody>
      </p:sp>
    </p:spTree>
    <p:extLst>
      <p:ext uri="{BB962C8B-B14F-4D97-AF65-F5344CB8AC3E}">
        <p14:creationId xmlns:p14="http://schemas.microsoft.com/office/powerpoint/2010/main" val="1824225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7F2A729-12AD-413B-BEC6-A597122D1736}"/>
              </a:ext>
            </a:extLst>
          </p:cNvPr>
          <p:cNvSpPr txBox="1"/>
          <p:nvPr/>
        </p:nvSpPr>
        <p:spPr>
          <a:xfrm>
            <a:off x="9032454" y="4615180"/>
            <a:ext cx="223092" cy="461665"/>
          </a:xfrm>
          <a:prstGeom prst="rect">
            <a:avLst/>
          </a:prstGeom>
          <a:noFill/>
        </p:spPr>
        <p:txBody>
          <a:bodyPr wrap="square" rtlCol="0">
            <a:spAutoFit/>
          </a:bodyPr>
          <a:lstStyle/>
          <a:p>
            <a:r>
              <a:rPr lang="fr-FR" sz="2400" b="1" dirty="0">
                <a:solidFill>
                  <a:schemeClr val="bg1"/>
                </a:solidFill>
              </a:rPr>
              <a:t>2</a:t>
            </a:r>
          </a:p>
        </p:txBody>
      </p:sp>
      <p:sp>
        <p:nvSpPr>
          <p:cNvPr id="8" name="ZoneTexte 7">
            <a:extLst>
              <a:ext uri="{FF2B5EF4-FFF2-40B4-BE49-F238E27FC236}">
                <a16:creationId xmlns:a16="http://schemas.microsoft.com/office/drawing/2014/main" id="{AE2817B9-E8F1-448D-99EA-91D1A8F745EE}"/>
              </a:ext>
            </a:extLst>
          </p:cNvPr>
          <p:cNvSpPr txBox="1"/>
          <p:nvPr/>
        </p:nvSpPr>
        <p:spPr>
          <a:xfrm>
            <a:off x="5293360" y="5608320"/>
            <a:ext cx="223092" cy="461665"/>
          </a:xfrm>
          <a:prstGeom prst="rect">
            <a:avLst/>
          </a:prstGeom>
          <a:noFill/>
        </p:spPr>
        <p:txBody>
          <a:bodyPr wrap="square" rtlCol="0">
            <a:spAutoFit/>
          </a:bodyPr>
          <a:lstStyle/>
          <a:p>
            <a:r>
              <a:rPr lang="fr-FR" sz="2400" b="1" dirty="0">
                <a:solidFill>
                  <a:schemeClr val="bg1"/>
                </a:solidFill>
              </a:rPr>
              <a:t>2</a:t>
            </a:r>
          </a:p>
        </p:txBody>
      </p:sp>
      <p:sp>
        <p:nvSpPr>
          <p:cNvPr id="9" name="ZoneTexte 8">
            <a:extLst>
              <a:ext uri="{FF2B5EF4-FFF2-40B4-BE49-F238E27FC236}">
                <a16:creationId xmlns:a16="http://schemas.microsoft.com/office/drawing/2014/main" id="{E937AF5D-DE97-4CA5-859E-35F097FEDA4E}"/>
              </a:ext>
            </a:extLst>
          </p:cNvPr>
          <p:cNvSpPr txBox="1"/>
          <p:nvPr/>
        </p:nvSpPr>
        <p:spPr>
          <a:xfrm>
            <a:off x="6664532" y="3637280"/>
            <a:ext cx="223092" cy="461665"/>
          </a:xfrm>
          <a:prstGeom prst="rect">
            <a:avLst/>
          </a:prstGeom>
          <a:noFill/>
        </p:spPr>
        <p:txBody>
          <a:bodyPr wrap="square" rtlCol="0">
            <a:spAutoFit/>
          </a:bodyPr>
          <a:lstStyle/>
          <a:p>
            <a:r>
              <a:rPr lang="fr-FR" sz="2400" b="1" dirty="0">
                <a:solidFill>
                  <a:schemeClr val="bg1"/>
                </a:solidFill>
              </a:rPr>
              <a:t>2</a:t>
            </a:r>
          </a:p>
        </p:txBody>
      </p:sp>
      <p:sp>
        <p:nvSpPr>
          <p:cNvPr id="10" name="ZoneTexte 9">
            <a:extLst>
              <a:ext uri="{FF2B5EF4-FFF2-40B4-BE49-F238E27FC236}">
                <a16:creationId xmlns:a16="http://schemas.microsoft.com/office/drawing/2014/main" id="{0A17D1B4-3841-40BF-BDE8-5FE7D7351595}"/>
              </a:ext>
            </a:extLst>
          </p:cNvPr>
          <p:cNvSpPr txBox="1"/>
          <p:nvPr/>
        </p:nvSpPr>
        <p:spPr>
          <a:xfrm>
            <a:off x="7985760" y="3522672"/>
            <a:ext cx="223092" cy="461665"/>
          </a:xfrm>
          <a:prstGeom prst="rect">
            <a:avLst/>
          </a:prstGeom>
          <a:noFill/>
        </p:spPr>
        <p:txBody>
          <a:bodyPr wrap="square" rtlCol="0">
            <a:spAutoFit/>
          </a:bodyPr>
          <a:lstStyle/>
          <a:p>
            <a:r>
              <a:rPr lang="fr-FR" sz="2400" b="1" dirty="0">
                <a:solidFill>
                  <a:schemeClr val="bg1"/>
                </a:solidFill>
              </a:rPr>
              <a:t>3</a:t>
            </a:r>
          </a:p>
        </p:txBody>
      </p:sp>
      <p:sp>
        <p:nvSpPr>
          <p:cNvPr id="11" name="ZoneTexte 10">
            <a:extLst>
              <a:ext uri="{FF2B5EF4-FFF2-40B4-BE49-F238E27FC236}">
                <a16:creationId xmlns:a16="http://schemas.microsoft.com/office/drawing/2014/main" id="{B4D17A4B-90C7-4B17-95EF-2947FF6E610A}"/>
              </a:ext>
            </a:extLst>
          </p:cNvPr>
          <p:cNvSpPr txBox="1"/>
          <p:nvPr/>
        </p:nvSpPr>
        <p:spPr>
          <a:xfrm>
            <a:off x="8809362" y="5839152"/>
            <a:ext cx="223092" cy="461665"/>
          </a:xfrm>
          <a:prstGeom prst="rect">
            <a:avLst/>
          </a:prstGeom>
          <a:noFill/>
        </p:spPr>
        <p:txBody>
          <a:bodyPr wrap="square" rtlCol="0">
            <a:spAutoFit/>
          </a:bodyPr>
          <a:lstStyle/>
          <a:p>
            <a:r>
              <a:rPr lang="fr-FR" sz="2400" b="1" dirty="0">
                <a:solidFill>
                  <a:schemeClr val="bg1"/>
                </a:solidFill>
              </a:rPr>
              <a:t>3</a:t>
            </a:r>
          </a:p>
        </p:txBody>
      </p:sp>
      <p:sp>
        <p:nvSpPr>
          <p:cNvPr id="13" name="ZoneTexte 12">
            <a:extLst>
              <a:ext uri="{FF2B5EF4-FFF2-40B4-BE49-F238E27FC236}">
                <a16:creationId xmlns:a16="http://schemas.microsoft.com/office/drawing/2014/main" id="{24F8A4BB-288A-4172-9AC7-704B7E17B84A}"/>
              </a:ext>
            </a:extLst>
          </p:cNvPr>
          <p:cNvSpPr txBox="1"/>
          <p:nvPr/>
        </p:nvSpPr>
        <p:spPr>
          <a:xfrm>
            <a:off x="7112428" y="6672272"/>
            <a:ext cx="223092" cy="461665"/>
          </a:xfrm>
          <a:prstGeom prst="rect">
            <a:avLst/>
          </a:prstGeom>
          <a:noFill/>
        </p:spPr>
        <p:txBody>
          <a:bodyPr wrap="square" rtlCol="0">
            <a:spAutoFit/>
          </a:bodyPr>
          <a:lstStyle/>
          <a:p>
            <a:r>
              <a:rPr lang="fr-FR" sz="2400" b="1" dirty="0">
                <a:solidFill>
                  <a:schemeClr val="bg1"/>
                </a:solidFill>
              </a:rPr>
              <a:t>6</a:t>
            </a:r>
          </a:p>
        </p:txBody>
      </p:sp>
      <p:graphicFrame>
        <p:nvGraphicFramePr>
          <p:cNvPr id="14" name="Graphique 13">
            <a:extLst>
              <a:ext uri="{FF2B5EF4-FFF2-40B4-BE49-F238E27FC236}">
                <a16:creationId xmlns:a16="http://schemas.microsoft.com/office/drawing/2014/main" id="{D22FAE2C-F6BE-4EA7-AEF0-007778E651AA}"/>
              </a:ext>
            </a:extLst>
          </p:cNvPr>
          <p:cNvGraphicFramePr>
            <a:graphicFrameLocks noChangeAspect="1"/>
          </p:cNvGraphicFramePr>
          <p:nvPr>
            <p:extLst>
              <p:ext uri="{D42A27DB-BD31-4B8C-83A1-F6EECF244321}">
                <p14:modId xmlns:p14="http://schemas.microsoft.com/office/powerpoint/2010/main" val="3734986225"/>
              </p:ext>
            </p:extLst>
          </p:nvPr>
        </p:nvGraphicFramePr>
        <p:xfrm>
          <a:off x="873332" y="2678777"/>
          <a:ext cx="6882554" cy="4129532"/>
        </p:xfrm>
        <a:graphic>
          <a:graphicData uri="http://schemas.openxmlformats.org/drawingml/2006/chart">
            <c:chart xmlns:c="http://schemas.openxmlformats.org/drawingml/2006/chart" xmlns:r="http://schemas.openxmlformats.org/officeDocument/2006/relationships" r:id="rId2"/>
          </a:graphicData>
        </a:graphic>
      </p:graphicFrame>
      <p:sp>
        <p:nvSpPr>
          <p:cNvPr id="15" name="ZoneTexte 14">
            <a:extLst>
              <a:ext uri="{FF2B5EF4-FFF2-40B4-BE49-F238E27FC236}">
                <a16:creationId xmlns:a16="http://schemas.microsoft.com/office/drawing/2014/main" id="{9D8059F3-9667-4778-99E8-82D91FF84C97}"/>
              </a:ext>
            </a:extLst>
          </p:cNvPr>
          <p:cNvSpPr txBox="1"/>
          <p:nvPr/>
        </p:nvSpPr>
        <p:spPr>
          <a:xfrm>
            <a:off x="460260" y="501740"/>
            <a:ext cx="12365886" cy="769441"/>
          </a:xfrm>
          <a:prstGeom prst="rect">
            <a:avLst/>
          </a:prstGeom>
          <a:noFill/>
        </p:spPr>
        <p:txBody>
          <a:bodyPr wrap="none" rtlCol="0">
            <a:spAutoFit/>
          </a:bodyPr>
          <a:lstStyle/>
          <a:p>
            <a:r>
              <a:rPr lang="fr-FR" sz="4400" dirty="0">
                <a:solidFill>
                  <a:schemeClr val="accent1"/>
                </a:solidFill>
                <a:latin typeface="Montserrat" charset="0"/>
              </a:rPr>
              <a:t>Scientific Liaison Panel Composition (</a:t>
            </a:r>
            <a:r>
              <a:rPr lang="fr-FR" sz="4400" dirty="0" err="1">
                <a:solidFill>
                  <a:schemeClr val="accent1"/>
                </a:solidFill>
                <a:latin typeface="Montserrat" charset="0"/>
              </a:rPr>
              <a:t>cont</a:t>
            </a:r>
            <a:r>
              <a:rPr lang="fr-FR" sz="4400" dirty="0">
                <a:solidFill>
                  <a:schemeClr val="accent1"/>
                </a:solidFill>
                <a:latin typeface="Montserrat" charset="0"/>
              </a:rPr>
              <a:t>.)</a:t>
            </a:r>
          </a:p>
        </p:txBody>
      </p:sp>
      <p:graphicFrame>
        <p:nvGraphicFramePr>
          <p:cNvPr id="16" name="Graphique 15">
            <a:extLst>
              <a:ext uri="{FF2B5EF4-FFF2-40B4-BE49-F238E27FC236}">
                <a16:creationId xmlns:a16="http://schemas.microsoft.com/office/drawing/2014/main" id="{2715DC27-ABEE-4A7B-8E2B-D796EC228FE4}"/>
              </a:ext>
            </a:extLst>
          </p:cNvPr>
          <p:cNvGraphicFramePr>
            <a:graphicFrameLocks/>
          </p:cNvGraphicFramePr>
          <p:nvPr>
            <p:extLst>
              <p:ext uri="{D42A27DB-BD31-4B8C-83A1-F6EECF244321}">
                <p14:modId xmlns:p14="http://schemas.microsoft.com/office/powerpoint/2010/main" val="4233716930"/>
              </p:ext>
            </p:extLst>
          </p:nvPr>
        </p:nvGraphicFramePr>
        <p:xfrm>
          <a:off x="7075594" y="2678777"/>
          <a:ext cx="91440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31803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7F2A729-12AD-413B-BEC6-A597122D1736}"/>
              </a:ext>
            </a:extLst>
          </p:cNvPr>
          <p:cNvSpPr txBox="1"/>
          <p:nvPr/>
        </p:nvSpPr>
        <p:spPr>
          <a:xfrm>
            <a:off x="9032454" y="4615180"/>
            <a:ext cx="223092" cy="461665"/>
          </a:xfrm>
          <a:prstGeom prst="rect">
            <a:avLst/>
          </a:prstGeom>
          <a:noFill/>
        </p:spPr>
        <p:txBody>
          <a:bodyPr wrap="square" rtlCol="0">
            <a:spAutoFit/>
          </a:bodyPr>
          <a:lstStyle/>
          <a:p>
            <a:r>
              <a:rPr lang="fr-FR" sz="2400" b="1" dirty="0">
                <a:solidFill>
                  <a:schemeClr val="bg1"/>
                </a:solidFill>
              </a:rPr>
              <a:t>2</a:t>
            </a:r>
          </a:p>
        </p:txBody>
      </p:sp>
      <p:sp>
        <p:nvSpPr>
          <p:cNvPr id="8" name="ZoneTexte 7">
            <a:extLst>
              <a:ext uri="{FF2B5EF4-FFF2-40B4-BE49-F238E27FC236}">
                <a16:creationId xmlns:a16="http://schemas.microsoft.com/office/drawing/2014/main" id="{AE2817B9-E8F1-448D-99EA-91D1A8F745EE}"/>
              </a:ext>
            </a:extLst>
          </p:cNvPr>
          <p:cNvSpPr txBox="1"/>
          <p:nvPr/>
        </p:nvSpPr>
        <p:spPr>
          <a:xfrm>
            <a:off x="5293360" y="5608320"/>
            <a:ext cx="223092" cy="461665"/>
          </a:xfrm>
          <a:prstGeom prst="rect">
            <a:avLst/>
          </a:prstGeom>
          <a:noFill/>
        </p:spPr>
        <p:txBody>
          <a:bodyPr wrap="square" rtlCol="0">
            <a:spAutoFit/>
          </a:bodyPr>
          <a:lstStyle/>
          <a:p>
            <a:r>
              <a:rPr lang="fr-FR" sz="2400" b="1" dirty="0">
                <a:solidFill>
                  <a:schemeClr val="bg1"/>
                </a:solidFill>
              </a:rPr>
              <a:t>2</a:t>
            </a:r>
          </a:p>
        </p:txBody>
      </p:sp>
      <p:sp>
        <p:nvSpPr>
          <p:cNvPr id="9" name="ZoneTexte 8">
            <a:extLst>
              <a:ext uri="{FF2B5EF4-FFF2-40B4-BE49-F238E27FC236}">
                <a16:creationId xmlns:a16="http://schemas.microsoft.com/office/drawing/2014/main" id="{E937AF5D-DE97-4CA5-859E-35F097FEDA4E}"/>
              </a:ext>
            </a:extLst>
          </p:cNvPr>
          <p:cNvSpPr txBox="1"/>
          <p:nvPr/>
        </p:nvSpPr>
        <p:spPr>
          <a:xfrm>
            <a:off x="6664532" y="3637280"/>
            <a:ext cx="223092" cy="461665"/>
          </a:xfrm>
          <a:prstGeom prst="rect">
            <a:avLst/>
          </a:prstGeom>
          <a:noFill/>
        </p:spPr>
        <p:txBody>
          <a:bodyPr wrap="square" rtlCol="0">
            <a:spAutoFit/>
          </a:bodyPr>
          <a:lstStyle/>
          <a:p>
            <a:r>
              <a:rPr lang="fr-FR" sz="2400" b="1" dirty="0">
                <a:solidFill>
                  <a:schemeClr val="bg1"/>
                </a:solidFill>
              </a:rPr>
              <a:t>2</a:t>
            </a:r>
          </a:p>
        </p:txBody>
      </p:sp>
      <p:sp>
        <p:nvSpPr>
          <p:cNvPr id="10" name="ZoneTexte 9">
            <a:extLst>
              <a:ext uri="{FF2B5EF4-FFF2-40B4-BE49-F238E27FC236}">
                <a16:creationId xmlns:a16="http://schemas.microsoft.com/office/drawing/2014/main" id="{0A17D1B4-3841-40BF-BDE8-5FE7D7351595}"/>
              </a:ext>
            </a:extLst>
          </p:cNvPr>
          <p:cNvSpPr txBox="1"/>
          <p:nvPr/>
        </p:nvSpPr>
        <p:spPr>
          <a:xfrm>
            <a:off x="7985760" y="3522672"/>
            <a:ext cx="223092" cy="461665"/>
          </a:xfrm>
          <a:prstGeom prst="rect">
            <a:avLst/>
          </a:prstGeom>
          <a:noFill/>
        </p:spPr>
        <p:txBody>
          <a:bodyPr wrap="square" rtlCol="0">
            <a:spAutoFit/>
          </a:bodyPr>
          <a:lstStyle/>
          <a:p>
            <a:r>
              <a:rPr lang="fr-FR" sz="2400" b="1" dirty="0">
                <a:solidFill>
                  <a:schemeClr val="bg1"/>
                </a:solidFill>
              </a:rPr>
              <a:t>3</a:t>
            </a:r>
          </a:p>
        </p:txBody>
      </p:sp>
      <p:sp>
        <p:nvSpPr>
          <p:cNvPr id="11" name="ZoneTexte 10">
            <a:extLst>
              <a:ext uri="{FF2B5EF4-FFF2-40B4-BE49-F238E27FC236}">
                <a16:creationId xmlns:a16="http://schemas.microsoft.com/office/drawing/2014/main" id="{B4D17A4B-90C7-4B17-95EF-2947FF6E610A}"/>
              </a:ext>
            </a:extLst>
          </p:cNvPr>
          <p:cNvSpPr txBox="1"/>
          <p:nvPr/>
        </p:nvSpPr>
        <p:spPr>
          <a:xfrm>
            <a:off x="8809362" y="5839152"/>
            <a:ext cx="223092" cy="461665"/>
          </a:xfrm>
          <a:prstGeom prst="rect">
            <a:avLst/>
          </a:prstGeom>
          <a:noFill/>
        </p:spPr>
        <p:txBody>
          <a:bodyPr wrap="square" rtlCol="0">
            <a:spAutoFit/>
          </a:bodyPr>
          <a:lstStyle/>
          <a:p>
            <a:r>
              <a:rPr lang="fr-FR" sz="2400" b="1" dirty="0">
                <a:solidFill>
                  <a:schemeClr val="bg1"/>
                </a:solidFill>
              </a:rPr>
              <a:t>3</a:t>
            </a:r>
          </a:p>
        </p:txBody>
      </p:sp>
      <p:sp>
        <p:nvSpPr>
          <p:cNvPr id="13" name="ZoneTexte 12">
            <a:extLst>
              <a:ext uri="{FF2B5EF4-FFF2-40B4-BE49-F238E27FC236}">
                <a16:creationId xmlns:a16="http://schemas.microsoft.com/office/drawing/2014/main" id="{24F8A4BB-288A-4172-9AC7-704B7E17B84A}"/>
              </a:ext>
            </a:extLst>
          </p:cNvPr>
          <p:cNvSpPr txBox="1"/>
          <p:nvPr/>
        </p:nvSpPr>
        <p:spPr>
          <a:xfrm>
            <a:off x="7112428" y="6672272"/>
            <a:ext cx="223092" cy="461665"/>
          </a:xfrm>
          <a:prstGeom prst="rect">
            <a:avLst/>
          </a:prstGeom>
          <a:noFill/>
        </p:spPr>
        <p:txBody>
          <a:bodyPr wrap="square" rtlCol="0">
            <a:spAutoFit/>
          </a:bodyPr>
          <a:lstStyle/>
          <a:p>
            <a:r>
              <a:rPr lang="fr-FR" sz="2400" b="1" dirty="0">
                <a:solidFill>
                  <a:schemeClr val="bg1"/>
                </a:solidFill>
              </a:rPr>
              <a:t>6</a:t>
            </a:r>
          </a:p>
        </p:txBody>
      </p:sp>
      <p:sp>
        <p:nvSpPr>
          <p:cNvPr id="15" name="ZoneTexte 14">
            <a:extLst>
              <a:ext uri="{FF2B5EF4-FFF2-40B4-BE49-F238E27FC236}">
                <a16:creationId xmlns:a16="http://schemas.microsoft.com/office/drawing/2014/main" id="{9D8059F3-9667-4778-99E8-82D91FF84C97}"/>
              </a:ext>
            </a:extLst>
          </p:cNvPr>
          <p:cNvSpPr txBox="1"/>
          <p:nvPr/>
        </p:nvSpPr>
        <p:spPr>
          <a:xfrm>
            <a:off x="460260" y="501740"/>
            <a:ext cx="12365886" cy="769441"/>
          </a:xfrm>
          <a:prstGeom prst="rect">
            <a:avLst/>
          </a:prstGeom>
          <a:noFill/>
        </p:spPr>
        <p:txBody>
          <a:bodyPr wrap="none" rtlCol="0">
            <a:spAutoFit/>
          </a:bodyPr>
          <a:lstStyle/>
          <a:p>
            <a:r>
              <a:rPr lang="fr-FR" sz="4400" dirty="0">
                <a:solidFill>
                  <a:schemeClr val="accent1"/>
                </a:solidFill>
                <a:latin typeface="Montserrat" charset="0"/>
              </a:rPr>
              <a:t>Scientific Liaison Panel Composition (</a:t>
            </a:r>
            <a:r>
              <a:rPr lang="fr-FR" sz="4400" dirty="0" err="1">
                <a:solidFill>
                  <a:schemeClr val="accent1"/>
                </a:solidFill>
                <a:latin typeface="Montserrat" charset="0"/>
              </a:rPr>
              <a:t>cont</a:t>
            </a:r>
            <a:r>
              <a:rPr lang="fr-FR" sz="4400" dirty="0">
                <a:solidFill>
                  <a:schemeClr val="accent1"/>
                </a:solidFill>
                <a:latin typeface="Montserrat" charset="0"/>
              </a:rPr>
              <a:t>.)</a:t>
            </a:r>
          </a:p>
        </p:txBody>
      </p:sp>
      <p:graphicFrame>
        <p:nvGraphicFramePr>
          <p:cNvPr id="12" name="Graphique 11">
            <a:extLst>
              <a:ext uri="{FF2B5EF4-FFF2-40B4-BE49-F238E27FC236}">
                <a16:creationId xmlns:a16="http://schemas.microsoft.com/office/drawing/2014/main" id="{C58CB18C-578D-4D48-8413-1BF0288B0116}"/>
              </a:ext>
            </a:extLst>
          </p:cNvPr>
          <p:cNvGraphicFramePr>
            <a:graphicFrameLocks/>
          </p:cNvGraphicFramePr>
          <p:nvPr>
            <p:extLst>
              <p:ext uri="{D42A27DB-BD31-4B8C-83A1-F6EECF244321}">
                <p14:modId xmlns:p14="http://schemas.microsoft.com/office/powerpoint/2010/main" val="2373967892"/>
              </p:ext>
            </p:extLst>
          </p:nvPr>
        </p:nvGraphicFramePr>
        <p:xfrm>
          <a:off x="4094480" y="2368242"/>
          <a:ext cx="7010400" cy="4955540"/>
        </p:xfrm>
        <a:graphic>
          <a:graphicData uri="http://schemas.openxmlformats.org/drawingml/2006/chart">
            <c:chart xmlns:c="http://schemas.openxmlformats.org/drawingml/2006/chart" xmlns:r="http://schemas.openxmlformats.org/officeDocument/2006/relationships" r:id="rId2"/>
          </a:graphicData>
        </a:graphic>
      </p:graphicFrame>
      <p:sp>
        <p:nvSpPr>
          <p:cNvPr id="2" name="ZoneTexte 1">
            <a:extLst>
              <a:ext uri="{FF2B5EF4-FFF2-40B4-BE49-F238E27FC236}">
                <a16:creationId xmlns:a16="http://schemas.microsoft.com/office/drawing/2014/main" id="{CBD9D7A0-FD2E-4424-81D5-60FD2F270826}"/>
              </a:ext>
            </a:extLst>
          </p:cNvPr>
          <p:cNvSpPr txBox="1"/>
          <p:nvPr/>
        </p:nvSpPr>
        <p:spPr>
          <a:xfrm>
            <a:off x="1849120" y="8168640"/>
            <a:ext cx="11263020" cy="461665"/>
          </a:xfrm>
          <a:prstGeom prst="rect">
            <a:avLst/>
          </a:prstGeom>
          <a:noFill/>
        </p:spPr>
        <p:txBody>
          <a:bodyPr wrap="none" rtlCol="0">
            <a:spAutoFit/>
          </a:bodyPr>
          <a:lstStyle/>
          <a:p>
            <a:r>
              <a:rPr lang="fr-FR" sz="2400" dirty="0">
                <a:latin typeface="Montserrat" charset="0"/>
              </a:rPr>
              <a:t>SLP </a:t>
            </a:r>
            <a:r>
              <a:rPr lang="fr-FR" sz="2400" dirty="0" err="1">
                <a:latin typeface="Montserrat" charset="0"/>
              </a:rPr>
              <a:t>statistics</a:t>
            </a:r>
            <a:r>
              <a:rPr lang="fr-FR" sz="2400" dirty="0">
                <a:latin typeface="Montserrat" charset="0"/>
              </a:rPr>
              <a:t> </a:t>
            </a:r>
            <a:r>
              <a:rPr lang="fr-FR" sz="2400" dirty="0" err="1">
                <a:latin typeface="Montserrat" charset="0"/>
              </a:rPr>
              <a:t>slightly</a:t>
            </a:r>
            <a:r>
              <a:rPr lang="fr-FR" sz="2400" dirty="0">
                <a:latin typeface="Montserrat" charset="0"/>
              </a:rPr>
              <a:t> </a:t>
            </a:r>
            <a:r>
              <a:rPr lang="fr-FR" sz="2400" dirty="0" err="1">
                <a:latin typeface="Montserrat" charset="0"/>
              </a:rPr>
              <a:t>modified</a:t>
            </a:r>
            <a:r>
              <a:rPr lang="fr-FR" sz="2400" dirty="0">
                <a:latin typeface="Montserrat" charset="0"/>
              </a:rPr>
              <a:t> </a:t>
            </a:r>
            <a:r>
              <a:rPr lang="fr-FR" sz="2400" dirty="0" err="1">
                <a:latin typeface="Montserrat" charset="0"/>
              </a:rPr>
              <a:t>after</a:t>
            </a:r>
            <a:r>
              <a:rPr lang="fr-FR" sz="2400" dirty="0">
                <a:latin typeface="Montserrat" charset="0"/>
              </a:rPr>
              <a:t> </a:t>
            </a:r>
            <a:r>
              <a:rPr lang="fr-FR" sz="2400" dirty="0" err="1">
                <a:latin typeface="Montserrat" charset="0"/>
              </a:rPr>
              <a:t>three</a:t>
            </a:r>
            <a:r>
              <a:rPr lang="fr-FR" sz="2400" dirty="0">
                <a:latin typeface="Montserrat" charset="0"/>
              </a:rPr>
              <a:t> SLP </a:t>
            </a:r>
            <a:r>
              <a:rPr lang="fr-FR" sz="2400" dirty="0" err="1">
                <a:latin typeface="Montserrat" charset="0"/>
              </a:rPr>
              <a:t>members</a:t>
            </a:r>
            <a:r>
              <a:rPr lang="fr-FR" sz="2400" dirty="0">
                <a:latin typeface="Montserrat" charset="0"/>
              </a:rPr>
              <a:t> </a:t>
            </a:r>
            <a:r>
              <a:rPr lang="fr-FR" sz="2400" dirty="0" err="1">
                <a:latin typeface="Montserrat" charset="0"/>
              </a:rPr>
              <a:t>resigned</a:t>
            </a:r>
            <a:r>
              <a:rPr lang="fr-FR" sz="2400" dirty="0">
                <a:latin typeface="Montserrat" charset="0"/>
              </a:rPr>
              <a:t> </a:t>
            </a:r>
            <a:r>
              <a:rPr lang="fr-FR" sz="2400" dirty="0" err="1">
                <a:latin typeface="Montserrat" charset="0"/>
              </a:rPr>
              <a:t>lately</a:t>
            </a:r>
            <a:r>
              <a:rPr lang="fr-FR" sz="2400" dirty="0">
                <a:latin typeface="Montserrat" charset="0"/>
              </a:rPr>
              <a:t> </a:t>
            </a:r>
          </a:p>
        </p:txBody>
      </p:sp>
    </p:spTree>
    <p:extLst>
      <p:ext uri="{BB962C8B-B14F-4D97-AF65-F5344CB8AC3E}">
        <p14:creationId xmlns:p14="http://schemas.microsoft.com/office/powerpoint/2010/main" val="3073004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820804" y="909100"/>
            <a:ext cx="13790545" cy="1434050"/>
          </a:xfrm>
          <a:prstGeom prst="rect">
            <a:avLst/>
          </a:prstGeom>
        </p:spPr>
        <p:txBody>
          <a:bodyPr spcFirstLastPara="1" wrap="square" lIns="182850" tIns="182850" rIns="182850" bIns="182850" anchor="t" anchorCtr="0">
            <a:noAutofit/>
          </a:bodyPr>
          <a:lstStyle/>
          <a:p>
            <a:r>
              <a:rPr lang="fr-FR" sz="4400" dirty="0" err="1"/>
              <a:t>Task</a:t>
            </a:r>
            <a:r>
              <a:rPr lang="fr-FR" sz="4400" dirty="0"/>
              <a:t> 1.1</a:t>
            </a:r>
            <a:r>
              <a:rPr lang="es" sz="4400" dirty="0"/>
              <a:t> </a:t>
            </a:r>
            <a:r>
              <a:rPr lang="en-US" sz="4400" dirty="0"/>
              <a:t>Challenge driven call definition and integration (cont.)</a:t>
            </a:r>
            <a:br>
              <a:rPr lang="en-GB" sz="4400" dirty="0"/>
            </a:br>
            <a:endParaRPr sz="4400" dirty="0"/>
          </a:p>
        </p:txBody>
      </p:sp>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3" y="2743200"/>
            <a:ext cx="13067917" cy="5753100"/>
          </a:xfrm>
          <a:prstGeom prst="rect">
            <a:avLst/>
          </a:prstGeom>
          <a:noFill/>
          <a:ln>
            <a:noFill/>
          </a:ln>
        </p:spPr>
        <p:txBody>
          <a:bodyPr spcFirstLastPara="1" wrap="square" lIns="182850" tIns="182850" rIns="182850" bIns="182850" anchor="t" anchorCtr="0">
            <a:noAutofit/>
          </a:bodyPr>
          <a:lstStyle/>
          <a:p>
            <a:pPr>
              <a:spcBef>
                <a:spcPts val="600"/>
              </a:spcBef>
              <a:buFont typeface="Arial" panose="020B0604020202020204" pitchFamily="34" charset="0"/>
              <a:buChar char="•"/>
            </a:pPr>
            <a:r>
              <a:rPr lang="en-GB" dirty="0">
                <a:solidFill>
                  <a:schemeClr val="accent1"/>
                </a:solidFill>
                <a:latin typeface="Montserrat" charset="0"/>
              </a:rPr>
              <a:t>Description of the seven key research challenges   (D1.4)                </a:t>
            </a:r>
            <a:r>
              <a:rPr lang="en-GB" dirty="0">
                <a:solidFill>
                  <a:schemeClr val="tx1"/>
                </a:solidFill>
                <a:latin typeface="Montserrat" charset="0"/>
              </a:rPr>
              <a:t>to be addressed </a:t>
            </a:r>
            <a:r>
              <a:rPr lang="en-GB" dirty="0">
                <a:solidFill>
                  <a:srgbClr val="000000"/>
                </a:solidFill>
                <a:latin typeface="Montserrat" charset="0"/>
              </a:rPr>
              <a:t>through the POLARIN TA call for proposals</a:t>
            </a:r>
          </a:p>
          <a:p>
            <a:pPr marL="825500" lvl="1" indent="-285750">
              <a:spcBef>
                <a:spcPts val="1200"/>
              </a:spcBef>
              <a:buFont typeface="Wingdings" panose="05000000000000000000" pitchFamily="2" charset="2"/>
              <a:buChar char="Ø"/>
            </a:pPr>
            <a:r>
              <a:rPr lang="en-US" sz="3200" i="1" dirty="0">
                <a:solidFill>
                  <a:srgbClr val="000000"/>
                </a:solidFill>
                <a:latin typeface="Montserrat" charset="0"/>
              </a:rPr>
              <a:t>Sea Ice and Polar Oceans in the Climate System</a:t>
            </a:r>
          </a:p>
          <a:p>
            <a:pPr marL="825500" lvl="1" indent="-285750">
              <a:buFont typeface="Wingdings" panose="05000000000000000000" pitchFamily="2" charset="2"/>
              <a:buChar char="Ø"/>
            </a:pPr>
            <a:r>
              <a:rPr lang="en-US" sz="3200" i="1" dirty="0">
                <a:solidFill>
                  <a:srgbClr val="000000"/>
                </a:solidFill>
                <a:latin typeface="Montserrat" charset="0"/>
              </a:rPr>
              <a:t>Polar Ice Sheets, Glaciers and Sea Level:</a:t>
            </a:r>
          </a:p>
          <a:p>
            <a:pPr marL="825500" lvl="1" indent="-285750">
              <a:buFont typeface="Wingdings" panose="05000000000000000000" pitchFamily="2" charset="2"/>
              <a:buChar char="Ø"/>
            </a:pPr>
            <a:r>
              <a:rPr lang="en-GB" sz="3200" i="1" dirty="0">
                <a:solidFill>
                  <a:srgbClr val="000000"/>
                </a:solidFill>
                <a:latin typeface="Montserrat" charset="0"/>
              </a:rPr>
              <a:t>Terrestrial Carbon Cycle and Permafrost</a:t>
            </a:r>
          </a:p>
          <a:p>
            <a:pPr marL="825500" lvl="1" indent="-285750">
              <a:buFont typeface="Wingdings" panose="05000000000000000000" pitchFamily="2" charset="2"/>
              <a:buChar char="Ø"/>
            </a:pPr>
            <a:r>
              <a:rPr lang="en-GB" sz="3200" i="1" dirty="0">
                <a:solidFill>
                  <a:srgbClr val="000000"/>
                </a:solidFill>
                <a:latin typeface="Montserrat" charset="0"/>
              </a:rPr>
              <a:t>Polar Ecosystems and Biodiversity</a:t>
            </a:r>
          </a:p>
          <a:p>
            <a:pPr marL="825500" lvl="1" indent="-285750">
              <a:buFont typeface="Wingdings" panose="05000000000000000000" pitchFamily="2" charset="2"/>
              <a:buChar char="Ø"/>
            </a:pPr>
            <a:r>
              <a:rPr lang="en-GB" sz="3200" i="1" dirty="0">
                <a:solidFill>
                  <a:srgbClr val="000000"/>
                </a:solidFill>
                <a:latin typeface="Montserrat" charset="0"/>
              </a:rPr>
              <a:t>Atmosphere dynamics and chemistry</a:t>
            </a:r>
          </a:p>
          <a:p>
            <a:pPr marL="825500" lvl="1" indent="-285750">
              <a:buFont typeface="Wingdings" panose="05000000000000000000" pitchFamily="2" charset="2"/>
              <a:buChar char="Ø"/>
            </a:pPr>
            <a:r>
              <a:rPr lang="en-GB" sz="3200" i="1" dirty="0">
                <a:solidFill>
                  <a:srgbClr val="000000"/>
                </a:solidFill>
                <a:latin typeface="Montserrat" charset="0"/>
              </a:rPr>
              <a:t>Paleoclimate Processes and Variability</a:t>
            </a:r>
          </a:p>
          <a:p>
            <a:pPr marL="825500" lvl="1" indent="-285750">
              <a:buFont typeface="Wingdings" panose="05000000000000000000" pitchFamily="2" charset="2"/>
              <a:buChar char="Ø"/>
            </a:pPr>
            <a:r>
              <a:rPr lang="en-US" sz="3200" i="1" dirty="0">
                <a:solidFill>
                  <a:srgbClr val="000000"/>
                </a:solidFill>
                <a:latin typeface="Montserrat" charset="0"/>
              </a:rPr>
              <a:t>Humans, societies and global changes</a:t>
            </a:r>
            <a:endParaRPr lang="en-GB" sz="3200" b="0" i="1" u="none" strike="noStrike" dirty="0">
              <a:solidFill>
                <a:srgbClr val="000000"/>
              </a:solidFill>
              <a:effectLst/>
              <a:latin typeface="Montserrat" charset="0"/>
            </a:endParaRPr>
          </a:p>
        </p:txBody>
      </p:sp>
    </p:spTree>
    <p:extLst>
      <p:ext uri="{BB962C8B-B14F-4D97-AF65-F5344CB8AC3E}">
        <p14:creationId xmlns:p14="http://schemas.microsoft.com/office/powerpoint/2010/main" val="441748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D77B00C-BBFE-419A-8E4C-28BA5C7FA5AC}"/>
              </a:ext>
            </a:extLst>
          </p:cNvPr>
          <p:cNvSpPr>
            <a:spLocks noGrp="1"/>
          </p:cNvSpPr>
          <p:nvPr>
            <p:ph type="body" idx="1"/>
          </p:nvPr>
        </p:nvSpPr>
        <p:spPr>
          <a:xfrm>
            <a:off x="1369210" y="2896075"/>
            <a:ext cx="13451689" cy="4913155"/>
          </a:xfrm>
        </p:spPr>
        <p:txBody>
          <a:bodyPr>
            <a:noAutofit/>
          </a:bodyPr>
          <a:lstStyle/>
          <a:p>
            <a:pPr>
              <a:spcBef>
                <a:spcPts val="600"/>
              </a:spcBef>
              <a:buFont typeface="Arial" panose="020B0604020202020204" pitchFamily="34" charset="0"/>
              <a:buChar char="•"/>
            </a:pPr>
            <a:r>
              <a:rPr lang="en-US" sz="2400" dirty="0">
                <a:solidFill>
                  <a:schemeClr val="accent1"/>
                </a:solidFill>
              </a:rPr>
              <a:t>Inspired from existing European and international science documents </a:t>
            </a:r>
            <a:r>
              <a:rPr lang="en-US" sz="2400" dirty="0"/>
              <a:t>(incl. European Polar Research </a:t>
            </a:r>
            <a:r>
              <a:rPr lang="en-US" sz="2400" dirty="0" err="1"/>
              <a:t>Programme</a:t>
            </a:r>
            <a:r>
              <a:rPr lang="en-US" sz="2400" dirty="0"/>
              <a:t>, EU-</a:t>
            </a:r>
            <a:r>
              <a:rPr lang="en-US" sz="2400" dirty="0" err="1"/>
              <a:t>PolarNet</a:t>
            </a:r>
            <a:r>
              <a:rPr lang="en-US" sz="2400" dirty="0"/>
              <a:t> “Identification Report of future research needs for polar research”, SCAR Antarctic Climate Change and the Environment, ICARP III report, IPCC SROCC and AR6, ESA science strategy,…) and </a:t>
            </a:r>
            <a:r>
              <a:rPr lang="en-US" sz="2400" dirty="0">
                <a:solidFill>
                  <a:schemeClr val="accent1"/>
                </a:solidFill>
              </a:rPr>
              <a:t>observation strategies </a:t>
            </a:r>
            <a:r>
              <a:rPr lang="en-US" sz="2400" dirty="0"/>
              <a:t>(SAON, WMO, SOOS, ESA, KEPLER project, …)</a:t>
            </a:r>
          </a:p>
          <a:p>
            <a:pPr>
              <a:spcBef>
                <a:spcPts val="600"/>
              </a:spcBef>
              <a:buFont typeface="Arial" panose="020B0604020202020204" pitchFamily="34" charset="0"/>
              <a:buChar char="•"/>
            </a:pPr>
            <a:r>
              <a:rPr lang="en-US" sz="2400" dirty="0">
                <a:solidFill>
                  <a:schemeClr val="accent1"/>
                </a:solidFill>
              </a:rPr>
              <a:t>Seven research priorities relating to process understanding in the polar regions: </a:t>
            </a:r>
            <a:r>
              <a:rPr lang="en-US" sz="2400" dirty="0">
                <a:solidFill>
                  <a:schemeClr val="tx1"/>
                </a:solidFill>
              </a:rPr>
              <a:t>marine and terrestrial processes, across all disciplines from natural to social and human sciences, both polar regions</a:t>
            </a:r>
          </a:p>
          <a:p>
            <a:pPr>
              <a:spcBef>
                <a:spcPts val="600"/>
              </a:spcBef>
              <a:buFont typeface="Arial" panose="020B0604020202020204" pitchFamily="34" charset="0"/>
              <a:buChar char="•"/>
            </a:pPr>
            <a:r>
              <a:rPr lang="en-US" sz="2400" dirty="0">
                <a:solidFill>
                  <a:schemeClr val="accent1"/>
                </a:solidFill>
              </a:rPr>
              <a:t>Also considers validation/calibration needs </a:t>
            </a:r>
            <a:r>
              <a:rPr lang="en-US" sz="2400" dirty="0">
                <a:solidFill>
                  <a:schemeClr val="tx1"/>
                </a:solidFill>
              </a:rPr>
              <a:t>for in-situ observations, modelling and remote sensing </a:t>
            </a:r>
            <a:endParaRPr lang="en-US" sz="2400" dirty="0">
              <a:solidFill>
                <a:schemeClr val="accent1"/>
              </a:solidFill>
            </a:endParaRPr>
          </a:p>
        </p:txBody>
      </p:sp>
      <p:sp>
        <p:nvSpPr>
          <p:cNvPr id="5" name="Google Shape;112;p22">
            <a:extLst>
              <a:ext uri="{FF2B5EF4-FFF2-40B4-BE49-F238E27FC236}">
                <a16:creationId xmlns:a16="http://schemas.microsoft.com/office/drawing/2014/main" id="{900BADB0-F71E-416E-9902-54123589BF64}"/>
              </a:ext>
            </a:extLst>
          </p:cNvPr>
          <p:cNvSpPr txBox="1">
            <a:spLocks/>
          </p:cNvSpPr>
          <p:nvPr/>
        </p:nvSpPr>
        <p:spPr>
          <a:xfrm>
            <a:off x="1074803" y="965200"/>
            <a:ext cx="13067917" cy="89408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GB" dirty="0">
                <a:solidFill>
                  <a:schemeClr val="accent1"/>
                </a:solidFill>
                <a:latin typeface="Montserrat" charset="0"/>
              </a:rPr>
              <a:t>Description of the seven key research challenges (cont.)</a:t>
            </a:r>
            <a:endParaRPr lang="en-GB" sz="3200" i="1" dirty="0">
              <a:solidFill>
                <a:srgbClr val="000000"/>
              </a:solidFill>
              <a:latin typeface="Montserrat" charset="0"/>
            </a:endParaRPr>
          </a:p>
        </p:txBody>
      </p:sp>
    </p:spTree>
    <p:extLst>
      <p:ext uri="{BB962C8B-B14F-4D97-AF65-F5344CB8AC3E}">
        <p14:creationId xmlns:p14="http://schemas.microsoft.com/office/powerpoint/2010/main" val="2074657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820804" y="909100"/>
            <a:ext cx="13790545" cy="1434050"/>
          </a:xfrm>
          <a:prstGeom prst="rect">
            <a:avLst/>
          </a:prstGeom>
        </p:spPr>
        <p:txBody>
          <a:bodyPr spcFirstLastPara="1" wrap="square" lIns="182850" tIns="182850" rIns="182850" bIns="182850" anchor="t" anchorCtr="0">
            <a:noAutofit/>
          </a:bodyPr>
          <a:lstStyle/>
          <a:p>
            <a:r>
              <a:rPr lang="fr-FR" sz="4400" dirty="0" err="1"/>
              <a:t>Task</a:t>
            </a:r>
            <a:r>
              <a:rPr lang="fr-FR" sz="4400" dirty="0"/>
              <a:t> 1.1</a:t>
            </a:r>
            <a:r>
              <a:rPr lang="es" sz="4400" dirty="0"/>
              <a:t> </a:t>
            </a:r>
            <a:r>
              <a:rPr lang="en-US" sz="4400" dirty="0"/>
              <a:t>Challenge driven call definition and integration (cont.)</a:t>
            </a:r>
            <a:br>
              <a:rPr lang="en-GB" sz="4400" dirty="0"/>
            </a:br>
            <a:endParaRPr sz="4400" dirty="0"/>
          </a:p>
        </p:txBody>
      </p:sp>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4" y="4019550"/>
            <a:ext cx="13009496" cy="4267200"/>
          </a:xfrm>
          <a:prstGeom prst="rect">
            <a:avLst/>
          </a:prstGeom>
          <a:noFill/>
          <a:ln>
            <a:noFill/>
          </a:ln>
        </p:spPr>
        <p:txBody>
          <a:bodyPr spcFirstLastPara="1" wrap="square" lIns="182850" tIns="182850" rIns="182850" bIns="182850" anchor="t" anchorCtr="0">
            <a:noAutofit/>
          </a:bodyPr>
          <a:lstStyle/>
          <a:p>
            <a:pPr>
              <a:spcBef>
                <a:spcPts val="600"/>
              </a:spcBef>
              <a:buFont typeface="Arial" panose="020B0604020202020204" pitchFamily="34" charset="0"/>
              <a:buChar char="•"/>
            </a:pPr>
            <a:r>
              <a:rPr lang="en-GB" dirty="0">
                <a:solidFill>
                  <a:schemeClr val="accent1"/>
                </a:solidFill>
                <a:latin typeface="Montserrat" charset="0"/>
              </a:rPr>
              <a:t>Development of a full procedure for TA provision</a:t>
            </a:r>
            <a:endParaRPr lang="en-GB" dirty="0">
              <a:solidFill>
                <a:srgbClr val="000000"/>
              </a:solidFill>
              <a:latin typeface="Montserrat" charset="0"/>
            </a:endParaRPr>
          </a:p>
          <a:p>
            <a:pPr marL="996950" lvl="1" indent="-457200">
              <a:spcBef>
                <a:spcPts val="600"/>
              </a:spcBef>
              <a:buFont typeface="Wingdings" panose="05000000000000000000" pitchFamily="2" charset="2"/>
              <a:buChar char="Ø"/>
            </a:pPr>
            <a:r>
              <a:rPr lang="en-GB" sz="2800" dirty="0">
                <a:solidFill>
                  <a:schemeClr val="tx1"/>
                </a:solidFill>
                <a:latin typeface="Montserrat" charset="0"/>
              </a:rPr>
              <a:t>Process definition </a:t>
            </a:r>
          </a:p>
          <a:p>
            <a:pPr marL="996950" lvl="1" indent="-457200">
              <a:spcBef>
                <a:spcPts val="600"/>
              </a:spcBef>
              <a:buFont typeface="Wingdings" panose="05000000000000000000" pitchFamily="2" charset="2"/>
              <a:buChar char="Ø"/>
            </a:pPr>
            <a:r>
              <a:rPr lang="en-GB" sz="2800" dirty="0">
                <a:solidFill>
                  <a:srgbClr val="000000"/>
                </a:solidFill>
                <a:latin typeface="Montserrat" charset="0"/>
              </a:rPr>
              <a:t>Call definition </a:t>
            </a:r>
          </a:p>
          <a:p>
            <a:pPr marL="996950" lvl="1" indent="-457200">
              <a:spcBef>
                <a:spcPts val="600"/>
              </a:spcBef>
              <a:buFont typeface="Wingdings" panose="05000000000000000000" pitchFamily="2" charset="2"/>
              <a:buChar char="Ø"/>
            </a:pPr>
            <a:r>
              <a:rPr lang="en-GB" sz="2800" dirty="0">
                <a:solidFill>
                  <a:srgbClr val="000000"/>
                </a:solidFill>
                <a:latin typeface="Montserrat" charset="0"/>
              </a:rPr>
              <a:t>Procedure for proposal selection</a:t>
            </a:r>
          </a:p>
          <a:p>
            <a:pPr marL="996950" lvl="1" indent="-457200">
              <a:spcBef>
                <a:spcPts val="600"/>
              </a:spcBef>
              <a:buFont typeface="Wingdings" panose="05000000000000000000" pitchFamily="2" charset="2"/>
              <a:buChar char="Ø"/>
            </a:pPr>
            <a:r>
              <a:rPr lang="en-GB" sz="2800" dirty="0">
                <a:solidFill>
                  <a:srgbClr val="000000"/>
                </a:solidFill>
                <a:latin typeface="Montserrat" charset="0"/>
              </a:rPr>
              <a:t>Project implementation</a:t>
            </a:r>
          </a:p>
          <a:p>
            <a:pPr marL="996950" lvl="1" indent="-457200">
              <a:spcBef>
                <a:spcPts val="600"/>
              </a:spcBef>
              <a:buFont typeface="Wingdings" panose="05000000000000000000" pitchFamily="2" charset="2"/>
              <a:buChar char="Ø"/>
            </a:pPr>
            <a:r>
              <a:rPr lang="en-GB" sz="2800" dirty="0">
                <a:solidFill>
                  <a:srgbClr val="000000"/>
                </a:solidFill>
                <a:latin typeface="Montserrat" charset="0"/>
              </a:rPr>
              <a:t>Project reporting and publication of results</a:t>
            </a:r>
          </a:p>
          <a:p>
            <a:pPr marL="996950" lvl="1" indent="-457200">
              <a:spcBef>
                <a:spcPts val="600"/>
              </a:spcBef>
              <a:buFont typeface="Wingdings" panose="05000000000000000000" pitchFamily="2" charset="2"/>
              <a:buChar char="Ø"/>
            </a:pPr>
            <a:endParaRPr lang="en-GB" sz="2800" dirty="0">
              <a:solidFill>
                <a:srgbClr val="000000"/>
              </a:solidFill>
              <a:latin typeface="Montserrat" charset="0"/>
            </a:endParaRPr>
          </a:p>
        </p:txBody>
      </p:sp>
    </p:spTree>
    <p:extLst>
      <p:ext uri="{BB962C8B-B14F-4D97-AF65-F5344CB8AC3E}">
        <p14:creationId xmlns:p14="http://schemas.microsoft.com/office/powerpoint/2010/main" val="3929548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781268" y="2252662"/>
            <a:ext cx="12594426" cy="900005"/>
          </a:xfrm>
          <a:prstGeom prst="rect">
            <a:avLst/>
          </a:prstGeom>
        </p:spPr>
        <p:txBody>
          <a:bodyPr spcFirstLastPara="1" wrap="square" lIns="182850" tIns="182850" rIns="182850" bIns="182850" anchor="t" anchorCtr="0">
            <a:noAutofit/>
          </a:bodyPr>
          <a:lstStyle/>
          <a:p>
            <a:br>
              <a:rPr lang="en-GB" sz="3200" dirty="0"/>
            </a:br>
            <a:endParaRPr sz="3200" dirty="0"/>
          </a:p>
        </p:txBody>
      </p:sp>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781268" y="3682159"/>
            <a:ext cx="14714604" cy="1001038"/>
          </a:xfrm>
          <a:prstGeom prst="rect">
            <a:avLst/>
          </a:prstGeom>
          <a:noFill/>
          <a:ln>
            <a:noFill/>
          </a:ln>
        </p:spPr>
        <p:txBody>
          <a:bodyPr spcFirstLastPara="1" wrap="square" lIns="182850" tIns="182850" rIns="182850" bIns="182850" anchor="t" anchorCtr="0">
            <a:normAutofit lnSpcReduction="10000"/>
          </a:bodyPr>
          <a:lstStyle/>
          <a:p>
            <a:pPr marL="82550" indent="0">
              <a:spcBef>
                <a:spcPts val="600"/>
              </a:spcBef>
              <a:buNone/>
            </a:pPr>
            <a:r>
              <a:rPr lang="en-US" cap="all" dirty="0"/>
              <a:t>main objective: </a:t>
            </a:r>
            <a:r>
              <a:rPr lang="en-US" dirty="0">
                <a:solidFill>
                  <a:schemeClr val="accent1"/>
                </a:solidFill>
              </a:rPr>
              <a:t>to describe in detail the process for provision of TA </a:t>
            </a:r>
            <a:endParaRPr lang="en-GB" b="0" i="0" u="none" strike="noStrike" dirty="0">
              <a:solidFill>
                <a:schemeClr val="tx1"/>
              </a:solidFill>
              <a:effectLst/>
            </a:endParaRPr>
          </a:p>
        </p:txBody>
      </p:sp>
      <p:sp>
        <p:nvSpPr>
          <p:cNvPr id="13" name="Google Shape;112;p22">
            <a:extLst>
              <a:ext uri="{FF2B5EF4-FFF2-40B4-BE49-F238E27FC236}">
                <a16:creationId xmlns:a16="http://schemas.microsoft.com/office/drawing/2014/main" id="{71500156-31C7-59F4-AE73-375E9144062D}"/>
              </a:ext>
            </a:extLst>
          </p:cNvPr>
          <p:cNvSpPr txBox="1">
            <a:spLocks/>
          </p:cNvSpPr>
          <p:nvPr/>
        </p:nvSpPr>
        <p:spPr>
          <a:xfrm>
            <a:off x="1464796" y="7139735"/>
            <a:ext cx="4464756" cy="954107"/>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pPr>
            <a:r>
              <a:rPr lang="en-US" dirty="0"/>
              <a:t>Eligibility Criteria </a:t>
            </a:r>
            <a:endParaRPr lang="en-GB" dirty="0">
              <a:solidFill>
                <a:schemeClr val="tx1"/>
              </a:solidFill>
            </a:endParaRPr>
          </a:p>
        </p:txBody>
      </p:sp>
      <p:sp>
        <p:nvSpPr>
          <p:cNvPr id="14" name="Google Shape;112;p22">
            <a:extLst>
              <a:ext uri="{FF2B5EF4-FFF2-40B4-BE49-F238E27FC236}">
                <a16:creationId xmlns:a16="http://schemas.microsoft.com/office/drawing/2014/main" id="{4BD6552B-ADD7-B05F-4C2E-B0FCE147AAF7}"/>
              </a:ext>
            </a:extLst>
          </p:cNvPr>
          <p:cNvSpPr txBox="1">
            <a:spLocks/>
          </p:cNvSpPr>
          <p:nvPr/>
        </p:nvSpPr>
        <p:spPr>
          <a:xfrm>
            <a:off x="1464796" y="7891615"/>
            <a:ext cx="6809138" cy="954107"/>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pPr>
            <a:r>
              <a:rPr lang="en-US" dirty="0"/>
              <a:t>Terms and Conditions for TA</a:t>
            </a:r>
            <a:endParaRPr lang="en-GB" dirty="0">
              <a:solidFill>
                <a:schemeClr val="tx1"/>
              </a:solidFill>
            </a:endParaRPr>
          </a:p>
        </p:txBody>
      </p:sp>
      <p:pic>
        <p:nvPicPr>
          <p:cNvPr id="15" name="Picture 44" descr="Homepage | IGOT">
            <a:extLst>
              <a:ext uri="{FF2B5EF4-FFF2-40B4-BE49-F238E27FC236}">
                <a16:creationId xmlns:a16="http://schemas.microsoft.com/office/drawing/2014/main" id="{65E84355-2EA0-F79C-59BD-1586E746E1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sp>
        <p:nvSpPr>
          <p:cNvPr id="32" name="Retângulo: Cantos Arredondados 31">
            <a:extLst>
              <a:ext uri="{FF2B5EF4-FFF2-40B4-BE49-F238E27FC236}">
                <a16:creationId xmlns:a16="http://schemas.microsoft.com/office/drawing/2014/main" id="{8806FA3D-132A-BABF-0EC1-854917FF8A0C}"/>
              </a:ext>
            </a:extLst>
          </p:cNvPr>
          <p:cNvSpPr/>
          <p:nvPr/>
        </p:nvSpPr>
        <p:spPr>
          <a:xfrm>
            <a:off x="1079500" y="5253988"/>
            <a:ext cx="15324031" cy="1422315"/>
          </a:xfrm>
          <a:prstGeom prst="roundRect">
            <a:avLst>
              <a:gd name="adj" fmla="val 11494"/>
            </a:avLst>
          </a:prstGeom>
          <a:solidFill>
            <a:srgbClr val="92C3DF"/>
          </a:solidFill>
          <a:ln w="28575">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nchorCtr="0"/>
          <a:lstStyle/>
          <a:p>
            <a:pPr algn="ctr"/>
            <a:endParaRPr lang="en-GB"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Retângulo: Cantos Arredondados 32">
            <a:extLst>
              <a:ext uri="{FF2B5EF4-FFF2-40B4-BE49-F238E27FC236}">
                <a16:creationId xmlns:a16="http://schemas.microsoft.com/office/drawing/2014/main" id="{8203A809-3734-06F2-0637-58BB16D9462C}"/>
              </a:ext>
            </a:extLst>
          </p:cNvPr>
          <p:cNvSpPr/>
          <p:nvPr/>
        </p:nvSpPr>
        <p:spPr>
          <a:xfrm>
            <a:off x="1296325" y="5442950"/>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call scientific framework and topic definition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Retângulo: Cantos Arredondados 33">
            <a:extLst>
              <a:ext uri="{FF2B5EF4-FFF2-40B4-BE49-F238E27FC236}">
                <a16:creationId xmlns:a16="http://schemas.microsoft.com/office/drawing/2014/main" id="{D861DABD-5DD3-980A-9111-E16D4E5382F9}"/>
              </a:ext>
            </a:extLst>
          </p:cNvPr>
          <p:cNvSpPr/>
          <p:nvPr/>
        </p:nvSpPr>
        <p:spPr>
          <a:xfrm>
            <a:off x="6437403" y="5457055"/>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evaluation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Retângulo: Cantos Arredondados 34">
            <a:extLst>
              <a:ext uri="{FF2B5EF4-FFF2-40B4-BE49-F238E27FC236}">
                <a16:creationId xmlns:a16="http://schemas.microsoft.com/office/drawing/2014/main" id="{44BE3C17-40F3-F832-6F6C-DC745A1A1477}"/>
              </a:ext>
            </a:extLst>
          </p:cNvPr>
          <p:cNvSpPr/>
          <p:nvPr/>
        </p:nvSpPr>
        <p:spPr>
          <a:xfrm>
            <a:off x="14139252" y="5457055"/>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reporting</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6" name="Retângulo: Cantos Arredondados 35">
            <a:extLst>
              <a:ext uri="{FF2B5EF4-FFF2-40B4-BE49-F238E27FC236}">
                <a16:creationId xmlns:a16="http://schemas.microsoft.com/office/drawing/2014/main" id="{562AC923-F479-2B4A-9919-C1A2593CC116}"/>
              </a:ext>
            </a:extLst>
          </p:cNvPr>
          <p:cNvSpPr/>
          <p:nvPr/>
        </p:nvSpPr>
        <p:spPr>
          <a:xfrm>
            <a:off x="11578344" y="5457057"/>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transnational access field work</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Retângulo: Cantos Arredondados 36">
            <a:extLst>
              <a:ext uri="{FF2B5EF4-FFF2-40B4-BE49-F238E27FC236}">
                <a16:creationId xmlns:a16="http://schemas.microsoft.com/office/drawing/2014/main" id="{47A1277B-4A47-3628-6027-540FEA75F4CA}"/>
              </a:ext>
            </a:extLst>
          </p:cNvPr>
          <p:cNvSpPr/>
          <p:nvPr/>
        </p:nvSpPr>
        <p:spPr>
          <a:xfrm>
            <a:off x="9002290" y="5457055"/>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logistic preparation and implementation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Seta: Para Baixo 37">
            <a:extLst>
              <a:ext uri="{FF2B5EF4-FFF2-40B4-BE49-F238E27FC236}">
                <a16:creationId xmlns:a16="http://schemas.microsoft.com/office/drawing/2014/main" id="{793F8D25-FD0F-1B99-EB19-DC42D53F57C6}"/>
              </a:ext>
            </a:extLst>
          </p:cNvPr>
          <p:cNvSpPr>
            <a:spLocks/>
          </p:cNvSpPr>
          <p:nvPr/>
        </p:nvSpPr>
        <p:spPr>
          <a:xfrm rot="16200000">
            <a:off x="8612493" y="5781566"/>
            <a:ext cx="306038" cy="428827"/>
          </a:xfrm>
          <a:prstGeom prst="downArrow">
            <a:avLst/>
          </a:prstGeom>
          <a:solidFill>
            <a:srgbClr val="0078B9"/>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ctr"/>
          <a:lstStyle/>
          <a:p>
            <a:pPr algn="ctr"/>
            <a:endParaRPr lang="en-GB"/>
          </a:p>
        </p:txBody>
      </p:sp>
      <p:sp>
        <p:nvSpPr>
          <p:cNvPr id="39" name="Seta: Para Baixo 38">
            <a:extLst>
              <a:ext uri="{FF2B5EF4-FFF2-40B4-BE49-F238E27FC236}">
                <a16:creationId xmlns:a16="http://schemas.microsoft.com/office/drawing/2014/main" id="{32CD4BD9-5881-433C-D43B-3EB6363A804D}"/>
              </a:ext>
            </a:extLst>
          </p:cNvPr>
          <p:cNvSpPr>
            <a:spLocks/>
          </p:cNvSpPr>
          <p:nvPr/>
        </p:nvSpPr>
        <p:spPr>
          <a:xfrm rot="16200000">
            <a:off x="11180913" y="5781564"/>
            <a:ext cx="306038" cy="428832"/>
          </a:xfrm>
          <a:prstGeom prst="downArrow">
            <a:avLst/>
          </a:prstGeom>
          <a:solidFill>
            <a:srgbClr val="0078B9"/>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ctr"/>
          <a:lstStyle/>
          <a:p>
            <a:pPr algn="ctr"/>
            <a:endParaRPr lang="en-GB"/>
          </a:p>
        </p:txBody>
      </p:sp>
      <p:sp>
        <p:nvSpPr>
          <p:cNvPr id="40" name="Seta: Para Baixo 39">
            <a:extLst>
              <a:ext uri="{FF2B5EF4-FFF2-40B4-BE49-F238E27FC236}">
                <a16:creationId xmlns:a16="http://schemas.microsoft.com/office/drawing/2014/main" id="{34DDACF2-BF9C-FCB0-FD35-9F2F1BEE1343}"/>
              </a:ext>
            </a:extLst>
          </p:cNvPr>
          <p:cNvSpPr>
            <a:spLocks/>
          </p:cNvSpPr>
          <p:nvPr/>
        </p:nvSpPr>
        <p:spPr>
          <a:xfrm rot="16200000">
            <a:off x="13756975" y="5781564"/>
            <a:ext cx="306038" cy="428832"/>
          </a:xfrm>
          <a:prstGeom prst="downArrow">
            <a:avLst/>
          </a:prstGeom>
          <a:solidFill>
            <a:srgbClr val="0078B9"/>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ctr"/>
          <a:lstStyle/>
          <a:p>
            <a:pPr algn="ctr"/>
            <a:endParaRPr lang="en-GB"/>
          </a:p>
        </p:txBody>
      </p:sp>
      <p:sp>
        <p:nvSpPr>
          <p:cNvPr id="41" name="Retângulo: Cantos Arredondados 40">
            <a:extLst>
              <a:ext uri="{FF2B5EF4-FFF2-40B4-BE49-F238E27FC236}">
                <a16:creationId xmlns:a16="http://schemas.microsoft.com/office/drawing/2014/main" id="{BE41A664-CB76-1F2A-E2E0-F22084AAEA39}"/>
              </a:ext>
            </a:extLst>
          </p:cNvPr>
          <p:cNvSpPr/>
          <p:nvPr/>
        </p:nvSpPr>
        <p:spPr>
          <a:xfrm>
            <a:off x="1086677" y="4780157"/>
            <a:ext cx="15324031" cy="1896146"/>
          </a:xfrm>
          <a:prstGeom prst="roundRect">
            <a:avLst>
              <a:gd name="adj" fmla="val 5305"/>
            </a:avLst>
          </a:prstGeom>
          <a:noFill/>
          <a:ln w="28575">
            <a:solidFill>
              <a:srgbClr val="0078B9"/>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r>
              <a:rPr lang="en-US" sz="2800" b="1" dirty="0">
                <a:solidFill>
                  <a:srgbClr val="0078B9"/>
                </a:solidFill>
                <a:latin typeface="Calibri" panose="020F0502020204030204" pitchFamily="34" charset="0"/>
                <a:ea typeface="Calibri" panose="020F0502020204030204" pitchFamily="34" charset="0"/>
                <a:cs typeface="Calibri" panose="020F0502020204030204" pitchFamily="34" charset="0"/>
              </a:rPr>
              <a:t>Steps involved in the provision of transnational access</a:t>
            </a:r>
            <a:endParaRPr lang="en-GB" sz="2800" b="1" dirty="0">
              <a:solidFill>
                <a:srgbClr val="0078B9"/>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Retângulo: Cantos Arredondados 41">
            <a:extLst>
              <a:ext uri="{FF2B5EF4-FFF2-40B4-BE49-F238E27FC236}">
                <a16:creationId xmlns:a16="http://schemas.microsoft.com/office/drawing/2014/main" id="{2F40ADEE-E2BF-43E5-09FA-DC039BCEC2DF}"/>
              </a:ext>
            </a:extLst>
          </p:cNvPr>
          <p:cNvSpPr/>
          <p:nvPr/>
        </p:nvSpPr>
        <p:spPr>
          <a:xfrm>
            <a:off x="3862220" y="5442950"/>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proposal</a:t>
            </a:r>
          </a:p>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submission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Seta: Para Baixo 42">
            <a:extLst>
              <a:ext uri="{FF2B5EF4-FFF2-40B4-BE49-F238E27FC236}">
                <a16:creationId xmlns:a16="http://schemas.microsoft.com/office/drawing/2014/main" id="{1B779C3B-FA98-06F2-1D1E-EEFD6BA1E046}"/>
              </a:ext>
            </a:extLst>
          </p:cNvPr>
          <p:cNvSpPr>
            <a:spLocks/>
          </p:cNvSpPr>
          <p:nvPr/>
        </p:nvSpPr>
        <p:spPr>
          <a:xfrm rot="16200000">
            <a:off x="3469870" y="5779378"/>
            <a:ext cx="306038" cy="428827"/>
          </a:xfrm>
          <a:prstGeom prst="downArrow">
            <a:avLst/>
          </a:prstGeom>
          <a:solidFill>
            <a:srgbClr val="0078B9"/>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ctr"/>
          <a:lstStyle/>
          <a:p>
            <a:pPr algn="ctr"/>
            <a:endParaRPr lang="en-GB"/>
          </a:p>
        </p:txBody>
      </p:sp>
      <p:sp>
        <p:nvSpPr>
          <p:cNvPr id="44" name="Seta: Para Baixo 43">
            <a:extLst>
              <a:ext uri="{FF2B5EF4-FFF2-40B4-BE49-F238E27FC236}">
                <a16:creationId xmlns:a16="http://schemas.microsoft.com/office/drawing/2014/main" id="{7FCCCCC3-1D98-FF78-61EC-019D1C39EBA0}"/>
              </a:ext>
            </a:extLst>
          </p:cNvPr>
          <p:cNvSpPr>
            <a:spLocks/>
          </p:cNvSpPr>
          <p:nvPr/>
        </p:nvSpPr>
        <p:spPr>
          <a:xfrm rot="16200000">
            <a:off x="6043953" y="5779378"/>
            <a:ext cx="306038" cy="428827"/>
          </a:xfrm>
          <a:prstGeom prst="downArrow">
            <a:avLst/>
          </a:prstGeom>
          <a:solidFill>
            <a:srgbClr val="0078B9"/>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ctr"/>
          <a:lstStyle/>
          <a:p>
            <a:pPr algn="ctr"/>
            <a:endParaRPr lang="en-GB"/>
          </a:p>
        </p:txBody>
      </p:sp>
      <p:sp>
        <p:nvSpPr>
          <p:cNvPr id="21" name="Google Shape;111;p22">
            <a:extLst>
              <a:ext uri="{FF2B5EF4-FFF2-40B4-BE49-F238E27FC236}">
                <a16:creationId xmlns:a16="http://schemas.microsoft.com/office/drawing/2014/main" id="{A1D86330-FB20-4688-BD9B-63A97D7C5AC1}"/>
              </a:ext>
            </a:extLst>
          </p:cNvPr>
          <p:cNvSpPr txBox="1">
            <a:spLocks/>
          </p:cNvSpPr>
          <p:nvPr/>
        </p:nvSpPr>
        <p:spPr>
          <a:xfrm>
            <a:off x="333865" y="271738"/>
            <a:ext cx="13790545" cy="14340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en-US" sz="4400" dirty="0"/>
              <a:t>Task 1.1 Challenge driven call definition and integration (cont.)</a:t>
            </a:r>
            <a:br>
              <a:rPr lang="en-US" sz="4400" dirty="0"/>
            </a:br>
            <a:endParaRPr lang="en-US" sz="4400" dirty="0"/>
          </a:p>
        </p:txBody>
      </p:sp>
      <p:sp>
        <p:nvSpPr>
          <p:cNvPr id="22" name="Google Shape;112;p22">
            <a:extLst>
              <a:ext uri="{FF2B5EF4-FFF2-40B4-BE49-F238E27FC236}">
                <a16:creationId xmlns:a16="http://schemas.microsoft.com/office/drawing/2014/main" id="{F80E4579-F3C0-4352-9E8F-EB74D7B0A26B}"/>
              </a:ext>
            </a:extLst>
          </p:cNvPr>
          <p:cNvSpPr txBox="1">
            <a:spLocks/>
          </p:cNvSpPr>
          <p:nvPr/>
        </p:nvSpPr>
        <p:spPr>
          <a:xfrm>
            <a:off x="686082" y="224581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a:t>
            </a:r>
            <a:endParaRPr lang="en-GB" sz="2800" dirty="0">
              <a:solidFill>
                <a:srgbClr val="000000"/>
              </a:solidFill>
              <a:latin typeface="Montserrat" charset="0"/>
            </a:endParaRPr>
          </a:p>
        </p:txBody>
      </p:sp>
    </p:spTree>
    <p:extLst>
      <p:ext uri="{BB962C8B-B14F-4D97-AF65-F5344CB8AC3E}">
        <p14:creationId xmlns:p14="http://schemas.microsoft.com/office/powerpoint/2010/main" val="366656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uild="p"/>
      <p:bldP spid="13" grpId="0"/>
      <p:bldP spid="14" grpId="0"/>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745DEEF0-C14B-8C41-4DAF-CE44ABE02343}"/>
            </a:ext>
          </a:extLst>
        </p:cNvPr>
        <p:cNvGrpSpPr/>
        <p:nvPr/>
      </p:nvGrpSpPr>
      <p:grpSpPr>
        <a:xfrm>
          <a:off x="0" y="0"/>
          <a:ext cx="0" cy="0"/>
          <a:chOff x="0" y="0"/>
          <a:chExt cx="0" cy="0"/>
        </a:xfrm>
      </p:grpSpPr>
      <p:sp>
        <p:nvSpPr>
          <p:cNvPr id="112" name="Google Shape;112;p22">
            <a:extLst>
              <a:ext uri="{FF2B5EF4-FFF2-40B4-BE49-F238E27FC236}">
                <a16:creationId xmlns:a16="http://schemas.microsoft.com/office/drawing/2014/main" id="{FB783836-D977-5905-11D3-E87915A624E8}"/>
              </a:ext>
            </a:extLst>
          </p:cNvPr>
          <p:cNvSpPr txBox="1">
            <a:spLocks noGrp="1"/>
          </p:cNvSpPr>
          <p:nvPr>
            <p:ph type="body" idx="1"/>
          </p:nvPr>
        </p:nvSpPr>
        <p:spPr>
          <a:xfrm>
            <a:off x="537389" y="3093874"/>
            <a:ext cx="17213221" cy="1001038"/>
          </a:xfrm>
          <a:prstGeom prst="rect">
            <a:avLst/>
          </a:prstGeom>
          <a:noFill/>
          <a:ln>
            <a:noFill/>
          </a:ln>
        </p:spPr>
        <p:txBody>
          <a:bodyPr spcFirstLastPara="1" wrap="square" lIns="182850" tIns="182850" rIns="182850" bIns="182850" anchor="t" anchorCtr="0">
            <a:normAutofit lnSpcReduction="10000"/>
          </a:bodyPr>
          <a:lstStyle/>
          <a:p>
            <a:pPr marL="82550" indent="0">
              <a:spcBef>
                <a:spcPts val="600"/>
              </a:spcBef>
              <a:buNone/>
            </a:pPr>
            <a:r>
              <a:rPr lang="en-US" cap="all" dirty="0"/>
              <a:t>Steps involved in the provision of transnational access</a:t>
            </a:r>
          </a:p>
        </p:txBody>
      </p:sp>
      <p:sp>
        <p:nvSpPr>
          <p:cNvPr id="13" name="Google Shape;112;p22">
            <a:extLst>
              <a:ext uri="{FF2B5EF4-FFF2-40B4-BE49-F238E27FC236}">
                <a16:creationId xmlns:a16="http://schemas.microsoft.com/office/drawing/2014/main" id="{B443416B-746B-15C9-AFF2-BFA42180C42A}"/>
              </a:ext>
            </a:extLst>
          </p:cNvPr>
          <p:cNvSpPr txBox="1">
            <a:spLocks/>
          </p:cNvSpPr>
          <p:nvPr/>
        </p:nvSpPr>
        <p:spPr>
          <a:xfrm>
            <a:off x="3901114" y="4189393"/>
            <a:ext cx="6128841" cy="954107"/>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spcBef>
                <a:spcPts val="600"/>
              </a:spcBef>
              <a:buNone/>
            </a:pPr>
            <a:endParaRPr lang="en-GB" b="1" dirty="0">
              <a:solidFill>
                <a:schemeClr val="tx1"/>
              </a:solidFill>
            </a:endParaRPr>
          </a:p>
        </p:txBody>
      </p:sp>
      <p:pic>
        <p:nvPicPr>
          <p:cNvPr id="15" name="Picture 44" descr="Homepage | IGOT">
            <a:extLst>
              <a:ext uri="{FF2B5EF4-FFF2-40B4-BE49-F238E27FC236}">
                <a16:creationId xmlns:a16="http://schemas.microsoft.com/office/drawing/2014/main" id="{8429A38B-BA19-3DEF-AC39-738F81BE9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Agrupar 1">
            <a:extLst>
              <a:ext uri="{FF2B5EF4-FFF2-40B4-BE49-F238E27FC236}">
                <a16:creationId xmlns:a16="http://schemas.microsoft.com/office/drawing/2014/main" id="{AF18F8E7-3673-9EDB-7B19-DDFFC45FDE2D}"/>
              </a:ext>
            </a:extLst>
          </p:cNvPr>
          <p:cNvGrpSpPr/>
          <p:nvPr/>
        </p:nvGrpSpPr>
        <p:grpSpPr>
          <a:xfrm>
            <a:off x="1090789" y="4407884"/>
            <a:ext cx="2600679" cy="1422316"/>
            <a:chOff x="1079501" y="5253987"/>
            <a:chExt cx="2600679" cy="1422316"/>
          </a:xfrm>
        </p:grpSpPr>
        <p:sp>
          <p:nvSpPr>
            <p:cNvPr id="32" name="Retângulo: Cantos Arredondados 31">
              <a:extLst>
                <a:ext uri="{FF2B5EF4-FFF2-40B4-BE49-F238E27FC236}">
                  <a16:creationId xmlns:a16="http://schemas.microsoft.com/office/drawing/2014/main" id="{E448705F-044E-FA7E-9FCB-E5E21B0D8C14}"/>
                </a:ext>
              </a:extLst>
            </p:cNvPr>
            <p:cNvSpPr/>
            <p:nvPr/>
          </p:nvSpPr>
          <p:spPr>
            <a:xfrm>
              <a:off x="1079501" y="5253988"/>
              <a:ext cx="2600678" cy="1422315"/>
            </a:xfrm>
            <a:prstGeom prst="roundRect">
              <a:avLst>
                <a:gd name="adj" fmla="val 1969"/>
              </a:avLst>
            </a:prstGeom>
            <a:solidFill>
              <a:srgbClr val="92C3DF"/>
            </a:solidFill>
            <a:ln w="28575">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nchorCtr="0"/>
            <a:lstStyle/>
            <a:p>
              <a:pPr algn="ctr"/>
              <a:endParaRPr lang="en-GB"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Retângulo: Cantos Arredondados 32">
              <a:extLst>
                <a:ext uri="{FF2B5EF4-FFF2-40B4-BE49-F238E27FC236}">
                  <a16:creationId xmlns:a16="http://schemas.microsoft.com/office/drawing/2014/main" id="{E279BBBD-DA29-1C3C-0835-05A5AAA0837B}"/>
                </a:ext>
              </a:extLst>
            </p:cNvPr>
            <p:cNvSpPr/>
            <p:nvPr/>
          </p:nvSpPr>
          <p:spPr>
            <a:xfrm>
              <a:off x="1296325" y="5442950"/>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call scientific framework and topic definition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Retângulo: Cantos Arredondados 40">
              <a:extLst>
                <a:ext uri="{FF2B5EF4-FFF2-40B4-BE49-F238E27FC236}">
                  <a16:creationId xmlns:a16="http://schemas.microsoft.com/office/drawing/2014/main" id="{6246BCF0-D1EB-18E3-1330-96EBCB5F1665}"/>
                </a:ext>
              </a:extLst>
            </p:cNvPr>
            <p:cNvSpPr/>
            <p:nvPr/>
          </p:nvSpPr>
          <p:spPr>
            <a:xfrm>
              <a:off x="1086678" y="5253987"/>
              <a:ext cx="2593502" cy="1422316"/>
            </a:xfrm>
            <a:prstGeom prst="roundRect">
              <a:avLst>
                <a:gd name="adj" fmla="val 5305"/>
              </a:avLst>
            </a:prstGeom>
            <a:noFill/>
            <a:ln w="28575">
              <a:solidFill>
                <a:srgbClr val="0078B9"/>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endParaRPr lang="en-GB" sz="2800" b="1" dirty="0">
                <a:solidFill>
                  <a:srgbClr val="0078B9"/>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7" name="Google Shape;112;p22">
            <a:extLst>
              <a:ext uri="{FF2B5EF4-FFF2-40B4-BE49-F238E27FC236}">
                <a16:creationId xmlns:a16="http://schemas.microsoft.com/office/drawing/2014/main" id="{856D7271-7598-01C7-E104-BD68E4CF9926}"/>
              </a:ext>
            </a:extLst>
          </p:cNvPr>
          <p:cNvSpPr txBox="1">
            <a:spLocks/>
          </p:cNvSpPr>
          <p:nvPr/>
        </p:nvSpPr>
        <p:spPr>
          <a:xfrm>
            <a:off x="3901114" y="4270206"/>
            <a:ext cx="11145846" cy="4629954"/>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0" lvl="1" indent="-285750">
              <a:spcBef>
                <a:spcPts val="1200"/>
              </a:spcBef>
              <a:buFont typeface="Wingdings" panose="05000000000000000000" pitchFamily="2" charset="2"/>
              <a:buChar char="Ø"/>
            </a:pPr>
            <a:r>
              <a:rPr lang="en-US" sz="3200" i="1" dirty="0">
                <a:solidFill>
                  <a:schemeClr val="tx1"/>
                </a:solidFill>
              </a:rPr>
              <a:t>7 key research topics </a:t>
            </a:r>
            <a:r>
              <a:rPr lang="en-US" sz="3200" i="1" dirty="0">
                <a:solidFill>
                  <a:schemeClr val="tx1"/>
                </a:solidFill>
                <a:latin typeface="Montserrat" charset="0"/>
              </a:rPr>
              <a:t>(D1.4)</a:t>
            </a:r>
            <a:endParaRPr lang="en-GB" sz="3200" i="1" dirty="0">
              <a:solidFill>
                <a:schemeClr val="tx1"/>
              </a:solidFill>
              <a:latin typeface="Montserrat" charset="0"/>
            </a:endParaRPr>
          </a:p>
          <a:p>
            <a:pPr marL="825500" lvl="1" indent="-285750">
              <a:spcBef>
                <a:spcPts val="1200"/>
              </a:spcBef>
              <a:buFont typeface="Wingdings" panose="05000000000000000000" pitchFamily="2" charset="2"/>
              <a:buChar char="Ø"/>
            </a:pPr>
            <a:r>
              <a:rPr lang="en-US" sz="3200" i="1" dirty="0">
                <a:solidFill>
                  <a:srgbClr val="000000"/>
                </a:solidFill>
                <a:latin typeface="Montserrat SemiBold" charset="0"/>
              </a:rPr>
              <a:t>Update of the scientific framework (priorities) </a:t>
            </a:r>
            <a:r>
              <a:rPr lang="en-US" sz="3200" i="1" dirty="0">
                <a:solidFill>
                  <a:srgbClr val="000000"/>
                </a:solidFill>
                <a:latin typeface="Montserrat" charset="0"/>
              </a:rPr>
              <a:t>for each of the subsequent calls for proposals:</a:t>
            </a:r>
          </a:p>
          <a:p>
            <a:pPr marL="1454150" lvl="2" indent="-457200">
              <a:spcBef>
                <a:spcPts val="1200"/>
              </a:spcBef>
              <a:buFont typeface="Arial" panose="020B0604020202020204" pitchFamily="34" charset="0"/>
              <a:buChar char="•"/>
            </a:pPr>
            <a:r>
              <a:rPr lang="en-US" sz="2400" i="1" dirty="0">
                <a:solidFill>
                  <a:srgbClr val="000000"/>
                </a:solidFill>
                <a:latin typeface="Montserrat" charset="0"/>
              </a:rPr>
              <a:t>Annual updates of new science priorities identified by major science </a:t>
            </a:r>
            <a:r>
              <a:rPr lang="en-US" sz="2400" i="1" dirty="0" err="1">
                <a:solidFill>
                  <a:srgbClr val="000000"/>
                </a:solidFill>
                <a:latin typeface="Montserrat" charset="0"/>
              </a:rPr>
              <a:t>organisations</a:t>
            </a:r>
            <a:r>
              <a:rPr lang="en-US" sz="2400" i="1" dirty="0">
                <a:solidFill>
                  <a:srgbClr val="000000"/>
                </a:solidFill>
                <a:latin typeface="Montserrat" charset="0"/>
              </a:rPr>
              <a:t> and networks to the extent that these are relevant to the design of subsequent calls.</a:t>
            </a:r>
          </a:p>
          <a:p>
            <a:pPr marL="1454150" lvl="2" indent="-457200">
              <a:spcBef>
                <a:spcPts val="1200"/>
              </a:spcBef>
              <a:buFont typeface="Arial" panose="020B0604020202020204" pitchFamily="34" charset="0"/>
              <a:buChar char="•"/>
            </a:pPr>
            <a:r>
              <a:rPr lang="en-US" sz="2400" i="1" dirty="0">
                <a:solidFill>
                  <a:srgbClr val="000000"/>
                </a:solidFill>
                <a:latin typeface="Montserrat" charset="0"/>
              </a:rPr>
              <a:t>Gap analysis performed on the outcome of POLARIN TA </a:t>
            </a:r>
          </a:p>
          <a:p>
            <a:pPr marL="825500" lvl="1" indent="-285750">
              <a:spcBef>
                <a:spcPts val="1200"/>
              </a:spcBef>
              <a:buFont typeface="Wingdings" panose="05000000000000000000" pitchFamily="2" charset="2"/>
              <a:buChar char="Ø"/>
            </a:pPr>
            <a:endParaRPr lang="en-US" sz="3200" i="1" dirty="0">
              <a:solidFill>
                <a:srgbClr val="000000"/>
              </a:solidFill>
              <a:latin typeface="Montserrat" charset="0"/>
            </a:endParaRPr>
          </a:p>
        </p:txBody>
      </p:sp>
      <p:sp>
        <p:nvSpPr>
          <p:cNvPr id="19" name="Google Shape;112;p22">
            <a:extLst>
              <a:ext uri="{FF2B5EF4-FFF2-40B4-BE49-F238E27FC236}">
                <a16:creationId xmlns:a16="http://schemas.microsoft.com/office/drawing/2014/main" id="{4EF02E7B-445B-4B0D-9E55-9F293ADEFB7B}"/>
              </a:ext>
            </a:extLst>
          </p:cNvPr>
          <p:cNvSpPr txBox="1">
            <a:spLocks/>
          </p:cNvSpPr>
          <p:nvPr/>
        </p:nvSpPr>
        <p:spPr>
          <a:xfrm>
            <a:off x="198402" y="74213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 (cont.)</a:t>
            </a:r>
            <a:endParaRPr lang="en-GB" sz="2800" dirty="0">
              <a:solidFill>
                <a:srgbClr val="000000"/>
              </a:solidFill>
              <a:latin typeface="Montserrat" charset="0"/>
            </a:endParaRPr>
          </a:p>
        </p:txBody>
      </p:sp>
    </p:spTree>
    <p:extLst>
      <p:ext uri="{BB962C8B-B14F-4D97-AF65-F5344CB8AC3E}">
        <p14:creationId xmlns:p14="http://schemas.microsoft.com/office/powerpoint/2010/main" val="388874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600DED6D-F4C3-B66F-7208-6F1D8C083BBC}"/>
            </a:ext>
          </a:extLst>
        </p:cNvPr>
        <p:cNvGrpSpPr/>
        <p:nvPr/>
      </p:nvGrpSpPr>
      <p:grpSpPr>
        <a:xfrm>
          <a:off x="0" y="0"/>
          <a:ext cx="0" cy="0"/>
          <a:chOff x="0" y="0"/>
          <a:chExt cx="0" cy="0"/>
        </a:xfrm>
      </p:grpSpPr>
      <p:pic>
        <p:nvPicPr>
          <p:cNvPr id="15" name="Picture 44" descr="Homepage | IGOT">
            <a:extLst>
              <a:ext uri="{FF2B5EF4-FFF2-40B4-BE49-F238E27FC236}">
                <a16:creationId xmlns:a16="http://schemas.microsoft.com/office/drawing/2014/main" id="{D6623D9D-0370-A283-1FF2-38D28BC027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Agrupar 17">
            <a:extLst>
              <a:ext uri="{FF2B5EF4-FFF2-40B4-BE49-F238E27FC236}">
                <a16:creationId xmlns:a16="http://schemas.microsoft.com/office/drawing/2014/main" id="{1A5E1EFF-2CDE-B81E-4BF7-C007F059310E}"/>
              </a:ext>
            </a:extLst>
          </p:cNvPr>
          <p:cNvGrpSpPr/>
          <p:nvPr/>
        </p:nvGrpSpPr>
        <p:grpSpPr>
          <a:xfrm>
            <a:off x="1090789" y="4407884"/>
            <a:ext cx="2600679" cy="1422316"/>
            <a:chOff x="1090789" y="4407884"/>
            <a:chExt cx="2600679" cy="1422316"/>
          </a:xfrm>
        </p:grpSpPr>
        <p:grpSp>
          <p:nvGrpSpPr>
            <p:cNvPr id="6" name="Agrupar 5">
              <a:extLst>
                <a:ext uri="{FF2B5EF4-FFF2-40B4-BE49-F238E27FC236}">
                  <a16:creationId xmlns:a16="http://schemas.microsoft.com/office/drawing/2014/main" id="{8827328E-7AAA-9819-8E44-94EDFED4DA9A}"/>
                </a:ext>
              </a:extLst>
            </p:cNvPr>
            <p:cNvGrpSpPr/>
            <p:nvPr/>
          </p:nvGrpSpPr>
          <p:grpSpPr>
            <a:xfrm>
              <a:off x="1090789" y="4407885"/>
              <a:ext cx="2600678" cy="1422315"/>
              <a:chOff x="1090789" y="4407885"/>
              <a:chExt cx="2600678" cy="1422315"/>
            </a:xfrm>
          </p:grpSpPr>
          <p:sp>
            <p:nvSpPr>
              <p:cNvPr id="32" name="Retângulo: Cantos Arredondados 31">
                <a:extLst>
                  <a:ext uri="{FF2B5EF4-FFF2-40B4-BE49-F238E27FC236}">
                    <a16:creationId xmlns:a16="http://schemas.microsoft.com/office/drawing/2014/main" id="{D1C4B32E-850D-B9CF-BBBB-A4C5730C6097}"/>
                  </a:ext>
                </a:extLst>
              </p:cNvPr>
              <p:cNvSpPr/>
              <p:nvPr/>
            </p:nvSpPr>
            <p:spPr>
              <a:xfrm>
                <a:off x="1090789" y="4407885"/>
                <a:ext cx="2600678" cy="1422315"/>
              </a:xfrm>
              <a:prstGeom prst="roundRect">
                <a:avLst>
                  <a:gd name="adj" fmla="val 1969"/>
                </a:avLst>
              </a:prstGeom>
              <a:solidFill>
                <a:srgbClr val="92C3DF"/>
              </a:solidFill>
              <a:ln w="28575">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nchorCtr="0"/>
              <a:lstStyle/>
              <a:p>
                <a:pPr algn="ctr"/>
                <a:endParaRPr lang="en-GB"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tângulo: Cantos Arredondados 4">
                <a:extLst>
                  <a:ext uri="{FF2B5EF4-FFF2-40B4-BE49-F238E27FC236}">
                    <a16:creationId xmlns:a16="http://schemas.microsoft.com/office/drawing/2014/main" id="{E701B8BE-9EEC-AC31-8837-3CB8954C232B}"/>
                  </a:ext>
                </a:extLst>
              </p:cNvPr>
              <p:cNvSpPr/>
              <p:nvPr/>
            </p:nvSpPr>
            <p:spPr>
              <a:xfrm>
                <a:off x="1315836" y="4593513"/>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proposal</a:t>
                </a:r>
              </a:p>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submission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1" name="Retângulo: Cantos Arredondados 40">
              <a:extLst>
                <a:ext uri="{FF2B5EF4-FFF2-40B4-BE49-F238E27FC236}">
                  <a16:creationId xmlns:a16="http://schemas.microsoft.com/office/drawing/2014/main" id="{AE136F09-E87E-3A53-3CAD-F0F6C6B421E2}"/>
                </a:ext>
              </a:extLst>
            </p:cNvPr>
            <p:cNvSpPr/>
            <p:nvPr/>
          </p:nvSpPr>
          <p:spPr>
            <a:xfrm>
              <a:off x="1097966" y="4407884"/>
              <a:ext cx="2593502" cy="1422316"/>
            </a:xfrm>
            <a:prstGeom prst="roundRect">
              <a:avLst>
                <a:gd name="adj" fmla="val 5305"/>
              </a:avLst>
            </a:prstGeom>
            <a:noFill/>
            <a:ln w="28575">
              <a:solidFill>
                <a:srgbClr val="0078B9"/>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endParaRPr lang="en-GB" sz="2800" b="1" dirty="0">
                <a:solidFill>
                  <a:srgbClr val="0078B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7" name="Agrupar 16">
            <a:extLst>
              <a:ext uri="{FF2B5EF4-FFF2-40B4-BE49-F238E27FC236}">
                <a16:creationId xmlns:a16="http://schemas.microsoft.com/office/drawing/2014/main" id="{C2781648-3147-6124-4723-F5099149B931}"/>
              </a:ext>
            </a:extLst>
          </p:cNvPr>
          <p:cNvGrpSpPr/>
          <p:nvPr/>
        </p:nvGrpSpPr>
        <p:grpSpPr>
          <a:xfrm>
            <a:off x="4243874" y="4570772"/>
            <a:ext cx="13079850" cy="3772538"/>
            <a:chOff x="4243874" y="4570772"/>
            <a:chExt cx="13079850" cy="3772538"/>
          </a:xfrm>
        </p:grpSpPr>
        <p:pic>
          <p:nvPicPr>
            <p:cNvPr id="10" name="Imagem 9">
              <a:extLst>
                <a:ext uri="{FF2B5EF4-FFF2-40B4-BE49-F238E27FC236}">
                  <a16:creationId xmlns:a16="http://schemas.microsoft.com/office/drawing/2014/main" id="{90BA998E-97EB-C45C-8C3D-4833D0E30D7C}"/>
                </a:ext>
              </a:extLst>
            </p:cNvPr>
            <p:cNvPicPr>
              <a:picLocks noChangeAspect="1"/>
            </p:cNvPicPr>
            <p:nvPr/>
          </p:nvPicPr>
          <p:blipFill>
            <a:blip r:embed="rId4"/>
            <a:srcRect l="2454" t="18648" r="15909" b="48423"/>
            <a:stretch/>
          </p:blipFill>
          <p:spPr>
            <a:xfrm>
              <a:off x="4243874" y="6218021"/>
              <a:ext cx="9366835" cy="2125289"/>
            </a:xfrm>
            <a:prstGeom prst="rect">
              <a:avLst/>
            </a:prstGeom>
          </p:spPr>
        </p:pic>
        <p:sp>
          <p:nvSpPr>
            <p:cNvPr id="12" name="CaixaDeTexto 11">
              <a:extLst>
                <a:ext uri="{FF2B5EF4-FFF2-40B4-BE49-F238E27FC236}">
                  <a16:creationId xmlns:a16="http://schemas.microsoft.com/office/drawing/2014/main" id="{3F2AC163-AADE-E95C-6561-C15CD0D8684A}"/>
                </a:ext>
              </a:extLst>
            </p:cNvPr>
            <p:cNvSpPr txBox="1"/>
            <p:nvPr/>
          </p:nvSpPr>
          <p:spPr>
            <a:xfrm>
              <a:off x="4355292" y="4570772"/>
              <a:ext cx="9144000" cy="954107"/>
            </a:xfrm>
            <a:prstGeom prst="rect">
              <a:avLst/>
            </a:prstGeom>
            <a:noFill/>
          </p:spPr>
          <p:txBody>
            <a:bodyPr wrap="square">
              <a:spAutoFit/>
            </a:bodyPr>
            <a:lstStyle/>
            <a:p>
              <a:r>
                <a:rPr lang="pt-PT" sz="5600" dirty="0">
                  <a:solidFill>
                    <a:schemeClr val="accent1"/>
                  </a:solidFill>
                  <a:latin typeface="Montserrat Light"/>
                  <a:sym typeface="Montserrat Light"/>
                  <a:hlinkClick r:id="rId5">
                    <a:extLst>
                      <a:ext uri="{A12FA001-AC4F-418D-AE19-62706E023703}">
                        <ahyp:hlinkClr xmlns:ahyp="http://schemas.microsoft.com/office/drawing/2018/hyperlinkcolor" val="tx"/>
                      </a:ext>
                    </a:extLst>
                  </a:hlinkClick>
                </a:rPr>
                <a:t>POLARIN TAP</a:t>
              </a:r>
              <a:endParaRPr lang="en-GB" sz="5600" dirty="0">
                <a:solidFill>
                  <a:schemeClr val="accent1"/>
                </a:solidFill>
                <a:latin typeface="Montserrat Light"/>
                <a:sym typeface="Montserrat Light"/>
              </a:endParaRPr>
            </a:p>
          </p:txBody>
        </p:sp>
        <p:sp>
          <p:nvSpPr>
            <p:cNvPr id="16" name="CaixaDeTexto 15">
              <a:extLst>
                <a:ext uri="{FF2B5EF4-FFF2-40B4-BE49-F238E27FC236}">
                  <a16:creationId xmlns:a16="http://schemas.microsoft.com/office/drawing/2014/main" id="{1EB438CE-8333-8785-F215-EE2EF3533ACF}"/>
                </a:ext>
              </a:extLst>
            </p:cNvPr>
            <p:cNvSpPr txBox="1"/>
            <p:nvPr/>
          </p:nvSpPr>
          <p:spPr>
            <a:xfrm>
              <a:off x="4355292" y="5484013"/>
              <a:ext cx="12968432" cy="769441"/>
            </a:xfrm>
            <a:prstGeom prst="rect">
              <a:avLst/>
            </a:prstGeom>
            <a:noFill/>
          </p:spPr>
          <p:txBody>
            <a:bodyPr wrap="square">
              <a:spAutoFit/>
            </a:bodyPr>
            <a:lstStyle/>
            <a:p>
              <a:r>
                <a:rPr lang="pt-PT" sz="4400" dirty="0">
                  <a:solidFill>
                    <a:schemeClr val="accent1"/>
                  </a:solidFill>
                  <a:latin typeface="Montserrat Light"/>
                  <a:sym typeface="Montserrat Light"/>
                </a:rPr>
                <a:t>POLARIN </a:t>
              </a:r>
              <a:r>
                <a:rPr lang="pt-PT" sz="4400" dirty="0" err="1">
                  <a:solidFill>
                    <a:schemeClr val="accent1"/>
                  </a:solidFill>
                  <a:latin typeface="Montserrat Light"/>
                  <a:sym typeface="Montserrat Light"/>
                </a:rPr>
                <a:t>Transnational</a:t>
              </a:r>
              <a:r>
                <a:rPr lang="pt-PT" sz="4400" dirty="0">
                  <a:solidFill>
                    <a:schemeClr val="accent1"/>
                  </a:solidFill>
                  <a:latin typeface="Montserrat Light"/>
                  <a:sym typeface="Montserrat Light"/>
                </a:rPr>
                <a:t> Access </a:t>
              </a:r>
              <a:r>
                <a:rPr lang="pt-PT" sz="4400" dirty="0" err="1">
                  <a:solidFill>
                    <a:schemeClr val="accent1"/>
                  </a:solidFill>
                  <a:latin typeface="Montserrat Light"/>
                  <a:sym typeface="Montserrat Light"/>
                </a:rPr>
                <a:t>Platform</a:t>
              </a:r>
              <a:endParaRPr lang="en-GB" sz="4400" dirty="0">
                <a:solidFill>
                  <a:schemeClr val="accent1"/>
                </a:solidFill>
                <a:latin typeface="Montserrat Light"/>
                <a:sym typeface="Montserrat Light"/>
              </a:endParaRPr>
            </a:p>
          </p:txBody>
        </p:sp>
      </p:grpSp>
      <p:sp>
        <p:nvSpPr>
          <p:cNvPr id="20" name="Google Shape;112;p22">
            <a:extLst>
              <a:ext uri="{FF2B5EF4-FFF2-40B4-BE49-F238E27FC236}">
                <a16:creationId xmlns:a16="http://schemas.microsoft.com/office/drawing/2014/main" id="{9B6A87CE-39A1-4FDE-ADB4-8F340B74D154}"/>
              </a:ext>
            </a:extLst>
          </p:cNvPr>
          <p:cNvSpPr txBox="1">
            <a:spLocks/>
          </p:cNvSpPr>
          <p:nvPr/>
        </p:nvSpPr>
        <p:spPr>
          <a:xfrm>
            <a:off x="537389" y="3093874"/>
            <a:ext cx="17213221" cy="1001038"/>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spcBef>
                <a:spcPts val="600"/>
              </a:spcBef>
              <a:buFont typeface="Montserrat SemiBold"/>
              <a:buNone/>
            </a:pPr>
            <a:r>
              <a:rPr lang="en-US" cap="all"/>
              <a:t>Steps involved in the provision of transnational access</a:t>
            </a:r>
            <a:endParaRPr lang="en-US" cap="all" dirty="0"/>
          </a:p>
        </p:txBody>
      </p:sp>
      <p:sp>
        <p:nvSpPr>
          <p:cNvPr id="24" name="Google Shape;112;p22">
            <a:extLst>
              <a:ext uri="{FF2B5EF4-FFF2-40B4-BE49-F238E27FC236}">
                <a16:creationId xmlns:a16="http://schemas.microsoft.com/office/drawing/2014/main" id="{44C3D874-DAF3-42FB-9E23-4F398CC0A121}"/>
              </a:ext>
            </a:extLst>
          </p:cNvPr>
          <p:cNvSpPr txBox="1">
            <a:spLocks/>
          </p:cNvSpPr>
          <p:nvPr/>
        </p:nvSpPr>
        <p:spPr>
          <a:xfrm>
            <a:off x="198402" y="73197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 (cont.)</a:t>
            </a:r>
            <a:endParaRPr lang="en-GB" sz="2800" dirty="0">
              <a:solidFill>
                <a:srgbClr val="000000"/>
              </a:solidFill>
              <a:latin typeface="Montserrat" charset="0"/>
            </a:endParaRPr>
          </a:p>
        </p:txBody>
      </p:sp>
    </p:spTree>
    <p:extLst>
      <p:ext uri="{BB962C8B-B14F-4D97-AF65-F5344CB8AC3E}">
        <p14:creationId xmlns:p14="http://schemas.microsoft.com/office/powerpoint/2010/main" val="242318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4BF4BDE0-1858-CA4F-4FF1-819074654D87}"/>
            </a:ext>
          </a:extLst>
        </p:cNvPr>
        <p:cNvGrpSpPr/>
        <p:nvPr/>
      </p:nvGrpSpPr>
      <p:grpSpPr>
        <a:xfrm>
          <a:off x="0" y="0"/>
          <a:ext cx="0" cy="0"/>
          <a:chOff x="0" y="0"/>
          <a:chExt cx="0" cy="0"/>
        </a:xfrm>
      </p:grpSpPr>
      <p:pic>
        <p:nvPicPr>
          <p:cNvPr id="15" name="Picture 44" descr="Homepage | IGOT">
            <a:extLst>
              <a:ext uri="{FF2B5EF4-FFF2-40B4-BE49-F238E27FC236}">
                <a16:creationId xmlns:a16="http://schemas.microsoft.com/office/drawing/2014/main" id="{7AD33976-9316-A067-296F-0D57B4D58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E77AB9F3-9678-D61B-5324-B16303B9C0D6}"/>
              </a:ext>
            </a:extLst>
          </p:cNvPr>
          <p:cNvSpPr txBox="1"/>
          <p:nvPr/>
        </p:nvSpPr>
        <p:spPr>
          <a:xfrm>
            <a:off x="4094942" y="4845649"/>
            <a:ext cx="4020479" cy="523220"/>
          </a:xfrm>
          <a:prstGeom prst="rect">
            <a:avLst/>
          </a:prstGeom>
          <a:noFill/>
        </p:spPr>
        <p:txBody>
          <a:bodyPr wrap="square">
            <a:spAutoFit/>
          </a:bodyPr>
          <a:lstStyle/>
          <a:p>
            <a:r>
              <a:rPr lang="en-US" sz="2800" dirty="0">
                <a:latin typeface="Montserrat" charset="0"/>
              </a:rPr>
              <a:t>T</a:t>
            </a:r>
            <a:r>
              <a:rPr lang="en-US" sz="2800" dirty="0">
                <a:latin typeface="Montserrat" charset="0"/>
                <a:sym typeface="Montserrat SemiBold"/>
              </a:rPr>
              <a:t>wo-step evaluation</a:t>
            </a:r>
            <a:endParaRPr lang="en-GB" sz="2800" dirty="0">
              <a:latin typeface="Montserrat" charset="0"/>
              <a:sym typeface="Montserrat SemiBold"/>
            </a:endParaRPr>
          </a:p>
        </p:txBody>
      </p:sp>
      <p:sp>
        <p:nvSpPr>
          <p:cNvPr id="11" name="CaixaDeTexto 10">
            <a:extLst>
              <a:ext uri="{FF2B5EF4-FFF2-40B4-BE49-F238E27FC236}">
                <a16:creationId xmlns:a16="http://schemas.microsoft.com/office/drawing/2014/main" id="{0EFDFB65-58D1-9B82-C826-2092F331581C}"/>
              </a:ext>
            </a:extLst>
          </p:cNvPr>
          <p:cNvSpPr txBox="1"/>
          <p:nvPr/>
        </p:nvSpPr>
        <p:spPr>
          <a:xfrm>
            <a:off x="1005700" y="7939088"/>
            <a:ext cx="11350384" cy="1384995"/>
          </a:xfrm>
          <a:prstGeom prst="rect">
            <a:avLst/>
          </a:prstGeom>
          <a:noFill/>
        </p:spPr>
        <p:txBody>
          <a:bodyPr wrap="square">
            <a:spAutoFit/>
          </a:bodyPr>
          <a:lstStyle/>
          <a:p>
            <a:r>
              <a:rPr lang="en-US" sz="2800" dirty="0">
                <a:latin typeface="Montserrat" charset="0"/>
                <a:sym typeface="Montserrat SemiBold"/>
              </a:rPr>
              <a:t>built on the evaluation systems of the previous EU projects EUROFLEETS (I, II and +), ARICE and INTERACT (I-III) and adapted to address the diverse nature of POLARIN’s RIs. </a:t>
            </a:r>
            <a:endParaRPr lang="en-GB" sz="2800" dirty="0">
              <a:latin typeface="Montserrat" charset="0"/>
              <a:sym typeface="Montserrat SemiBold"/>
            </a:endParaRPr>
          </a:p>
        </p:txBody>
      </p:sp>
      <p:sp>
        <p:nvSpPr>
          <p:cNvPr id="18" name="Google Shape;112;p22">
            <a:extLst>
              <a:ext uri="{FF2B5EF4-FFF2-40B4-BE49-F238E27FC236}">
                <a16:creationId xmlns:a16="http://schemas.microsoft.com/office/drawing/2014/main" id="{81863D6F-18EB-EA5A-AA56-509319B321F0}"/>
              </a:ext>
            </a:extLst>
          </p:cNvPr>
          <p:cNvSpPr txBox="1">
            <a:spLocks/>
          </p:cNvSpPr>
          <p:nvPr/>
        </p:nvSpPr>
        <p:spPr>
          <a:xfrm>
            <a:off x="4492521" y="5565877"/>
            <a:ext cx="6809138" cy="954107"/>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indent="-457200">
              <a:buFont typeface="Arial" panose="020B0604020202020204" pitchFamily="34" charset="0"/>
              <a:buChar char="•"/>
            </a:pPr>
            <a:r>
              <a:rPr lang="en-US" dirty="0">
                <a:latin typeface="Montserrat" charset="0"/>
              </a:rPr>
              <a:t>Scientific evaluation (</a:t>
            </a:r>
            <a:r>
              <a:rPr lang="pt-PT" dirty="0"/>
              <a:t>D1.3)</a:t>
            </a:r>
            <a:endParaRPr lang="en-GB" dirty="0">
              <a:latin typeface="Montserrat" charset="0"/>
            </a:endParaRPr>
          </a:p>
        </p:txBody>
      </p:sp>
      <p:sp>
        <p:nvSpPr>
          <p:cNvPr id="19" name="Google Shape;112;p22">
            <a:extLst>
              <a:ext uri="{FF2B5EF4-FFF2-40B4-BE49-F238E27FC236}">
                <a16:creationId xmlns:a16="http://schemas.microsoft.com/office/drawing/2014/main" id="{607FC64B-5B29-1E59-3A61-7F53E7DA5AB8}"/>
              </a:ext>
            </a:extLst>
          </p:cNvPr>
          <p:cNvSpPr txBox="1">
            <a:spLocks/>
          </p:cNvSpPr>
          <p:nvPr/>
        </p:nvSpPr>
        <p:spPr>
          <a:xfrm>
            <a:off x="4492521" y="6326600"/>
            <a:ext cx="6809138" cy="954107"/>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indent="-457200">
              <a:buFont typeface="Arial" panose="020B0604020202020204" pitchFamily="34" charset="0"/>
              <a:buChar char="•"/>
            </a:pPr>
            <a:r>
              <a:rPr lang="en-US" dirty="0">
                <a:latin typeface="Montserrat" charset="0"/>
              </a:rPr>
              <a:t>Logistic evaluation (</a:t>
            </a:r>
            <a:r>
              <a:rPr lang="pt-PT" dirty="0"/>
              <a:t>D2.1.)</a:t>
            </a:r>
            <a:endParaRPr lang="en-GB" dirty="0">
              <a:latin typeface="Montserrat" charset="0"/>
            </a:endParaRPr>
          </a:p>
        </p:txBody>
      </p:sp>
      <p:grpSp>
        <p:nvGrpSpPr>
          <p:cNvPr id="29" name="Agrupar 28">
            <a:extLst>
              <a:ext uri="{FF2B5EF4-FFF2-40B4-BE49-F238E27FC236}">
                <a16:creationId xmlns:a16="http://schemas.microsoft.com/office/drawing/2014/main" id="{5D96C0E4-C316-3845-F786-2683F0830F97}"/>
              </a:ext>
            </a:extLst>
          </p:cNvPr>
          <p:cNvGrpSpPr/>
          <p:nvPr/>
        </p:nvGrpSpPr>
        <p:grpSpPr>
          <a:xfrm>
            <a:off x="1090789" y="4407884"/>
            <a:ext cx="2600679" cy="1422316"/>
            <a:chOff x="1090789" y="4407884"/>
            <a:chExt cx="2600679" cy="1422316"/>
          </a:xfrm>
        </p:grpSpPr>
        <p:grpSp>
          <p:nvGrpSpPr>
            <p:cNvPr id="30" name="Agrupar 29">
              <a:extLst>
                <a:ext uri="{FF2B5EF4-FFF2-40B4-BE49-F238E27FC236}">
                  <a16:creationId xmlns:a16="http://schemas.microsoft.com/office/drawing/2014/main" id="{D87DC638-35D3-1B48-FCD0-B21D8D5C5897}"/>
                </a:ext>
              </a:extLst>
            </p:cNvPr>
            <p:cNvGrpSpPr/>
            <p:nvPr/>
          </p:nvGrpSpPr>
          <p:grpSpPr>
            <a:xfrm>
              <a:off x="1090789" y="4407885"/>
              <a:ext cx="2600678" cy="1422315"/>
              <a:chOff x="1090789" y="4407885"/>
              <a:chExt cx="2600678" cy="1422315"/>
            </a:xfrm>
          </p:grpSpPr>
          <p:sp>
            <p:nvSpPr>
              <p:cNvPr id="33" name="Retângulo: Cantos Arredondados 32">
                <a:extLst>
                  <a:ext uri="{FF2B5EF4-FFF2-40B4-BE49-F238E27FC236}">
                    <a16:creationId xmlns:a16="http://schemas.microsoft.com/office/drawing/2014/main" id="{95A081E8-9365-7542-4252-19FFA5D27C7B}"/>
                  </a:ext>
                </a:extLst>
              </p:cNvPr>
              <p:cNvSpPr/>
              <p:nvPr/>
            </p:nvSpPr>
            <p:spPr>
              <a:xfrm>
                <a:off x="1090789" y="4407885"/>
                <a:ext cx="2600678" cy="1422315"/>
              </a:xfrm>
              <a:prstGeom prst="roundRect">
                <a:avLst>
                  <a:gd name="adj" fmla="val 1969"/>
                </a:avLst>
              </a:prstGeom>
              <a:solidFill>
                <a:srgbClr val="92C3DF"/>
              </a:solidFill>
              <a:ln w="28575">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nchorCtr="0"/>
              <a:lstStyle/>
              <a:p>
                <a:pPr algn="ctr"/>
                <a:endParaRPr lang="en-GB"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Retângulo: Cantos Arredondados 33">
                <a:extLst>
                  <a:ext uri="{FF2B5EF4-FFF2-40B4-BE49-F238E27FC236}">
                    <a16:creationId xmlns:a16="http://schemas.microsoft.com/office/drawing/2014/main" id="{3B70CD27-F83D-9317-F8E2-671F5451F6B9}"/>
                  </a:ext>
                </a:extLst>
              </p:cNvPr>
              <p:cNvSpPr/>
              <p:nvPr/>
            </p:nvSpPr>
            <p:spPr>
              <a:xfrm>
                <a:off x="1315836" y="4593513"/>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evaluation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31" name="Retângulo: Cantos Arredondados 30">
              <a:extLst>
                <a:ext uri="{FF2B5EF4-FFF2-40B4-BE49-F238E27FC236}">
                  <a16:creationId xmlns:a16="http://schemas.microsoft.com/office/drawing/2014/main" id="{EB5B808B-8081-20DE-8575-13BF7B68D733}"/>
                </a:ext>
              </a:extLst>
            </p:cNvPr>
            <p:cNvSpPr/>
            <p:nvPr/>
          </p:nvSpPr>
          <p:spPr>
            <a:xfrm>
              <a:off x="1097966" y="4407884"/>
              <a:ext cx="2593502" cy="1422316"/>
            </a:xfrm>
            <a:prstGeom prst="roundRect">
              <a:avLst>
                <a:gd name="adj" fmla="val 5305"/>
              </a:avLst>
            </a:prstGeom>
            <a:noFill/>
            <a:ln w="28575">
              <a:solidFill>
                <a:srgbClr val="0078B9"/>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endParaRPr lang="en-GB" sz="2800" b="1" dirty="0">
                <a:solidFill>
                  <a:srgbClr val="0078B9"/>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1" name="Google Shape;112;p22">
            <a:extLst>
              <a:ext uri="{FF2B5EF4-FFF2-40B4-BE49-F238E27FC236}">
                <a16:creationId xmlns:a16="http://schemas.microsoft.com/office/drawing/2014/main" id="{E832F68F-866B-47E3-8646-1C1D2EA716DC}"/>
              </a:ext>
            </a:extLst>
          </p:cNvPr>
          <p:cNvSpPr txBox="1">
            <a:spLocks/>
          </p:cNvSpPr>
          <p:nvPr/>
        </p:nvSpPr>
        <p:spPr>
          <a:xfrm>
            <a:off x="537389" y="3093874"/>
            <a:ext cx="17213221" cy="1001038"/>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spcBef>
                <a:spcPts val="600"/>
              </a:spcBef>
              <a:buFont typeface="Montserrat SemiBold"/>
              <a:buNone/>
            </a:pPr>
            <a:r>
              <a:rPr lang="en-US" cap="all"/>
              <a:t>Steps involved in the provision of transnational access</a:t>
            </a:r>
            <a:endParaRPr lang="en-US" cap="all" dirty="0"/>
          </a:p>
        </p:txBody>
      </p:sp>
      <p:sp>
        <p:nvSpPr>
          <p:cNvPr id="25" name="Google Shape;112;p22">
            <a:extLst>
              <a:ext uri="{FF2B5EF4-FFF2-40B4-BE49-F238E27FC236}">
                <a16:creationId xmlns:a16="http://schemas.microsoft.com/office/drawing/2014/main" id="{7B193B7A-332D-4EB4-A673-86DA6F756A4D}"/>
              </a:ext>
            </a:extLst>
          </p:cNvPr>
          <p:cNvSpPr txBox="1">
            <a:spLocks/>
          </p:cNvSpPr>
          <p:nvPr/>
        </p:nvSpPr>
        <p:spPr>
          <a:xfrm>
            <a:off x="198402" y="73197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 (cont.)</a:t>
            </a:r>
            <a:endParaRPr lang="en-GB" sz="2800" dirty="0">
              <a:solidFill>
                <a:srgbClr val="000000"/>
              </a:solidFill>
              <a:latin typeface="Montserrat" charset="0"/>
            </a:endParaRPr>
          </a:p>
        </p:txBody>
      </p:sp>
    </p:spTree>
    <p:extLst>
      <p:ext uri="{BB962C8B-B14F-4D97-AF65-F5344CB8AC3E}">
        <p14:creationId xmlns:p14="http://schemas.microsoft.com/office/powerpoint/2010/main" val="2728748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A46339B9-1EB6-C895-5E99-BBAEB1475422}"/>
            </a:ext>
          </a:extLst>
        </p:cNvPr>
        <p:cNvGrpSpPr/>
        <p:nvPr/>
      </p:nvGrpSpPr>
      <p:grpSpPr>
        <a:xfrm>
          <a:off x="0" y="0"/>
          <a:ext cx="0" cy="0"/>
          <a:chOff x="0" y="0"/>
          <a:chExt cx="0" cy="0"/>
        </a:xfrm>
      </p:grpSpPr>
      <p:pic>
        <p:nvPicPr>
          <p:cNvPr id="15" name="Picture 44" descr="Homepage | IGOT">
            <a:extLst>
              <a:ext uri="{FF2B5EF4-FFF2-40B4-BE49-F238E27FC236}">
                <a16:creationId xmlns:a16="http://schemas.microsoft.com/office/drawing/2014/main" id="{8578A398-5CB2-6C69-0D83-E1A95AC90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sp>
        <p:nvSpPr>
          <p:cNvPr id="23" name="CaixaDeTexto 22">
            <a:extLst>
              <a:ext uri="{FF2B5EF4-FFF2-40B4-BE49-F238E27FC236}">
                <a16:creationId xmlns:a16="http://schemas.microsoft.com/office/drawing/2014/main" id="{897AD852-8577-EC5E-4DC0-237827C54245}"/>
              </a:ext>
            </a:extLst>
          </p:cNvPr>
          <p:cNvSpPr txBox="1"/>
          <p:nvPr/>
        </p:nvSpPr>
        <p:spPr>
          <a:xfrm>
            <a:off x="4226964" y="4270280"/>
            <a:ext cx="11602316" cy="493945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RPr/>
            </a:defPPr>
            <a:lvl1pPr marL="457200" indent="-374650">
              <a:lnSpc>
                <a:spcPct val="115000"/>
              </a:lnSpc>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defRPr>
            </a:lvl1pPr>
            <a:lvl2pPr marL="825500" indent="-285750">
              <a:lnSpc>
                <a:spcPct val="115000"/>
              </a:lnSpc>
              <a:spcBef>
                <a:spcPts val="1200"/>
              </a:spcBef>
              <a:buClr>
                <a:schemeClr val="accent1"/>
              </a:buClr>
              <a:buSzPts val="1500"/>
              <a:buFont typeface="Wingdings" panose="05000000000000000000" pitchFamily="2" charset="2"/>
              <a:buChar char="Ø"/>
              <a:defRPr sz="3200" i="1">
                <a:latin typeface="Montserrat" charset="0"/>
                <a:ea typeface="Montserrat SemiBold"/>
                <a:cs typeface="Montserrat SemiBold"/>
              </a:defRPr>
            </a:lvl2pPr>
            <a:lvl3pPr marL="1371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3pPr>
            <a:lvl4pPr marL="1828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4pPr>
            <a:lvl5pPr marL="22860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5pPr>
            <a:lvl6pPr marL="27432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6pPr>
            <a:lvl7pPr marL="3200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7pPr>
            <a:lvl8pPr marL="3657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8pPr>
            <a:lvl9pPr marL="4114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9pPr>
          </a:lstStyle>
          <a:p>
            <a:pPr>
              <a:buFont typeface="Arial" panose="020B0604020202020204" pitchFamily="34" charset="0"/>
              <a:buChar char="•"/>
            </a:pPr>
            <a:r>
              <a:rPr lang="en-US" dirty="0"/>
              <a:t>Finalizing access dates</a:t>
            </a:r>
          </a:p>
          <a:p>
            <a:pPr>
              <a:buFont typeface="Arial" panose="020B0604020202020204" pitchFamily="34" charset="0"/>
              <a:buChar char="•"/>
            </a:pPr>
            <a:r>
              <a:rPr lang="en-US" dirty="0"/>
              <a:t>Preparing necessary documentation (e.g., legal agreements, safety protocols, permits)</a:t>
            </a:r>
          </a:p>
          <a:p>
            <a:pPr>
              <a:buFont typeface="Arial" panose="020B0604020202020204" pitchFamily="34" charset="0"/>
              <a:buChar char="•"/>
            </a:pPr>
            <a:r>
              <a:rPr lang="en-US" dirty="0"/>
              <a:t>Arranging travel and accommodation logistics if applicable</a:t>
            </a:r>
          </a:p>
          <a:p>
            <a:pPr>
              <a:buFont typeface="Arial" panose="020B0604020202020204" pitchFamily="34" charset="0"/>
              <a:buChar char="•"/>
            </a:pPr>
            <a:r>
              <a:rPr lang="en-US" dirty="0"/>
              <a:t>Providing the Data Management Plan by the user group leader</a:t>
            </a:r>
          </a:p>
          <a:p>
            <a:pPr>
              <a:buFont typeface="Arial" panose="020B0604020202020204" pitchFamily="34" charset="0"/>
              <a:buChar char="•"/>
            </a:pPr>
            <a:r>
              <a:rPr lang="en-US" dirty="0"/>
              <a:t>Signing access contracts</a:t>
            </a:r>
            <a:endParaRPr lang="en-GB" dirty="0"/>
          </a:p>
          <a:p>
            <a:pPr>
              <a:buFont typeface="Arial" panose="020B0604020202020204" pitchFamily="34" charset="0"/>
              <a:buChar char="•"/>
            </a:pPr>
            <a:endParaRPr lang="en-US" dirty="0"/>
          </a:p>
          <a:p>
            <a:pPr>
              <a:buFont typeface="Arial" panose="020B0604020202020204" pitchFamily="34" charset="0"/>
              <a:buChar char="•"/>
            </a:pPr>
            <a:endParaRPr lang="en-GB"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24" name="CaixaDeTexto 23">
            <a:extLst>
              <a:ext uri="{FF2B5EF4-FFF2-40B4-BE49-F238E27FC236}">
                <a16:creationId xmlns:a16="http://schemas.microsoft.com/office/drawing/2014/main" id="{C2B48CE8-0630-4C5C-8B64-088E09A2EBBF}"/>
              </a:ext>
            </a:extLst>
          </p:cNvPr>
          <p:cNvSpPr txBox="1"/>
          <p:nvPr/>
        </p:nvSpPr>
        <p:spPr>
          <a:xfrm>
            <a:off x="3698644" y="8900518"/>
            <a:ext cx="14828446" cy="618439"/>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RPr/>
            </a:defPPr>
            <a:lvl1pPr marL="457200" indent="-374650">
              <a:lnSpc>
                <a:spcPct val="115000"/>
              </a:lnSpc>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defRPr>
            </a:lvl1pPr>
            <a:lvl2pPr marL="825500" indent="-285750">
              <a:lnSpc>
                <a:spcPct val="115000"/>
              </a:lnSpc>
              <a:spcBef>
                <a:spcPts val="1200"/>
              </a:spcBef>
              <a:buClr>
                <a:schemeClr val="accent1"/>
              </a:buClr>
              <a:buSzPts val="1500"/>
              <a:buFont typeface="Wingdings" panose="05000000000000000000" pitchFamily="2" charset="2"/>
              <a:buChar char="Ø"/>
              <a:defRPr sz="3200" i="1">
                <a:latin typeface="Montserrat" charset="0"/>
                <a:ea typeface="Montserrat SemiBold"/>
                <a:cs typeface="Montserrat SemiBold"/>
              </a:defRPr>
            </a:lvl2pPr>
            <a:lvl3pPr marL="1371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3pPr>
            <a:lvl4pPr marL="1828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4pPr>
            <a:lvl5pPr marL="22860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5pPr>
            <a:lvl6pPr marL="27432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6pPr>
            <a:lvl7pPr marL="3200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7pPr>
            <a:lvl8pPr marL="3657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8pPr>
            <a:lvl9pPr marL="4114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9pPr>
          </a:lstStyle>
          <a:p>
            <a:endParaRPr lang="en-GB" dirty="0"/>
          </a:p>
        </p:txBody>
      </p:sp>
      <p:grpSp>
        <p:nvGrpSpPr>
          <p:cNvPr id="6" name="Agrupar 5">
            <a:extLst>
              <a:ext uri="{FF2B5EF4-FFF2-40B4-BE49-F238E27FC236}">
                <a16:creationId xmlns:a16="http://schemas.microsoft.com/office/drawing/2014/main" id="{C5C65C99-403A-CB6F-F147-61F7C27F60E6}"/>
              </a:ext>
            </a:extLst>
          </p:cNvPr>
          <p:cNvGrpSpPr/>
          <p:nvPr/>
        </p:nvGrpSpPr>
        <p:grpSpPr>
          <a:xfrm>
            <a:off x="1090789" y="4407884"/>
            <a:ext cx="2600679" cy="1422316"/>
            <a:chOff x="1090789" y="4407884"/>
            <a:chExt cx="2600679" cy="1422316"/>
          </a:xfrm>
        </p:grpSpPr>
        <p:sp>
          <p:nvSpPr>
            <p:cNvPr id="7" name="Retângulo: Cantos Arredondados 6">
              <a:extLst>
                <a:ext uri="{FF2B5EF4-FFF2-40B4-BE49-F238E27FC236}">
                  <a16:creationId xmlns:a16="http://schemas.microsoft.com/office/drawing/2014/main" id="{1F88563B-8D3C-2BAA-411F-B30C4BAD542C}"/>
                </a:ext>
              </a:extLst>
            </p:cNvPr>
            <p:cNvSpPr/>
            <p:nvPr/>
          </p:nvSpPr>
          <p:spPr>
            <a:xfrm>
              <a:off x="1090789" y="4407885"/>
              <a:ext cx="2600678" cy="1422315"/>
            </a:xfrm>
            <a:prstGeom prst="roundRect">
              <a:avLst>
                <a:gd name="adj" fmla="val 1969"/>
              </a:avLst>
            </a:prstGeom>
            <a:solidFill>
              <a:srgbClr val="92C3DF"/>
            </a:solidFill>
            <a:ln w="28575">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nchorCtr="0"/>
            <a:lstStyle/>
            <a:p>
              <a:pPr algn="ctr"/>
              <a:endParaRPr lang="en-GB"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9" name="Agrupar 8">
              <a:extLst>
                <a:ext uri="{FF2B5EF4-FFF2-40B4-BE49-F238E27FC236}">
                  <a16:creationId xmlns:a16="http://schemas.microsoft.com/office/drawing/2014/main" id="{23FE47F7-D6F4-9ADA-D358-927277B0E415}"/>
                </a:ext>
              </a:extLst>
            </p:cNvPr>
            <p:cNvGrpSpPr/>
            <p:nvPr/>
          </p:nvGrpSpPr>
          <p:grpSpPr>
            <a:xfrm>
              <a:off x="1097966" y="4407884"/>
              <a:ext cx="2593502" cy="1422316"/>
              <a:chOff x="1097966" y="4407884"/>
              <a:chExt cx="2593502" cy="1422316"/>
            </a:xfrm>
          </p:grpSpPr>
          <p:sp>
            <p:nvSpPr>
              <p:cNvPr id="10" name="Retângulo: Cantos Arredondados 9">
                <a:extLst>
                  <a:ext uri="{FF2B5EF4-FFF2-40B4-BE49-F238E27FC236}">
                    <a16:creationId xmlns:a16="http://schemas.microsoft.com/office/drawing/2014/main" id="{8B34D039-8327-81EF-E93F-AB8F5E2E7B73}"/>
                  </a:ext>
                </a:extLst>
              </p:cNvPr>
              <p:cNvSpPr/>
              <p:nvPr/>
            </p:nvSpPr>
            <p:spPr>
              <a:xfrm>
                <a:off x="1097966" y="4407884"/>
                <a:ext cx="2593502" cy="1422316"/>
              </a:xfrm>
              <a:prstGeom prst="roundRect">
                <a:avLst>
                  <a:gd name="adj" fmla="val 5305"/>
                </a:avLst>
              </a:prstGeom>
              <a:noFill/>
              <a:ln w="28575">
                <a:solidFill>
                  <a:srgbClr val="0078B9"/>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endParaRPr lang="en-GB" sz="2800" b="1" dirty="0">
                  <a:solidFill>
                    <a:srgbClr val="0078B9"/>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tângulo: Cantos Arredondados 11">
                <a:extLst>
                  <a:ext uri="{FF2B5EF4-FFF2-40B4-BE49-F238E27FC236}">
                    <a16:creationId xmlns:a16="http://schemas.microsoft.com/office/drawing/2014/main" id="{2F351009-2C53-D5CD-D209-D11A94CEE18E}"/>
                  </a:ext>
                </a:extLst>
              </p:cNvPr>
              <p:cNvSpPr/>
              <p:nvPr/>
            </p:nvSpPr>
            <p:spPr>
              <a:xfrm>
                <a:off x="1349149" y="4591702"/>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logistic preparation and implementation</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sp>
        <p:nvSpPr>
          <p:cNvPr id="21" name="Google Shape;112;p22">
            <a:extLst>
              <a:ext uri="{FF2B5EF4-FFF2-40B4-BE49-F238E27FC236}">
                <a16:creationId xmlns:a16="http://schemas.microsoft.com/office/drawing/2014/main" id="{00C524C9-F40A-47DD-B19E-EAA5E5A9FED2}"/>
              </a:ext>
            </a:extLst>
          </p:cNvPr>
          <p:cNvSpPr txBox="1">
            <a:spLocks/>
          </p:cNvSpPr>
          <p:nvPr/>
        </p:nvSpPr>
        <p:spPr>
          <a:xfrm>
            <a:off x="537389" y="3093874"/>
            <a:ext cx="17213221" cy="1001038"/>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spcBef>
                <a:spcPts val="600"/>
              </a:spcBef>
              <a:buFont typeface="Montserrat SemiBold"/>
              <a:buNone/>
            </a:pPr>
            <a:r>
              <a:rPr lang="en-US" cap="all" dirty="0"/>
              <a:t>Steps involved in the provision of transnational access</a:t>
            </a:r>
          </a:p>
        </p:txBody>
      </p:sp>
      <p:sp>
        <p:nvSpPr>
          <p:cNvPr id="28" name="Google Shape;112;p22">
            <a:extLst>
              <a:ext uri="{FF2B5EF4-FFF2-40B4-BE49-F238E27FC236}">
                <a16:creationId xmlns:a16="http://schemas.microsoft.com/office/drawing/2014/main" id="{FE67C4D3-939D-46F8-87B0-137287D9E9FA}"/>
              </a:ext>
            </a:extLst>
          </p:cNvPr>
          <p:cNvSpPr txBox="1">
            <a:spLocks/>
          </p:cNvSpPr>
          <p:nvPr/>
        </p:nvSpPr>
        <p:spPr>
          <a:xfrm>
            <a:off x="198402" y="73197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 (cont.)</a:t>
            </a:r>
            <a:endParaRPr lang="en-GB" sz="2800" dirty="0">
              <a:solidFill>
                <a:srgbClr val="000000"/>
              </a:solidFill>
              <a:latin typeface="Montserrat" charset="0"/>
            </a:endParaRPr>
          </a:p>
        </p:txBody>
      </p:sp>
    </p:spTree>
    <p:extLst>
      <p:ext uri="{BB962C8B-B14F-4D97-AF65-F5344CB8AC3E}">
        <p14:creationId xmlns:p14="http://schemas.microsoft.com/office/powerpoint/2010/main" val="288277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E3AFB347-27AC-19AF-184F-98218A731E5D}"/>
            </a:ext>
          </a:extLst>
        </p:cNvPr>
        <p:cNvGrpSpPr/>
        <p:nvPr/>
      </p:nvGrpSpPr>
      <p:grpSpPr>
        <a:xfrm>
          <a:off x="0" y="0"/>
          <a:ext cx="0" cy="0"/>
          <a:chOff x="0" y="0"/>
          <a:chExt cx="0" cy="0"/>
        </a:xfrm>
      </p:grpSpPr>
      <p:pic>
        <p:nvPicPr>
          <p:cNvPr id="15" name="Picture 44" descr="Homepage | IGOT">
            <a:extLst>
              <a:ext uri="{FF2B5EF4-FFF2-40B4-BE49-F238E27FC236}">
                <a16:creationId xmlns:a16="http://schemas.microsoft.com/office/drawing/2014/main" id="{44FD1EA3-8B39-3DB9-90C0-1EB147D75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ABCA162D-4B38-7521-148D-2F77812318F1}"/>
              </a:ext>
            </a:extLst>
          </p:cNvPr>
          <p:cNvSpPr txBox="1"/>
          <p:nvPr/>
        </p:nvSpPr>
        <p:spPr>
          <a:xfrm>
            <a:off x="4265815" y="4205955"/>
            <a:ext cx="10120745" cy="1815882"/>
          </a:xfrm>
          <a:prstGeom prst="rect">
            <a:avLst/>
          </a:prstGeom>
          <a:noFill/>
        </p:spPr>
        <p:txBody>
          <a:bodyPr wrap="square">
            <a:spAutoFit/>
          </a:bodyPr>
          <a:lstStyle/>
          <a:p>
            <a:r>
              <a:rPr lang="en-US" sz="2800" dirty="0">
                <a:latin typeface="Montserrat" charset="0"/>
              </a:rPr>
              <a:t>This phase aims at </a:t>
            </a:r>
            <a:r>
              <a:rPr lang="en-US" sz="2800" dirty="0" err="1">
                <a:latin typeface="Montserrat" charset="0"/>
              </a:rPr>
              <a:t>maximising</a:t>
            </a:r>
            <a:r>
              <a:rPr lang="en-US" sz="2800" dirty="0">
                <a:latin typeface="Montserrat" charset="0"/>
              </a:rPr>
              <a:t> the scientific output while ensuring that resources based on multiplatform access (e.g., research stations, vessels, data infrastructures) were optimally </a:t>
            </a:r>
            <a:r>
              <a:rPr lang="en-US" sz="2800" dirty="0" err="1">
                <a:latin typeface="Montserrat" charset="0"/>
              </a:rPr>
              <a:t>utilised</a:t>
            </a:r>
            <a:r>
              <a:rPr lang="en-US" sz="2800" dirty="0">
                <a:latin typeface="Montserrat" charset="0"/>
              </a:rPr>
              <a:t> and exploited. </a:t>
            </a:r>
            <a:endParaRPr lang="en-GB" sz="2800" dirty="0">
              <a:latin typeface="Montserrat" charset="0"/>
              <a:sym typeface="Montserrat SemiBold"/>
            </a:endParaRPr>
          </a:p>
        </p:txBody>
      </p:sp>
      <p:grpSp>
        <p:nvGrpSpPr>
          <p:cNvPr id="10" name="Agrupar 9">
            <a:extLst>
              <a:ext uri="{FF2B5EF4-FFF2-40B4-BE49-F238E27FC236}">
                <a16:creationId xmlns:a16="http://schemas.microsoft.com/office/drawing/2014/main" id="{51157A2E-6C24-B86A-7114-354533E2D45A}"/>
              </a:ext>
            </a:extLst>
          </p:cNvPr>
          <p:cNvGrpSpPr/>
          <p:nvPr/>
        </p:nvGrpSpPr>
        <p:grpSpPr>
          <a:xfrm>
            <a:off x="1090789" y="4407884"/>
            <a:ext cx="2600679" cy="1422316"/>
            <a:chOff x="1090789" y="4407884"/>
            <a:chExt cx="2600679" cy="1422316"/>
          </a:xfrm>
        </p:grpSpPr>
        <p:sp>
          <p:nvSpPr>
            <p:cNvPr id="32" name="Retângulo: Cantos Arredondados 31">
              <a:extLst>
                <a:ext uri="{FF2B5EF4-FFF2-40B4-BE49-F238E27FC236}">
                  <a16:creationId xmlns:a16="http://schemas.microsoft.com/office/drawing/2014/main" id="{CB900733-3659-439E-D64B-D472B745FA84}"/>
                </a:ext>
              </a:extLst>
            </p:cNvPr>
            <p:cNvSpPr/>
            <p:nvPr/>
          </p:nvSpPr>
          <p:spPr>
            <a:xfrm>
              <a:off x="1090789" y="4407885"/>
              <a:ext cx="2600678" cy="1422315"/>
            </a:xfrm>
            <a:prstGeom prst="roundRect">
              <a:avLst>
                <a:gd name="adj" fmla="val 1969"/>
              </a:avLst>
            </a:prstGeom>
            <a:solidFill>
              <a:srgbClr val="92C3DF"/>
            </a:solidFill>
            <a:ln w="28575">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nchorCtr="0"/>
            <a:lstStyle/>
            <a:p>
              <a:pPr algn="ctr"/>
              <a:endParaRPr lang="en-GB"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 name="Agrupar 5">
              <a:extLst>
                <a:ext uri="{FF2B5EF4-FFF2-40B4-BE49-F238E27FC236}">
                  <a16:creationId xmlns:a16="http://schemas.microsoft.com/office/drawing/2014/main" id="{EDDD24D3-9DE4-5806-CC28-CA531FE11EB8}"/>
                </a:ext>
              </a:extLst>
            </p:cNvPr>
            <p:cNvGrpSpPr/>
            <p:nvPr/>
          </p:nvGrpSpPr>
          <p:grpSpPr>
            <a:xfrm>
              <a:off x="1097966" y="4407884"/>
              <a:ext cx="2593502" cy="1422316"/>
              <a:chOff x="1097966" y="4407884"/>
              <a:chExt cx="2593502" cy="1422316"/>
            </a:xfrm>
          </p:grpSpPr>
          <p:sp>
            <p:nvSpPr>
              <p:cNvPr id="41" name="Retângulo: Cantos Arredondados 40">
                <a:extLst>
                  <a:ext uri="{FF2B5EF4-FFF2-40B4-BE49-F238E27FC236}">
                    <a16:creationId xmlns:a16="http://schemas.microsoft.com/office/drawing/2014/main" id="{E225BA1C-CC70-BD50-F9BB-321011FE0DD6}"/>
                  </a:ext>
                </a:extLst>
              </p:cNvPr>
              <p:cNvSpPr/>
              <p:nvPr/>
            </p:nvSpPr>
            <p:spPr>
              <a:xfrm>
                <a:off x="1097966" y="4407884"/>
                <a:ext cx="2593502" cy="1422316"/>
              </a:xfrm>
              <a:prstGeom prst="roundRect">
                <a:avLst>
                  <a:gd name="adj" fmla="val 5305"/>
                </a:avLst>
              </a:prstGeom>
              <a:noFill/>
              <a:ln w="28575">
                <a:solidFill>
                  <a:srgbClr val="0078B9"/>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endParaRPr lang="en-GB" sz="2800" b="1" dirty="0">
                  <a:solidFill>
                    <a:srgbClr val="0078B9"/>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tângulo: Cantos Arredondados 4">
                <a:extLst>
                  <a:ext uri="{FF2B5EF4-FFF2-40B4-BE49-F238E27FC236}">
                    <a16:creationId xmlns:a16="http://schemas.microsoft.com/office/drawing/2014/main" id="{DC9D064A-FFF8-D416-D338-71E5CFE00842}"/>
                  </a:ext>
                </a:extLst>
              </p:cNvPr>
              <p:cNvSpPr/>
              <p:nvPr/>
            </p:nvSpPr>
            <p:spPr>
              <a:xfrm>
                <a:off x="1349149" y="4591702"/>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implementation: Transnational Access Phase</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sp>
        <p:nvSpPr>
          <p:cNvPr id="14" name="CaixaDeTexto 13">
            <a:extLst>
              <a:ext uri="{FF2B5EF4-FFF2-40B4-BE49-F238E27FC236}">
                <a16:creationId xmlns:a16="http://schemas.microsoft.com/office/drawing/2014/main" id="{F865F9E1-BFD0-AF61-4E40-B7D4ED159098}"/>
              </a:ext>
            </a:extLst>
          </p:cNvPr>
          <p:cNvSpPr txBox="1"/>
          <p:nvPr/>
        </p:nvSpPr>
        <p:spPr>
          <a:xfrm>
            <a:off x="4265815" y="6357455"/>
            <a:ext cx="10557625" cy="954107"/>
          </a:xfrm>
          <a:prstGeom prst="rect">
            <a:avLst/>
          </a:prstGeom>
          <a:noFill/>
        </p:spPr>
        <p:txBody>
          <a:bodyPr wrap="square">
            <a:spAutoFit/>
          </a:bodyPr>
          <a:lstStyle>
            <a:defPPr marR="0" lvl="0" algn="l" rtl="0">
              <a:lnSpc>
                <a:spcPct val="100000"/>
              </a:lnSpc>
              <a:spcBef>
                <a:spcPts val="0"/>
              </a:spcBef>
              <a:spcAft>
                <a:spcPts val="0"/>
              </a:spcAft>
            </a:defPPr>
            <a:lvl1pPr>
              <a:defRPr sz="2800">
                <a:latin typeface="Montserrat" charset="0"/>
              </a:defRPr>
            </a:lvl1pPr>
          </a:lstStyle>
          <a:p>
            <a:r>
              <a:rPr lang="en-US" dirty="0"/>
              <a:t>For Remote Access, the access phase follows up the same stages as for in-person TA</a:t>
            </a:r>
            <a:endParaRPr lang="en-GB" dirty="0"/>
          </a:p>
        </p:txBody>
      </p:sp>
      <p:sp>
        <p:nvSpPr>
          <p:cNvPr id="18" name="Google Shape;112;p22">
            <a:extLst>
              <a:ext uri="{FF2B5EF4-FFF2-40B4-BE49-F238E27FC236}">
                <a16:creationId xmlns:a16="http://schemas.microsoft.com/office/drawing/2014/main" id="{59876E2A-CA4D-46DE-B915-5A686B87677C}"/>
              </a:ext>
            </a:extLst>
          </p:cNvPr>
          <p:cNvSpPr txBox="1">
            <a:spLocks/>
          </p:cNvSpPr>
          <p:nvPr/>
        </p:nvSpPr>
        <p:spPr>
          <a:xfrm>
            <a:off x="537389" y="3093874"/>
            <a:ext cx="17213221" cy="1001038"/>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spcBef>
                <a:spcPts val="600"/>
              </a:spcBef>
              <a:buFont typeface="Montserrat SemiBold"/>
              <a:buNone/>
            </a:pPr>
            <a:r>
              <a:rPr lang="en-US" cap="all" dirty="0"/>
              <a:t>Steps involved in the provision of transnational access</a:t>
            </a:r>
          </a:p>
        </p:txBody>
      </p:sp>
      <p:sp>
        <p:nvSpPr>
          <p:cNvPr id="21" name="Google Shape;112;p22">
            <a:extLst>
              <a:ext uri="{FF2B5EF4-FFF2-40B4-BE49-F238E27FC236}">
                <a16:creationId xmlns:a16="http://schemas.microsoft.com/office/drawing/2014/main" id="{9919145C-93C7-4062-ABB9-8243AFF5A457}"/>
              </a:ext>
            </a:extLst>
          </p:cNvPr>
          <p:cNvSpPr txBox="1">
            <a:spLocks/>
          </p:cNvSpPr>
          <p:nvPr/>
        </p:nvSpPr>
        <p:spPr>
          <a:xfrm>
            <a:off x="198402" y="73197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 (cont.)</a:t>
            </a:r>
            <a:endParaRPr lang="en-GB" sz="2800" dirty="0">
              <a:solidFill>
                <a:srgbClr val="000000"/>
              </a:solidFill>
              <a:latin typeface="Montserrat" charset="0"/>
            </a:endParaRPr>
          </a:p>
        </p:txBody>
      </p:sp>
    </p:spTree>
    <p:extLst>
      <p:ext uri="{BB962C8B-B14F-4D97-AF65-F5344CB8AC3E}">
        <p14:creationId xmlns:p14="http://schemas.microsoft.com/office/powerpoint/2010/main" val="249134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452252F-014C-5CEE-949E-683CC5A071CC}"/>
            </a:ext>
          </a:extLst>
        </p:cNvPr>
        <p:cNvGrpSpPr/>
        <p:nvPr/>
      </p:nvGrpSpPr>
      <p:grpSpPr>
        <a:xfrm>
          <a:off x="0" y="0"/>
          <a:ext cx="0" cy="0"/>
          <a:chOff x="0" y="0"/>
          <a:chExt cx="0" cy="0"/>
        </a:xfrm>
      </p:grpSpPr>
      <p:pic>
        <p:nvPicPr>
          <p:cNvPr id="15" name="Picture 44" descr="Homepage | IGOT">
            <a:extLst>
              <a:ext uri="{FF2B5EF4-FFF2-40B4-BE49-F238E27FC236}">
                <a16:creationId xmlns:a16="http://schemas.microsoft.com/office/drawing/2014/main" id="{D4D12203-3B0E-2178-37C8-2EEF9907C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EC4AA1DC-F004-827F-72B8-6E0F9FEE054B}"/>
              </a:ext>
            </a:extLst>
          </p:cNvPr>
          <p:cNvSpPr txBox="1"/>
          <p:nvPr/>
        </p:nvSpPr>
        <p:spPr>
          <a:xfrm>
            <a:off x="4194291" y="4380382"/>
            <a:ext cx="12244360" cy="954107"/>
          </a:xfrm>
          <a:prstGeom prst="rect">
            <a:avLst/>
          </a:prstGeom>
          <a:noFill/>
        </p:spPr>
        <p:txBody>
          <a:bodyPr wrap="square">
            <a:spAutoFit/>
          </a:bodyPr>
          <a:lstStyle/>
          <a:p>
            <a:r>
              <a:rPr lang="en-US" sz="2800" b="1" dirty="0">
                <a:latin typeface="Montserrat" charset="0"/>
              </a:rPr>
              <a:t>Project Report </a:t>
            </a:r>
            <a:r>
              <a:rPr lang="en-US" sz="2800" dirty="0">
                <a:latin typeface="Montserrat" charset="0"/>
              </a:rPr>
              <a:t>by user group leaders detailing the achieved field work, their findings, outcomes, and any challenges encountered.</a:t>
            </a:r>
            <a:endParaRPr lang="en-GB" sz="2800" dirty="0">
              <a:latin typeface="Montserrat" charset="0"/>
              <a:sym typeface="Montserrat SemiBold"/>
            </a:endParaRPr>
          </a:p>
        </p:txBody>
      </p:sp>
      <p:grpSp>
        <p:nvGrpSpPr>
          <p:cNvPr id="10" name="Agrupar 9">
            <a:extLst>
              <a:ext uri="{FF2B5EF4-FFF2-40B4-BE49-F238E27FC236}">
                <a16:creationId xmlns:a16="http://schemas.microsoft.com/office/drawing/2014/main" id="{F5C3EA09-594C-2EDA-E0C5-10D039EE4CA8}"/>
              </a:ext>
            </a:extLst>
          </p:cNvPr>
          <p:cNvGrpSpPr/>
          <p:nvPr/>
        </p:nvGrpSpPr>
        <p:grpSpPr>
          <a:xfrm>
            <a:off x="1090789" y="4407884"/>
            <a:ext cx="2600679" cy="1422316"/>
            <a:chOff x="1090789" y="4407884"/>
            <a:chExt cx="2600679" cy="1422316"/>
          </a:xfrm>
        </p:grpSpPr>
        <p:sp>
          <p:nvSpPr>
            <p:cNvPr id="32" name="Retângulo: Cantos Arredondados 31">
              <a:extLst>
                <a:ext uri="{FF2B5EF4-FFF2-40B4-BE49-F238E27FC236}">
                  <a16:creationId xmlns:a16="http://schemas.microsoft.com/office/drawing/2014/main" id="{879AA94E-BD83-4265-C78E-1DCCCF34BCEC}"/>
                </a:ext>
              </a:extLst>
            </p:cNvPr>
            <p:cNvSpPr/>
            <p:nvPr/>
          </p:nvSpPr>
          <p:spPr>
            <a:xfrm>
              <a:off x="1090789" y="4407885"/>
              <a:ext cx="2600678" cy="1422315"/>
            </a:xfrm>
            <a:prstGeom prst="roundRect">
              <a:avLst>
                <a:gd name="adj" fmla="val 1969"/>
              </a:avLst>
            </a:prstGeom>
            <a:solidFill>
              <a:srgbClr val="92C3DF"/>
            </a:solidFill>
            <a:ln w="28575">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nchorCtr="0"/>
            <a:lstStyle/>
            <a:p>
              <a:pPr algn="ctr"/>
              <a:endParaRPr lang="en-GB"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 name="Agrupar 5">
              <a:extLst>
                <a:ext uri="{FF2B5EF4-FFF2-40B4-BE49-F238E27FC236}">
                  <a16:creationId xmlns:a16="http://schemas.microsoft.com/office/drawing/2014/main" id="{907F7DA8-E165-12B0-2A10-D167297E4967}"/>
                </a:ext>
              </a:extLst>
            </p:cNvPr>
            <p:cNvGrpSpPr/>
            <p:nvPr/>
          </p:nvGrpSpPr>
          <p:grpSpPr>
            <a:xfrm>
              <a:off x="1097966" y="4407884"/>
              <a:ext cx="2593502" cy="1422316"/>
              <a:chOff x="1097966" y="4407884"/>
              <a:chExt cx="2593502" cy="1422316"/>
            </a:xfrm>
          </p:grpSpPr>
          <p:sp>
            <p:nvSpPr>
              <p:cNvPr id="41" name="Retângulo: Cantos Arredondados 40">
                <a:extLst>
                  <a:ext uri="{FF2B5EF4-FFF2-40B4-BE49-F238E27FC236}">
                    <a16:creationId xmlns:a16="http://schemas.microsoft.com/office/drawing/2014/main" id="{0F0AD82F-D73D-889D-CAB6-8AD4657B558A}"/>
                  </a:ext>
                </a:extLst>
              </p:cNvPr>
              <p:cNvSpPr/>
              <p:nvPr/>
            </p:nvSpPr>
            <p:spPr>
              <a:xfrm>
                <a:off x="1097966" y="4407884"/>
                <a:ext cx="2593502" cy="1422316"/>
              </a:xfrm>
              <a:prstGeom prst="roundRect">
                <a:avLst>
                  <a:gd name="adj" fmla="val 5305"/>
                </a:avLst>
              </a:prstGeom>
              <a:noFill/>
              <a:ln w="28575">
                <a:solidFill>
                  <a:srgbClr val="0078B9"/>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endParaRPr lang="en-GB" sz="2800" b="1" dirty="0">
                  <a:solidFill>
                    <a:srgbClr val="0078B9"/>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tângulo: Cantos Arredondados 4">
                <a:extLst>
                  <a:ext uri="{FF2B5EF4-FFF2-40B4-BE49-F238E27FC236}">
                    <a16:creationId xmlns:a16="http://schemas.microsoft.com/office/drawing/2014/main" id="{E75D45E4-EB62-B679-F39E-38D49ED4DA7E}"/>
                  </a:ext>
                </a:extLst>
              </p:cNvPr>
              <p:cNvSpPr/>
              <p:nvPr/>
            </p:nvSpPr>
            <p:spPr>
              <a:xfrm>
                <a:off x="1349149" y="4591702"/>
                <a:ext cx="2083958" cy="1044389"/>
              </a:xfrm>
              <a:prstGeom prst="roundRect">
                <a:avLst/>
              </a:prstGeom>
              <a:solidFill>
                <a:schemeClr val="bg1"/>
              </a:solidFill>
              <a:ln w="28575">
                <a:solidFill>
                  <a:srgbClr val="005482"/>
                </a:solidFill>
              </a:ln>
            </p:spPr>
            <p:style>
              <a:lnRef idx="2">
                <a:schemeClr val="accent1">
                  <a:shade val="15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reporting</a:t>
                </a:r>
                <a:endParaRPr lang="en-GB" sz="1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sp>
        <p:nvSpPr>
          <p:cNvPr id="14" name="CaixaDeTexto 13">
            <a:extLst>
              <a:ext uri="{FF2B5EF4-FFF2-40B4-BE49-F238E27FC236}">
                <a16:creationId xmlns:a16="http://schemas.microsoft.com/office/drawing/2014/main" id="{3AE80A76-17C1-6020-735A-92D5F5ABB513}"/>
              </a:ext>
            </a:extLst>
          </p:cNvPr>
          <p:cNvSpPr txBox="1"/>
          <p:nvPr/>
        </p:nvSpPr>
        <p:spPr>
          <a:xfrm>
            <a:off x="4194291" y="5539828"/>
            <a:ext cx="12865616" cy="954107"/>
          </a:xfrm>
          <a:prstGeom prst="rect">
            <a:avLst/>
          </a:prstGeom>
          <a:noFill/>
        </p:spPr>
        <p:txBody>
          <a:bodyPr wrap="square">
            <a:spAutoFit/>
          </a:bodyPr>
          <a:lstStyle>
            <a:defPPr marR="0" lvl="0" algn="l" rtl="0">
              <a:lnSpc>
                <a:spcPct val="100000"/>
              </a:lnSpc>
              <a:spcBef>
                <a:spcPts val="0"/>
              </a:spcBef>
              <a:spcAft>
                <a:spcPts val="0"/>
              </a:spcAft>
            </a:defPPr>
            <a:lvl1pPr>
              <a:defRPr sz="2800">
                <a:latin typeface="Montserrat" charset="0"/>
              </a:defRPr>
            </a:lvl1pPr>
          </a:lstStyle>
          <a:p>
            <a:r>
              <a:rPr lang="en-US" b="1" dirty="0"/>
              <a:t>RI Implementation report</a:t>
            </a:r>
            <a:r>
              <a:rPr lang="en-US" dirty="0"/>
              <a:t> by host research infrastructures in the POLARIN TAP, with feedback on the access provided</a:t>
            </a:r>
            <a:endParaRPr lang="en-GB" dirty="0"/>
          </a:p>
        </p:txBody>
      </p:sp>
      <p:sp>
        <p:nvSpPr>
          <p:cNvPr id="3" name="CaixaDeTexto 2">
            <a:extLst>
              <a:ext uri="{FF2B5EF4-FFF2-40B4-BE49-F238E27FC236}">
                <a16:creationId xmlns:a16="http://schemas.microsoft.com/office/drawing/2014/main" id="{E219BF28-F435-8DA4-DC5A-12A43DBF7C04}"/>
              </a:ext>
            </a:extLst>
          </p:cNvPr>
          <p:cNvSpPr txBox="1"/>
          <p:nvPr/>
        </p:nvSpPr>
        <p:spPr>
          <a:xfrm>
            <a:off x="4194291" y="6699274"/>
            <a:ext cx="11658734" cy="954107"/>
          </a:xfrm>
          <a:prstGeom prst="rect">
            <a:avLst/>
          </a:prstGeom>
          <a:noFill/>
        </p:spPr>
        <p:txBody>
          <a:bodyPr wrap="square">
            <a:spAutoFit/>
          </a:bodyPr>
          <a:lstStyle>
            <a:defPPr marR="0" lvl="0" algn="l" rtl="0">
              <a:lnSpc>
                <a:spcPct val="100000"/>
              </a:lnSpc>
              <a:spcBef>
                <a:spcPts val="0"/>
              </a:spcBef>
              <a:spcAft>
                <a:spcPts val="0"/>
              </a:spcAft>
            </a:defPPr>
            <a:lvl1pPr>
              <a:defRPr sz="2800">
                <a:latin typeface="Montserrat" charset="0"/>
              </a:defRPr>
            </a:lvl1pPr>
          </a:lstStyle>
          <a:p>
            <a:r>
              <a:rPr lang="en-US" b="1" dirty="0"/>
              <a:t>Reports summarizing the outcomes and progress of the provision of TA </a:t>
            </a:r>
            <a:r>
              <a:rPr lang="en-US" dirty="0"/>
              <a:t>will be submitted to the European Commission</a:t>
            </a:r>
            <a:endParaRPr lang="en-GB" dirty="0"/>
          </a:p>
        </p:txBody>
      </p:sp>
      <p:sp>
        <p:nvSpPr>
          <p:cNvPr id="19" name="Google Shape;112;p22">
            <a:extLst>
              <a:ext uri="{FF2B5EF4-FFF2-40B4-BE49-F238E27FC236}">
                <a16:creationId xmlns:a16="http://schemas.microsoft.com/office/drawing/2014/main" id="{38849C1E-8B5E-4FE1-8C99-CB28D0BF315D}"/>
              </a:ext>
            </a:extLst>
          </p:cNvPr>
          <p:cNvSpPr txBox="1">
            <a:spLocks/>
          </p:cNvSpPr>
          <p:nvPr/>
        </p:nvSpPr>
        <p:spPr>
          <a:xfrm>
            <a:off x="537389" y="3093874"/>
            <a:ext cx="17213221" cy="1001038"/>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spcBef>
                <a:spcPts val="600"/>
              </a:spcBef>
              <a:buFont typeface="Montserrat SemiBold"/>
              <a:buNone/>
            </a:pPr>
            <a:r>
              <a:rPr lang="en-US" cap="all" dirty="0"/>
              <a:t>Steps involved in the provision of transnational access</a:t>
            </a:r>
          </a:p>
        </p:txBody>
      </p:sp>
      <p:sp>
        <p:nvSpPr>
          <p:cNvPr id="22" name="Google Shape;112;p22">
            <a:extLst>
              <a:ext uri="{FF2B5EF4-FFF2-40B4-BE49-F238E27FC236}">
                <a16:creationId xmlns:a16="http://schemas.microsoft.com/office/drawing/2014/main" id="{C56A0766-3D2E-44E2-89D7-B0A463452000}"/>
              </a:ext>
            </a:extLst>
          </p:cNvPr>
          <p:cNvSpPr txBox="1">
            <a:spLocks/>
          </p:cNvSpPr>
          <p:nvPr/>
        </p:nvSpPr>
        <p:spPr>
          <a:xfrm>
            <a:off x="198402" y="73197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 (cont.)</a:t>
            </a:r>
            <a:endParaRPr lang="en-GB" sz="2800" dirty="0">
              <a:solidFill>
                <a:srgbClr val="000000"/>
              </a:solidFill>
              <a:latin typeface="Montserrat" charset="0"/>
            </a:endParaRPr>
          </a:p>
        </p:txBody>
      </p:sp>
    </p:spTree>
    <p:extLst>
      <p:ext uri="{BB962C8B-B14F-4D97-AF65-F5344CB8AC3E}">
        <p14:creationId xmlns:p14="http://schemas.microsoft.com/office/powerpoint/2010/main" val="381325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79BCDE43-2BE4-BD8B-4872-898081634317}"/>
            </a:ext>
          </a:extLst>
        </p:cNvPr>
        <p:cNvGrpSpPr/>
        <p:nvPr/>
      </p:nvGrpSpPr>
      <p:grpSpPr>
        <a:xfrm>
          <a:off x="0" y="0"/>
          <a:ext cx="0" cy="0"/>
          <a:chOff x="0" y="0"/>
          <a:chExt cx="0" cy="0"/>
        </a:xfrm>
      </p:grpSpPr>
      <p:pic>
        <p:nvPicPr>
          <p:cNvPr id="15" name="Picture 44" descr="Homepage | IGOT">
            <a:extLst>
              <a:ext uri="{FF2B5EF4-FFF2-40B4-BE49-F238E27FC236}">
                <a16:creationId xmlns:a16="http://schemas.microsoft.com/office/drawing/2014/main" id="{0273172E-191E-D502-4856-5D57586E1C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8281" y="9324083"/>
            <a:ext cx="1369719" cy="392605"/>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2;p22">
            <a:extLst>
              <a:ext uri="{FF2B5EF4-FFF2-40B4-BE49-F238E27FC236}">
                <a16:creationId xmlns:a16="http://schemas.microsoft.com/office/drawing/2014/main" id="{A39176DF-BF59-0538-4F0D-2459ED58D2B9}"/>
              </a:ext>
            </a:extLst>
          </p:cNvPr>
          <p:cNvSpPr txBox="1">
            <a:spLocks/>
          </p:cNvSpPr>
          <p:nvPr/>
        </p:nvSpPr>
        <p:spPr>
          <a:xfrm>
            <a:off x="1349148" y="2719724"/>
            <a:ext cx="4464756" cy="954107"/>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pPr>
            <a:r>
              <a:rPr lang="en-US" dirty="0"/>
              <a:t>Eligibility Criteria </a:t>
            </a:r>
            <a:endParaRPr lang="en-GB" dirty="0">
              <a:solidFill>
                <a:schemeClr val="tx1"/>
              </a:solidFill>
            </a:endParaRPr>
          </a:p>
        </p:txBody>
      </p:sp>
      <p:sp>
        <p:nvSpPr>
          <p:cNvPr id="7" name="Google Shape;112;p22">
            <a:extLst>
              <a:ext uri="{FF2B5EF4-FFF2-40B4-BE49-F238E27FC236}">
                <a16:creationId xmlns:a16="http://schemas.microsoft.com/office/drawing/2014/main" id="{612BC033-5492-5021-BA7C-4D62454FAC70}"/>
              </a:ext>
            </a:extLst>
          </p:cNvPr>
          <p:cNvSpPr txBox="1">
            <a:spLocks/>
          </p:cNvSpPr>
          <p:nvPr/>
        </p:nvSpPr>
        <p:spPr>
          <a:xfrm>
            <a:off x="1349148" y="5219372"/>
            <a:ext cx="6809138" cy="954107"/>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pPr>
            <a:r>
              <a:rPr lang="en-US" dirty="0"/>
              <a:t>Terms and Conditions for TA</a:t>
            </a:r>
            <a:endParaRPr lang="en-GB" dirty="0">
              <a:solidFill>
                <a:schemeClr val="tx1"/>
              </a:solidFill>
            </a:endParaRPr>
          </a:p>
        </p:txBody>
      </p:sp>
      <p:sp>
        <p:nvSpPr>
          <p:cNvPr id="11" name="CaixaDeTexto 10">
            <a:extLst>
              <a:ext uri="{FF2B5EF4-FFF2-40B4-BE49-F238E27FC236}">
                <a16:creationId xmlns:a16="http://schemas.microsoft.com/office/drawing/2014/main" id="{E1055F28-2E24-3400-87C1-CD49C21B9247}"/>
              </a:ext>
            </a:extLst>
          </p:cNvPr>
          <p:cNvSpPr txBox="1"/>
          <p:nvPr/>
        </p:nvSpPr>
        <p:spPr>
          <a:xfrm>
            <a:off x="1349148" y="3537466"/>
            <a:ext cx="9144000" cy="1184748"/>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RPr/>
            </a:defPPr>
            <a:lvl1pPr marL="457200" indent="-374650">
              <a:lnSpc>
                <a:spcPct val="115000"/>
              </a:lnSpc>
              <a:spcBef>
                <a:spcPts val="600"/>
              </a:spcBef>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defRPr>
            </a:lvl1pPr>
            <a:lvl2pPr marL="914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2pPr>
            <a:lvl3pPr marL="1371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3pPr>
            <a:lvl4pPr marL="1828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4pPr>
            <a:lvl5pPr marL="22860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5pPr>
            <a:lvl6pPr marL="27432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6pPr>
            <a:lvl7pPr marL="32004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7pPr>
            <a:lvl8pPr marL="36576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8pPr>
            <a:lvl9pPr marL="4114800" indent="-323850">
              <a:lnSpc>
                <a:spcPct val="115000"/>
              </a:lnSpc>
              <a:buClr>
                <a:schemeClr val="accent1"/>
              </a:buClr>
              <a:buSzPts val="1500"/>
              <a:buFont typeface="Montserrat SemiBold"/>
              <a:buChar char="■"/>
              <a:defRPr sz="1500">
                <a:solidFill>
                  <a:schemeClr val="accent1"/>
                </a:solidFill>
                <a:latin typeface="Montserrat SemiBold"/>
                <a:ea typeface="Montserrat SemiBold"/>
                <a:cs typeface="Montserrat SemiBold"/>
              </a:defRPr>
            </a:lvl9pPr>
          </a:lstStyle>
          <a:p>
            <a:r>
              <a:rPr lang="en-US" dirty="0"/>
              <a:t>General Funding and Access Conditions</a:t>
            </a:r>
            <a:endParaRPr lang="en-GB" dirty="0"/>
          </a:p>
        </p:txBody>
      </p:sp>
      <p:sp>
        <p:nvSpPr>
          <p:cNvPr id="16" name="Google Shape;112;p22">
            <a:extLst>
              <a:ext uri="{FF2B5EF4-FFF2-40B4-BE49-F238E27FC236}">
                <a16:creationId xmlns:a16="http://schemas.microsoft.com/office/drawing/2014/main" id="{36B0B59E-FC8E-BF31-B17E-02985C72DAD9}"/>
              </a:ext>
            </a:extLst>
          </p:cNvPr>
          <p:cNvSpPr txBox="1">
            <a:spLocks/>
          </p:cNvSpPr>
          <p:nvPr/>
        </p:nvSpPr>
        <p:spPr>
          <a:xfrm>
            <a:off x="1349148" y="4378419"/>
            <a:ext cx="6809138" cy="954107"/>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pPr>
            <a:r>
              <a:rPr lang="en-US" dirty="0"/>
              <a:t>Reporting</a:t>
            </a:r>
            <a:endParaRPr lang="en-GB" dirty="0">
              <a:solidFill>
                <a:schemeClr val="tx1"/>
              </a:solidFill>
            </a:endParaRPr>
          </a:p>
        </p:txBody>
      </p:sp>
      <p:sp>
        <p:nvSpPr>
          <p:cNvPr id="17" name="Google Shape;112;p22">
            <a:extLst>
              <a:ext uri="{FF2B5EF4-FFF2-40B4-BE49-F238E27FC236}">
                <a16:creationId xmlns:a16="http://schemas.microsoft.com/office/drawing/2014/main" id="{EC22F259-FC38-F641-F9C6-4CEB67295A4E}"/>
              </a:ext>
            </a:extLst>
          </p:cNvPr>
          <p:cNvSpPr txBox="1">
            <a:spLocks/>
          </p:cNvSpPr>
          <p:nvPr/>
        </p:nvSpPr>
        <p:spPr>
          <a:xfrm>
            <a:off x="1349148" y="6120083"/>
            <a:ext cx="9490648" cy="95410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pPr>
            <a:r>
              <a:rPr lang="en-US" dirty="0"/>
              <a:t>Data policy and data protection</a:t>
            </a:r>
            <a:endParaRPr lang="en-GB" dirty="0">
              <a:solidFill>
                <a:schemeClr val="tx1"/>
              </a:solidFill>
            </a:endParaRPr>
          </a:p>
        </p:txBody>
      </p:sp>
      <p:sp>
        <p:nvSpPr>
          <p:cNvPr id="18" name="Google Shape;112;p22">
            <a:extLst>
              <a:ext uri="{FF2B5EF4-FFF2-40B4-BE49-F238E27FC236}">
                <a16:creationId xmlns:a16="http://schemas.microsoft.com/office/drawing/2014/main" id="{4224DD8E-EF7C-9064-B373-AC1F73CF6573}"/>
              </a:ext>
            </a:extLst>
          </p:cNvPr>
          <p:cNvSpPr txBox="1">
            <a:spLocks/>
          </p:cNvSpPr>
          <p:nvPr/>
        </p:nvSpPr>
        <p:spPr>
          <a:xfrm>
            <a:off x="1349148" y="8108703"/>
            <a:ext cx="9490648" cy="95410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pPr>
            <a:r>
              <a:rPr lang="en-US" dirty="0"/>
              <a:t>Language of Communication</a:t>
            </a:r>
            <a:endParaRPr lang="en-GB" dirty="0">
              <a:solidFill>
                <a:schemeClr val="tx1"/>
              </a:solidFill>
            </a:endParaRPr>
          </a:p>
        </p:txBody>
      </p:sp>
      <p:sp>
        <p:nvSpPr>
          <p:cNvPr id="20" name="CaixaDeTexto 19">
            <a:extLst>
              <a:ext uri="{FF2B5EF4-FFF2-40B4-BE49-F238E27FC236}">
                <a16:creationId xmlns:a16="http://schemas.microsoft.com/office/drawing/2014/main" id="{CBC1378C-C451-5268-18EE-AAE675A18C20}"/>
              </a:ext>
            </a:extLst>
          </p:cNvPr>
          <p:cNvSpPr txBox="1"/>
          <p:nvPr/>
        </p:nvSpPr>
        <p:spPr>
          <a:xfrm>
            <a:off x="2759826" y="7023128"/>
            <a:ext cx="9144000" cy="523220"/>
          </a:xfrm>
          <a:prstGeom prst="rect">
            <a:avLst/>
          </a:prstGeom>
          <a:noFill/>
        </p:spPr>
        <p:txBody>
          <a:bodyPr wrap="square">
            <a:spAutoFit/>
          </a:bodyPr>
          <a:lstStyle/>
          <a:p>
            <a:r>
              <a:rPr lang="en-US" sz="2800" dirty="0">
                <a:solidFill>
                  <a:schemeClr val="bg2"/>
                </a:solidFill>
                <a:latin typeface="Montserrat" pitchFamily="2" charset="77"/>
                <a:sym typeface="Montserrat SemiBold"/>
              </a:rPr>
              <a:t>POLARIN Data Policy concerning TA </a:t>
            </a:r>
            <a:endParaRPr lang="en-GB" sz="2800" dirty="0">
              <a:solidFill>
                <a:schemeClr val="bg2"/>
              </a:solidFill>
              <a:latin typeface="Montserrat" pitchFamily="2" charset="77"/>
              <a:sym typeface="Montserrat SemiBold"/>
            </a:endParaRPr>
          </a:p>
        </p:txBody>
      </p:sp>
      <p:sp>
        <p:nvSpPr>
          <p:cNvPr id="22" name="CaixaDeTexto 21">
            <a:extLst>
              <a:ext uri="{FF2B5EF4-FFF2-40B4-BE49-F238E27FC236}">
                <a16:creationId xmlns:a16="http://schemas.microsoft.com/office/drawing/2014/main" id="{140589DB-9540-6398-34E7-7B82BFE843FB}"/>
              </a:ext>
            </a:extLst>
          </p:cNvPr>
          <p:cNvSpPr txBox="1"/>
          <p:nvPr/>
        </p:nvSpPr>
        <p:spPr>
          <a:xfrm>
            <a:off x="2759826" y="7527283"/>
            <a:ext cx="9144000" cy="523220"/>
          </a:xfrm>
          <a:prstGeom prst="rect">
            <a:avLst/>
          </a:prstGeom>
          <a:noFill/>
        </p:spPr>
        <p:txBody>
          <a:bodyPr wrap="square">
            <a:spAutoFit/>
          </a:bodyPr>
          <a:lstStyle/>
          <a:p>
            <a:r>
              <a:rPr lang="pt-PT" sz="2800" dirty="0" err="1">
                <a:solidFill>
                  <a:schemeClr val="bg2"/>
                </a:solidFill>
                <a:latin typeface="Montserrat" pitchFamily="2" charset="77"/>
                <a:sym typeface="Montserrat SemiBold"/>
              </a:rPr>
              <a:t>Personal</a:t>
            </a:r>
            <a:r>
              <a:rPr lang="pt-PT" sz="2800" dirty="0">
                <a:solidFill>
                  <a:schemeClr val="bg2"/>
                </a:solidFill>
                <a:latin typeface="Montserrat" pitchFamily="2" charset="77"/>
                <a:sym typeface="Montserrat SemiBold"/>
              </a:rPr>
              <a:t> Data </a:t>
            </a:r>
            <a:r>
              <a:rPr lang="pt-PT" sz="2800" dirty="0" err="1">
                <a:solidFill>
                  <a:schemeClr val="bg2"/>
                </a:solidFill>
                <a:latin typeface="Montserrat" pitchFamily="2" charset="77"/>
                <a:sym typeface="Montserrat SemiBold"/>
              </a:rPr>
              <a:t>Protection</a:t>
            </a:r>
            <a:endParaRPr lang="en-GB" sz="2800" dirty="0">
              <a:solidFill>
                <a:schemeClr val="bg2"/>
              </a:solidFill>
              <a:latin typeface="Montserrat" pitchFamily="2" charset="77"/>
              <a:sym typeface="Montserrat SemiBold"/>
            </a:endParaRPr>
          </a:p>
        </p:txBody>
      </p:sp>
      <p:sp>
        <p:nvSpPr>
          <p:cNvPr id="21" name="Google Shape;112;p22">
            <a:extLst>
              <a:ext uri="{FF2B5EF4-FFF2-40B4-BE49-F238E27FC236}">
                <a16:creationId xmlns:a16="http://schemas.microsoft.com/office/drawing/2014/main" id="{33BBEB04-5DF8-416C-BF06-E95AC2F08178}"/>
              </a:ext>
            </a:extLst>
          </p:cNvPr>
          <p:cNvSpPr txBox="1">
            <a:spLocks/>
          </p:cNvSpPr>
          <p:nvPr/>
        </p:nvSpPr>
        <p:spPr>
          <a:xfrm>
            <a:off x="198402" y="731975"/>
            <a:ext cx="13009496" cy="913697"/>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a:spcBef>
                <a:spcPts val="600"/>
              </a:spcBef>
              <a:buFont typeface="Arial" panose="020B0604020202020204" pitchFamily="34" charset="0"/>
              <a:buChar char="•"/>
            </a:pPr>
            <a:r>
              <a:rPr lang="en-US" dirty="0">
                <a:solidFill>
                  <a:schemeClr val="accent1"/>
                </a:solidFill>
                <a:latin typeface="Montserrat" charset="0"/>
              </a:rPr>
              <a:t>Procedure for Provision of Transnational Access  (TA) (cont.)</a:t>
            </a:r>
            <a:endParaRPr lang="en-GB" sz="2800" dirty="0">
              <a:solidFill>
                <a:srgbClr val="000000"/>
              </a:solidFill>
              <a:latin typeface="Montserrat" charset="0"/>
            </a:endParaRPr>
          </a:p>
        </p:txBody>
      </p:sp>
    </p:spTree>
    <p:extLst>
      <p:ext uri="{BB962C8B-B14F-4D97-AF65-F5344CB8AC3E}">
        <p14:creationId xmlns:p14="http://schemas.microsoft.com/office/powerpoint/2010/main" val="369462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1" grpId="0"/>
      <p:bldP spid="16" grpId="0"/>
      <p:bldP spid="17" grpId="0"/>
      <p:bldP spid="18" grpId="0"/>
      <p:bldP spid="20"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852889" y="2180667"/>
            <a:ext cx="13790545" cy="995900"/>
          </a:xfrm>
          <a:prstGeom prst="rect">
            <a:avLst/>
          </a:prstGeom>
        </p:spPr>
        <p:txBody>
          <a:bodyPr spcFirstLastPara="1" wrap="square" lIns="182850" tIns="182850" rIns="182850" bIns="182850" anchor="t" anchorCtr="0">
            <a:noAutofit/>
          </a:bodyPr>
          <a:lstStyle/>
          <a:p>
            <a:r>
              <a:rPr lang="fr-FR" sz="4400" dirty="0" err="1"/>
              <a:t>Task</a:t>
            </a:r>
            <a:r>
              <a:rPr lang="fr-FR" sz="4400" dirty="0"/>
              <a:t> 1.2 </a:t>
            </a:r>
            <a:r>
              <a:rPr lang="en-GB" sz="4400" dirty="0"/>
              <a:t>Scientific evaluation</a:t>
            </a:r>
            <a:r>
              <a:rPr lang="es" sz="4400" dirty="0"/>
              <a:t> </a:t>
            </a:r>
            <a:br>
              <a:rPr lang="en-GB" sz="4400" dirty="0">
                <a:solidFill>
                  <a:schemeClr val="tx1"/>
                </a:solidFill>
              </a:rPr>
            </a:br>
            <a:br>
              <a:rPr lang="en-GB" sz="4400" dirty="0"/>
            </a:br>
            <a:endParaRPr sz="4400" dirty="0"/>
          </a:p>
        </p:txBody>
      </p:sp>
      <p:sp>
        <p:nvSpPr>
          <p:cNvPr id="4" name="Google Shape;111;p22">
            <a:extLst>
              <a:ext uri="{FF2B5EF4-FFF2-40B4-BE49-F238E27FC236}">
                <a16:creationId xmlns:a16="http://schemas.microsoft.com/office/drawing/2014/main" id="{CCA10B1D-65C1-441A-A46F-80EC082E295D}"/>
              </a:ext>
            </a:extLst>
          </p:cNvPr>
          <p:cNvSpPr txBox="1">
            <a:spLocks/>
          </p:cNvSpPr>
          <p:nvPr/>
        </p:nvSpPr>
        <p:spPr>
          <a:xfrm>
            <a:off x="820804" y="890050"/>
            <a:ext cx="11237845" cy="12054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r-FR" dirty="0"/>
              <a:t>2. Progress &amp; </a:t>
            </a:r>
            <a:r>
              <a:rPr lang="fr-FR" dirty="0" err="1"/>
              <a:t>Achievements</a:t>
            </a:r>
            <a:r>
              <a:rPr lang="fr-FR" dirty="0"/>
              <a:t> (2)</a:t>
            </a:r>
          </a:p>
        </p:txBody>
      </p:sp>
      <p:sp>
        <p:nvSpPr>
          <p:cNvPr id="7" name="Google Shape;112;p22">
            <a:extLst>
              <a:ext uri="{FF2B5EF4-FFF2-40B4-BE49-F238E27FC236}">
                <a16:creationId xmlns:a16="http://schemas.microsoft.com/office/drawing/2014/main" id="{31A030A9-038F-4911-8692-7325EFE1A114}"/>
              </a:ext>
            </a:extLst>
          </p:cNvPr>
          <p:cNvSpPr txBox="1">
            <a:spLocks noGrp="1"/>
          </p:cNvSpPr>
          <p:nvPr>
            <p:ph type="body" idx="1"/>
          </p:nvPr>
        </p:nvSpPr>
        <p:spPr>
          <a:xfrm>
            <a:off x="820804" y="3210358"/>
            <a:ext cx="15367463" cy="6642725"/>
          </a:xfrm>
          <a:prstGeom prst="rect">
            <a:avLst/>
          </a:prstGeom>
          <a:noFill/>
          <a:ln>
            <a:noFill/>
          </a:ln>
        </p:spPr>
        <p:txBody>
          <a:bodyPr spcFirstLastPara="1" wrap="square" lIns="182850" tIns="182850" rIns="182850" bIns="182850" anchor="t" anchorCtr="0">
            <a:normAutofit lnSpcReduction="10000"/>
          </a:bodyPr>
          <a:lstStyle/>
          <a:p>
            <a:pPr marL="82550" indent="0">
              <a:spcBef>
                <a:spcPts val="600"/>
              </a:spcBef>
              <a:buNone/>
            </a:pPr>
            <a:r>
              <a:rPr lang="en-GB" b="1" dirty="0">
                <a:solidFill>
                  <a:schemeClr val="accent1"/>
                </a:solidFill>
              </a:rPr>
              <a:t>Getting ready for the evaluation process:</a:t>
            </a:r>
          </a:p>
          <a:p>
            <a:pPr>
              <a:spcBef>
                <a:spcPts val="600"/>
              </a:spcBef>
              <a:buFont typeface="Arial" panose="020B0604020202020204" pitchFamily="34" charset="0"/>
              <a:buChar char="•"/>
            </a:pPr>
            <a:r>
              <a:rPr lang="en-GB" dirty="0">
                <a:solidFill>
                  <a:schemeClr val="tx1"/>
                </a:solidFill>
              </a:rPr>
              <a:t>Deliverable 1.3. Description of the evaluation process</a:t>
            </a:r>
          </a:p>
          <a:p>
            <a:pPr>
              <a:spcBef>
                <a:spcPts val="600"/>
              </a:spcBef>
              <a:buFont typeface="Arial" panose="020B0604020202020204" pitchFamily="34" charset="0"/>
              <a:buChar char="•"/>
            </a:pPr>
            <a:r>
              <a:rPr lang="en-GB" b="0" i="0" u="none" strike="noStrike" dirty="0">
                <a:solidFill>
                  <a:schemeClr val="tx1"/>
                </a:solidFill>
                <a:effectLst/>
              </a:rPr>
              <a:t>Informative Webinar for applicants (21st oct. 2024, ~100 participants)</a:t>
            </a:r>
          </a:p>
          <a:p>
            <a:pPr marL="82550" indent="0">
              <a:spcBef>
                <a:spcPts val="600"/>
              </a:spcBef>
              <a:buNone/>
            </a:pPr>
            <a:endParaRPr lang="en-GB" b="0" i="0" u="none" strike="noStrike" dirty="0">
              <a:solidFill>
                <a:schemeClr val="tx1"/>
              </a:solidFill>
              <a:effectLst/>
            </a:endParaRPr>
          </a:p>
          <a:p>
            <a:pPr marL="82550" indent="0">
              <a:spcBef>
                <a:spcPts val="600"/>
              </a:spcBef>
              <a:buNone/>
            </a:pPr>
            <a:r>
              <a:rPr lang="en-GB" b="1" dirty="0">
                <a:solidFill>
                  <a:schemeClr val="accent1"/>
                </a:solidFill>
              </a:rPr>
              <a:t>Implementing the scientific evaluation of proposals:</a:t>
            </a:r>
            <a:endParaRPr lang="en-GB" dirty="0">
              <a:solidFill>
                <a:schemeClr val="accent1"/>
              </a:solidFill>
            </a:endParaRPr>
          </a:p>
          <a:p>
            <a:pPr>
              <a:spcBef>
                <a:spcPts val="600"/>
              </a:spcBef>
              <a:buFont typeface="Arial" panose="020B0604020202020204" pitchFamily="34" charset="0"/>
              <a:buChar char="•"/>
            </a:pPr>
            <a:r>
              <a:rPr lang="en-GB" dirty="0">
                <a:solidFill>
                  <a:srgbClr val="000000"/>
                </a:solidFill>
              </a:rPr>
              <a:t>All steps from submission deadline to recommendation to Ris in TAP</a:t>
            </a:r>
            <a:endParaRPr lang="en-GB" dirty="0">
              <a:solidFill>
                <a:schemeClr val="accent1"/>
              </a:solidFill>
            </a:endParaRPr>
          </a:p>
          <a:p>
            <a:pPr marL="82550" indent="0">
              <a:spcBef>
                <a:spcPts val="600"/>
              </a:spcBef>
              <a:buNone/>
            </a:pPr>
            <a:r>
              <a:rPr lang="en-GB" dirty="0">
                <a:solidFill>
                  <a:srgbClr val="000000"/>
                </a:solidFill>
              </a:rPr>
              <a:t>    (29/11/24- 24/2/25)</a:t>
            </a:r>
          </a:p>
          <a:p>
            <a:pPr marL="82550" indent="0">
              <a:spcBef>
                <a:spcPts val="600"/>
              </a:spcBef>
              <a:buNone/>
            </a:pPr>
            <a:endParaRPr lang="en-GB" dirty="0">
              <a:solidFill>
                <a:srgbClr val="000000"/>
              </a:solidFill>
            </a:endParaRPr>
          </a:p>
          <a:p>
            <a:pPr marL="82550" indent="0">
              <a:spcBef>
                <a:spcPts val="600"/>
              </a:spcBef>
              <a:buNone/>
            </a:pPr>
            <a:r>
              <a:rPr lang="en-GB" b="1" dirty="0">
                <a:solidFill>
                  <a:schemeClr val="accent1"/>
                </a:solidFill>
              </a:rPr>
              <a:t>Refining the process</a:t>
            </a:r>
          </a:p>
          <a:p>
            <a:pPr>
              <a:spcBef>
                <a:spcPts val="600"/>
              </a:spcBef>
              <a:buFont typeface="Arial" panose="020B0604020202020204" pitchFamily="34" charset="0"/>
              <a:buChar char="•"/>
            </a:pPr>
            <a:r>
              <a:rPr lang="en-GB" b="0" i="0" u="none" strike="noStrike" dirty="0">
                <a:solidFill>
                  <a:schemeClr val="tx1"/>
                </a:solidFill>
                <a:effectLst/>
              </a:rPr>
              <a:t>Feedback for adjustments to the next call (debriefing on 22.04.25)</a:t>
            </a:r>
          </a:p>
        </p:txBody>
      </p:sp>
      <p:pic>
        <p:nvPicPr>
          <p:cNvPr id="8" name="Picture 36" descr="Ocean and climate change: Let's play! | Maritime Forum">
            <a:extLst>
              <a:ext uri="{FF2B5EF4-FFF2-40B4-BE49-F238E27FC236}">
                <a16:creationId xmlns:a16="http://schemas.microsoft.com/office/drawing/2014/main" id="{6B659C28-CB0A-4898-9F3A-CA2069783B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2033" y="2867458"/>
            <a:ext cx="2159771" cy="11068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a:extLst>
              <a:ext uri="{FF2B5EF4-FFF2-40B4-BE49-F238E27FC236}">
                <a16:creationId xmlns:a16="http://schemas.microsoft.com/office/drawing/2014/main" id="{0F0E60FA-CE99-4253-9E0E-5570D4611E98}"/>
              </a:ext>
            </a:extLst>
          </p:cNvPr>
          <p:cNvPicPr>
            <a:picLocks noChangeAspect="1"/>
          </p:cNvPicPr>
          <p:nvPr/>
        </p:nvPicPr>
        <p:blipFill>
          <a:blip r:embed="rId4"/>
          <a:stretch>
            <a:fillRect/>
          </a:stretch>
        </p:blipFill>
        <p:spPr>
          <a:xfrm>
            <a:off x="16188267" y="2523567"/>
            <a:ext cx="1246844" cy="1636025"/>
          </a:xfrm>
          <a:prstGeom prst="rect">
            <a:avLst/>
          </a:prstGeom>
        </p:spPr>
      </p:pic>
    </p:spTree>
    <p:extLst>
      <p:ext uri="{BB962C8B-B14F-4D97-AF65-F5344CB8AC3E}">
        <p14:creationId xmlns:p14="http://schemas.microsoft.com/office/powerpoint/2010/main" val="2822083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4" y="2602250"/>
            <a:ext cx="17049753" cy="7684750"/>
          </a:xfrm>
          <a:prstGeom prst="rect">
            <a:avLst/>
          </a:prstGeom>
          <a:noFill/>
          <a:ln>
            <a:noFill/>
          </a:ln>
        </p:spPr>
        <p:txBody>
          <a:bodyPr spcFirstLastPara="1" wrap="square" lIns="182850" tIns="182850" rIns="182850" bIns="182850" anchor="t" anchorCtr="0">
            <a:noAutofit/>
          </a:bodyPr>
          <a:lstStyle/>
          <a:p>
            <a:pPr marL="82550" indent="0">
              <a:spcBef>
                <a:spcPts val="600"/>
              </a:spcBef>
              <a:buNone/>
            </a:pPr>
            <a:r>
              <a:rPr lang="en-GB" dirty="0">
                <a:solidFill>
                  <a:schemeClr val="accent1"/>
                </a:solidFill>
              </a:rPr>
              <a:t>Deliverable 1.3. Description of the evaluation process, evaluation criteria, code of conduct, and guidelines and templates for external reviewers </a:t>
            </a:r>
          </a:p>
          <a:p>
            <a:pPr marL="82550" indent="0">
              <a:spcBef>
                <a:spcPts val="600"/>
              </a:spcBef>
              <a:buNone/>
            </a:pPr>
            <a:endParaRPr lang="en-GB" sz="1200" dirty="0">
              <a:solidFill>
                <a:schemeClr val="tx1"/>
              </a:solidFill>
            </a:endParaRPr>
          </a:p>
          <a:p>
            <a:pPr lvl="1">
              <a:spcBef>
                <a:spcPts val="600"/>
              </a:spcBef>
              <a:buFont typeface="Wingdings" panose="05000000000000000000" pitchFamily="2" charset="2"/>
              <a:buChar char="Ø"/>
            </a:pPr>
            <a:r>
              <a:rPr lang="en-GB" sz="3200" dirty="0">
                <a:solidFill>
                  <a:schemeClr val="tx1"/>
                </a:solidFill>
                <a:latin typeface="Montserrat" pitchFamily="2" charset="77"/>
              </a:rPr>
              <a:t>Based on similar projects (EUROFLEETS, ARICE, INTERACT, now AQUARIUS)</a:t>
            </a:r>
          </a:p>
          <a:p>
            <a:pPr lvl="1">
              <a:spcBef>
                <a:spcPts val="600"/>
              </a:spcBef>
              <a:buFont typeface="Wingdings" panose="05000000000000000000" pitchFamily="2" charset="2"/>
              <a:buChar char="Ø"/>
            </a:pPr>
            <a:r>
              <a:rPr lang="en-GB" sz="3200" dirty="0">
                <a:solidFill>
                  <a:schemeClr val="tx1"/>
                </a:solidFill>
                <a:latin typeface="Montserrat" pitchFamily="2" charset="77"/>
              </a:rPr>
              <a:t>Scientific evaluation process: Role of SLP, external reviewers, watchdog evaluation, Consensus metings, access recommendation.</a:t>
            </a:r>
          </a:p>
          <a:p>
            <a:pPr lvl="1">
              <a:spcBef>
                <a:spcPts val="600"/>
              </a:spcBef>
              <a:buFont typeface="Wingdings" panose="05000000000000000000" pitchFamily="2" charset="2"/>
              <a:buChar char="Ø"/>
            </a:pPr>
            <a:r>
              <a:rPr lang="en-GB" sz="3200" dirty="0">
                <a:solidFill>
                  <a:schemeClr val="tx1"/>
                </a:solidFill>
                <a:latin typeface="Montserrat" pitchFamily="2" charset="77"/>
              </a:rPr>
              <a:t>Guidelines for reviewers : evaluation criteria, scoring, priorities</a:t>
            </a:r>
          </a:p>
          <a:p>
            <a:pPr marL="590550" lvl="1" indent="0">
              <a:spcBef>
                <a:spcPts val="600"/>
              </a:spcBef>
              <a:buNone/>
            </a:pPr>
            <a:endParaRPr lang="en-GB" sz="1200" dirty="0">
              <a:solidFill>
                <a:schemeClr val="tx1"/>
              </a:solidFill>
              <a:latin typeface="Montserrat" pitchFamily="2" charset="77"/>
            </a:endParaRPr>
          </a:p>
          <a:p>
            <a:pPr marL="590550" lvl="1" indent="0">
              <a:spcBef>
                <a:spcPts val="600"/>
              </a:spcBef>
              <a:buNone/>
            </a:pPr>
            <a:r>
              <a:rPr lang="en-GB" sz="3200" dirty="0">
                <a:solidFill>
                  <a:srgbClr val="0070C0"/>
                </a:solidFill>
                <a:latin typeface="Montserrat" pitchFamily="2" charset="77"/>
              </a:rPr>
              <a:t>Webinar for applicants on 21</a:t>
            </a:r>
            <a:r>
              <a:rPr lang="en-GB" sz="3200" baseline="30000" dirty="0">
                <a:solidFill>
                  <a:srgbClr val="0070C0"/>
                </a:solidFill>
                <a:latin typeface="Montserrat" pitchFamily="2" charset="77"/>
              </a:rPr>
              <a:t>st</a:t>
            </a:r>
            <a:r>
              <a:rPr lang="en-GB" sz="3200" dirty="0">
                <a:solidFill>
                  <a:srgbClr val="0070C0"/>
                </a:solidFill>
                <a:latin typeface="Montserrat" pitchFamily="2" charset="77"/>
              </a:rPr>
              <a:t> oct. 2024</a:t>
            </a:r>
          </a:p>
          <a:p>
            <a:pPr marL="590550" lvl="1" indent="0">
              <a:spcBef>
                <a:spcPts val="600"/>
              </a:spcBef>
              <a:buNone/>
            </a:pPr>
            <a:endParaRPr lang="en-GB" sz="1200" dirty="0">
              <a:solidFill>
                <a:srgbClr val="0070C0"/>
              </a:solidFill>
              <a:latin typeface="Montserrat" pitchFamily="2" charset="77"/>
            </a:endParaRPr>
          </a:p>
          <a:p>
            <a:pPr marL="590550" lvl="1" indent="0">
              <a:spcBef>
                <a:spcPts val="600"/>
              </a:spcBef>
              <a:buNone/>
            </a:pPr>
            <a:r>
              <a:rPr lang="en-GB" sz="3200" dirty="0">
                <a:solidFill>
                  <a:srgbClr val="0070C0"/>
                </a:solidFill>
                <a:latin typeface="Montserrat" pitchFamily="2" charset="77"/>
              </a:rPr>
              <a:t>Invitation to register as voluntary reviewers</a:t>
            </a:r>
          </a:p>
          <a:p>
            <a:pPr marL="590550" lvl="1" indent="0">
              <a:spcBef>
                <a:spcPts val="600"/>
              </a:spcBef>
              <a:buNone/>
            </a:pPr>
            <a:r>
              <a:rPr lang="en-GB" sz="2800" dirty="0">
                <a:solidFill>
                  <a:schemeClr val="tx1"/>
                </a:solidFill>
                <a:latin typeface="Montserrat" pitchFamily="2" charset="77"/>
              </a:rPr>
              <a:t>(58 voluntary reviewers responded to our call between 21 oct 24 and to 3 Jan 25;</a:t>
            </a:r>
          </a:p>
          <a:p>
            <a:pPr marL="590550" lvl="1" indent="0">
              <a:spcBef>
                <a:spcPts val="600"/>
              </a:spcBef>
              <a:buNone/>
            </a:pPr>
            <a:r>
              <a:rPr lang="en-GB" sz="2800" dirty="0">
                <a:solidFill>
                  <a:schemeClr val="tx1"/>
                </a:solidFill>
                <a:latin typeface="Montserrat" pitchFamily="2" charset="77"/>
              </a:rPr>
              <a:t>at least 8 not valid. We used several of the others, but many were not suitable) </a:t>
            </a:r>
          </a:p>
          <a:p>
            <a:pPr marL="590550" lvl="1" indent="0">
              <a:spcBef>
                <a:spcPts val="600"/>
              </a:spcBef>
              <a:buNone/>
            </a:pPr>
            <a:endParaRPr lang="en-GB" sz="3200" dirty="0">
              <a:solidFill>
                <a:srgbClr val="0070C0"/>
              </a:solidFill>
              <a:latin typeface="Montserrat" pitchFamily="2" charset="77"/>
            </a:endParaRPr>
          </a:p>
        </p:txBody>
      </p:sp>
      <p:sp>
        <p:nvSpPr>
          <p:cNvPr id="6" name="Google Shape;111;p22">
            <a:extLst>
              <a:ext uri="{FF2B5EF4-FFF2-40B4-BE49-F238E27FC236}">
                <a16:creationId xmlns:a16="http://schemas.microsoft.com/office/drawing/2014/main" id="{1F95A5A4-5D9B-4AD1-ADE6-47A0705B2252}"/>
              </a:ext>
            </a:extLst>
          </p:cNvPr>
          <p:cNvSpPr txBox="1">
            <a:spLocks noGrp="1"/>
          </p:cNvSpPr>
          <p:nvPr>
            <p:ph type="title"/>
          </p:nvPr>
        </p:nvSpPr>
        <p:spPr>
          <a:xfrm>
            <a:off x="820804" y="890050"/>
            <a:ext cx="13790545" cy="1712200"/>
          </a:xfrm>
          <a:prstGeom prst="rect">
            <a:avLst/>
          </a:prstGeom>
        </p:spPr>
        <p:txBody>
          <a:bodyPr spcFirstLastPara="1" wrap="square" lIns="182850" tIns="182850" rIns="182850" bIns="182850" anchor="t" anchorCtr="0">
            <a:noAutofit/>
          </a:bodyPr>
          <a:lstStyle/>
          <a:p>
            <a:r>
              <a:rPr lang="fr-FR" sz="4400" dirty="0" err="1">
                <a:latin typeface="Montserrat" pitchFamily="2" charset="77"/>
              </a:rPr>
              <a:t>Task</a:t>
            </a:r>
            <a:r>
              <a:rPr lang="fr-FR" sz="4400" dirty="0">
                <a:latin typeface="Montserrat" pitchFamily="2" charset="77"/>
              </a:rPr>
              <a:t> 1.2 </a:t>
            </a:r>
            <a:r>
              <a:rPr lang="en-GB" sz="4400" dirty="0">
                <a:latin typeface="Montserrat" pitchFamily="2" charset="77"/>
              </a:rPr>
              <a:t>Scientific evaluation</a:t>
            </a:r>
            <a:br>
              <a:rPr lang="en-GB" sz="4400" dirty="0">
                <a:latin typeface="Montserrat" pitchFamily="2" charset="77"/>
              </a:rPr>
            </a:br>
            <a:r>
              <a:rPr lang="en-GB" sz="3600" b="1" dirty="0">
                <a:solidFill>
                  <a:schemeClr val="accent1"/>
                </a:solidFill>
                <a:latin typeface="Montserrat" pitchFamily="2" charset="77"/>
              </a:rPr>
              <a:t>Getting ready for the evaluation process</a:t>
            </a:r>
            <a:endParaRPr sz="3600" dirty="0">
              <a:latin typeface="Montserrat" pitchFamily="2" charset="77"/>
            </a:endParaRPr>
          </a:p>
        </p:txBody>
      </p:sp>
    </p:spTree>
    <p:extLst>
      <p:ext uri="{BB962C8B-B14F-4D97-AF65-F5344CB8AC3E}">
        <p14:creationId xmlns:p14="http://schemas.microsoft.com/office/powerpoint/2010/main" val="668039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6CED1905-9CA0-8144-AB3A-A4D372AC5EE1}"/>
            </a:ext>
          </a:extLst>
        </p:cNvPr>
        <p:cNvGrpSpPr/>
        <p:nvPr/>
      </p:nvGrpSpPr>
      <p:grpSpPr>
        <a:xfrm>
          <a:off x="0" y="0"/>
          <a:ext cx="0" cy="0"/>
          <a:chOff x="0" y="0"/>
          <a:chExt cx="0" cy="0"/>
        </a:xfrm>
      </p:grpSpPr>
      <p:sp>
        <p:nvSpPr>
          <p:cNvPr id="112" name="Google Shape;112;p22">
            <a:extLst>
              <a:ext uri="{FF2B5EF4-FFF2-40B4-BE49-F238E27FC236}">
                <a16:creationId xmlns:a16="http://schemas.microsoft.com/office/drawing/2014/main" id="{FBC80579-9E1F-7FC6-C0BF-D276DA398656}"/>
              </a:ext>
            </a:extLst>
          </p:cNvPr>
          <p:cNvSpPr txBox="1">
            <a:spLocks noGrp="1"/>
          </p:cNvSpPr>
          <p:nvPr>
            <p:ph type="body" idx="1"/>
          </p:nvPr>
        </p:nvSpPr>
        <p:spPr>
          <a:xfrm>
            <a:off x="820804" y="2602250"/>
            <a:ext cx="17049753" cy="7684750"/>
          </a:xfrm>
          <a:prstGeom prst="rect">
            <a:avLst/>
          </a:prstGeom>
          <a:noFill/>
          <a:ln>
            <a:noFill/>
          </a:ln>
        </p:spPr>
        <p:txBody>
          <a:bodyPr spcFirstLastPara="1" wrap="square" lIns="182850" tIns="182850" rIns="182850" bIns="182850" anchor="t" anchorCtr="0">
            <a:noAutofit/>
          </a:bodyPr>
          <a:lstStyle/>
          <a:p>
            <a:pPr marL="82550" indent="0">
              <a:spcBef>
                <a:spcPts val="600"/>
              </a:spcBef>
              <a:buNone/>
            </a:pPr>
            <a:r>
              <a:rPr lang="en-GB" dirty="0">
                <a:solidFill>
                  <a:schemeClr val="accent1"/>
                </a:solidFill>
              </a:rPr>
              <a:t>Deliverable 1.3. Description of the evaluation process, evaluation criteria, code of conduct, and guidelines and templates for external reviewers </a:t>
            </a:r>
          </a:p>
          <a:p>
            <a:pPr marL="82550" indent="0">
              <a:spcBef>
                <a:spcPts val="600"/>
              </a:spcBef>
              <a:buNone/>
            </a:pPr>
            <a:endParaRPr lang="en-GB" dirty="0">
              <a:solidFill>
                <a:schemeClr val="accent1"/>
              </a:solidFill>
            </a:endParaRPr>
          </a:p>
          <a:p>
            <a:pPr marL="82550" indent="0">
              <a:spcBef>
                <a:spcPts val="600"/>
              </a:spcBef>
              <a:buNone/>
            </a:pPr>
            <a:endParaRPr lang="en-GB" dirty="0">
              <a:solidFill>
                <a:schemeClr val="accent1"/>
              </a:solidFill>
            </a:endParaRPr>
          </a:p>
          <a:p>
            <a:pPr marL="590550" lvl="1" indent="0">
              <a:spcBef>
                <a:spcPts val="600"/>
              </a:spcBef>
              <a:buNone/>
            </a:pPr>
            <a:endParaRPr lang="en-GB" sz="3200" dirty="0">
              <a:solidFill>
                <a:srgbClr val="0070C0"/>
              </a:solidFill>
              <a:latin typeface="Montserrat" pitchFamily="2" charset="77"/>
            </a:endParaRPr>
          </a:p>
        </p:txBody>
      </p:sp>
      <p:sp>
        <p:nvSpPr>
          <p:cNvPr id="6" name="Google Shape;111;p22">
            <a:extLst>
              <a:ext uri="{FF2B5EF4-FFF2-40B4-BE49-F238E27FC236}">
                <a16:creationId xmlns:a16="http://schemas.microsoft.com/office/drawing/2014/main" id="{F5F85987-54D0-84D1-282E-BDD2844EF2B0}"/>
              </a:ext>
            </a:extLst>
          </p:cNvPr>
          <p:cNvSpPr txBox="1">
            <a:spLocks noGrp="1"/>
          </p:cNvSpPr>
          <p:nvPr>
            <p:ph type="title"/>
          </p:nvPr>
        </p:nvSpPr>
        <p:spPr>
          <a:xfrm>
            <a:off x="820804" y="890050"/>
            <a:ext cx="13790545" cy="1148300"/>
          </a:xfrm>
          <a:prstGeom prst="rect">
            <a:avLst/>
          </a:prstGeom>
        </p:spPr>
        <p:txBody>
          <a:bodyPr spcFirstLastPara="1" wrap="square" lIns="182850" tIns="182850" rIns="182850" bIns="182850" anchor="t" anchorCtr="0">
            <a:noAutofit/>
          </a:bodyPr>
          <a:lstStyle/>
          <a:p>
            <a:r>
              <a:rPr lang="fr-FR" sz="4400" dirty="0" err="1">
                <a:latin typeface="Montserrat" pitchFamily="2" charset="77"/>
              </a:rPr>
              <a:t>Task</a:t>
            </a:r>
            <a:r>
              <a:rPr lang="fr-FR" sz="4400" dirty="0">
                <a:latin typeface="Montserrat" pitchFamily="2" charset="77"/>
              </a:rPr>
              <a:t> 1.2 </a:t>
            </a:r>
            <a:r>
              <a:rPr lang="en-GB" sz="4400" dirty="0">
                <a:latin typeface="Montserrat" pitchFamily="2" charset="77"/>
              </a:rPr>
              <a:t>Scientific evaluation</a:t>
            </a:r>
            <a:br>
              <a:rPr lang="en-GB" sz="4400" dirty="0">
                <a:latin typeface="Montserrat" pitchFamily="2" charset="77"/>
              </a:rPr>
            </a:br>
            <a:r>
              <a:rPr lang="en-GB" sz="3600" b="1" dirty="0">
                <a:solidFill>
                  <a:schemeClr val="accent1"/>
                </a:solidFill>
                <a:latin typeface="Montserrat" pitchFamily="2" charset="77"/>
              </a:rPr>
              <a:t>Getting ready for the evaluation process</a:t>
            </a:r>
            <a:endParaRPr sz="3600" dirty="0">
              <a:latin typeface="Montserrat" pitchFamily="2" charset="77"/>
            </a:endParaRPr>
          </a:p>
        </p:txBody>
      </p:sp>
      <p:pic>
        <p:nvPicPr>
          <p:cNvPr id="3" name="Immagine 2">
            <a:extLst>
              <a:ext uri="{FF2B5EF4-FFF2-40B4-BE49-F238E27FC236}">
                <a16:creationId xmlns:a16="http://schemas.microsoft.com/office/drawing/2014/main" id="{19CF80F7-6B88-7DAA-36EF-9C289071E5DB}"/>
              </a:ext>
            </a:extLst>
          </p:cNvPr>
          <p:cNvPicPr>
            <a:picLocks noChangeAspect="1"/>
          </p:cNvPicPr>
          <p:nvPr/>
        </p:nvPicPr>
        <p:blipFill>
          <a:blip r:embed="rId3"/>
          <a:stretch>
            <a:fillRect/>
          </a:stretch>
        </p:blipFill>
        <p:spPr>
          <a:xfrm>
            <a:off x="2132768" y="4126265"/>
            <a:ext cx="10807979" cy="5840675"/>
          </a:xfrm>
          <a:prstGeom prst="rect">
            <a:avLst/>
          </a:prstGeom>
        </p:spPr>
      </p:pic>
    </p:spTree>
    <p:extLst>
      <p:ext uri="{BB962C8B-B14F-4D97-AF65-F5344CB8AC3E}">
        <p14:creationId xmlns:p14="http://schemas.microsoft.com/office/powerpoint/2010/main" val="2538824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4" y="1346317"/>
            <a:ext cx="15085946" cy="3126403"/>
          </a:xfrm>
          <a:prstGeom prst="rect">
            <a:avLst/>
          </a:prstGeom>
          <a:noFill/>
          <a:ln>
            <a:noFill/>
          </a:ln>
        </p:spPr>
        <p:txBody>
          <a:bodyPr spcFirstLastPara="1" wrap="square" lIns="182850" tIns="182850" rIns="182850" bIns="182850" anchor="t" anchorCtr="0">
            <a:noAutofit/>
          </a:bodyPr>
          <a:lstStyle/>
          <a:p>
            <a:pPr lvl="1">
              <a:spcBef>
                <a:spcPts val="600"/>
              </a:spcBef>
              <a:buFont typeface="Wingdings" panose="05000000000000000000" pitchFamily="2" charset="2"/>
              <a:buChar char="Ø"/>
            </a:pPr>
            <a:r>
              <a:rPr lang="en-GB" sz="2800" dirty="0">
                <a:solidFill>
                  <a:srgbClr val="000000"/>
                </a:solidFill>
                <a:latin typeface="Montserrat" charset="0"/>
              </a:rPr>
              <a:t>96 proposals were submitted by the deadline (28 November)</a:t>
            </a:r>
          </a:p>
          <a:p>
            <a:pPr lvl="1">
              <a:spcBef>
                <a:spcPts val="600"/>
              </a:spcBef>
              <a:buFont typeface="Wingdings" panose="05000000000000000000" pitchFamily="2" charset="2"/>
              <a:buChar char="Ø"/>
            </a:pPr>
            <a:r>
              <a:rPr lang="en-GB" sz="2800" dirty="0">
                <a:solidFill>
                  <a:srgbClr val="000000"/>
                </a:solidFill>
                <a:latin typeface="Montserrat" charset="0"/>
              </a:rPr>
              <a:t>86 proposals were considered eligible by December 2</a:t>
            </a:r>
          </a:p>
          <a:p>
            <a:pPr lvl="1">
              <a:spcBef>
                <a:spcPts val="600"/>
              </a:spcBef>
              <a:buFont typeface="Wingdings" panose="05000000000000000000" pitchFamily="2" charset="2"/>
              <a:buChar char="Ø"/>
            </a:pPr>
            <a:r>
              <a:rPr lang="en-GB" sz="2800" dirty="0">
                <a:solidFill>
                  <a:srgbClr val="000000"/>
                </a:solidFill>
                <a:latin typeface="Montserrat" charset="0"/>
              </a:rPr>
              <a:t>1/3 biology; ∿15 Carbon &amp; Paleo;</a:t>
            </a:r>
          </a:p>
          <a:p>
            <a:pPr marL="590550" lvl="1" indent="0">
              <a:spcBef>
                <a:spcPts val="600"/>
              </a:spcBef>
              <a:buNone/>
            </a:pPr>
            <a:r>
              <a:rPr lang="en-GB" sz="2800" dirty="0">
                <a:solidFill>
                  <a:srgbClr val="000000"/>
                </a:solidFill>
                <a:latin typeface="Montserrat" charset="0"/>
              </a:rPr>
              <a:t>    ∿ 10 Sea % Ice; ∿ 5 Atmos. % Human Sc. </a:t>
            </a:r>
          </a:p>
          <a:p>
            <a:pPr lvl="1">
              <a:spcBef>
                <a:spcPts val="600"/>
              </a:spcBef>
              <a:buFont typeface="Wingdings" panose="05000000000000000000" pitchFamily="2" charset="2"/>
              <a:buChar char="Ø"/>
            </a:pPr>
            <a:endParaRPr lang="en-GB" sz="2800" dirty="0">
              <a:solidFill>
                <a:srgbClr val="000000"/>
              </a:solidFill>
              <a:latin typeface="Montserrat" charset="0"/>
            </a:endParaRPr>
          </a:p>
          <a:p>
            <a:pPr lvl="1">
              <a:spcBef>
                <a:spcPts val="600"/>
              </a:spcBef>
              <a:buFont typeface="Wingdings" panose="05000000000000000000" pitchFamily="2" charset="2"/>
              <a:buChar char="Ø"/>
            </a:pPr>
            <a:endParaRPr lang="en-GB" sz="2800" dirty="0">
              <a:solidFill>
                <a:srgbClr val="000000"/>
              </a:solidFill>
              <a:latin typeface="Montserrat" charset="0"/>
            </a:endParaRPr>
          </a:p>
        </p:txBody>
      </p:sp>
      <p:sp>
        <p:nvSpPr>
          <p:cNvPr id="6" name="Google Shape;111;p22">
            <a:extLst>
              <a:ext uri="{FF2B5EF4-FFF2-40B4-BE49-F238E27FC236}">
                <a16:creationId xmlns:a16="http://schemas.microsoft.com/office/drawing/2014/main" id="{FF0C97B4-AF5F-436F-9732-8997197A6630}"/>
              </a:ext>
            </a:extLst>
          </p:cNvPr>
          <p:cNvSpPr txBox="1">
            <a:spLocks noGrp="1"/>
          </p:cNvSpPr>
          <p:nvPr>
            <p:ph type="title"/>
          </p:nvPr>
        </p:nvSpPr>
        <p:spPr>
          <a:xfrm>
            <a:off x="820804" y="312627"/>
            <a:ext cx="13790545" cy="1072100"/>
          </a:xfrm>
          <a:prstGeom prst="rect">
            <a:avLst/>
          </a:prstGeom>
        </p:spPr>
        <p:txBody>
          <a:bodyPr spcFirstLastPara="1" wrap="square" lIns="182850" tIns="182850" rIns="182850" bIns="182850" anchor="t" anchorCtr="0">
            <a:noAutofit/>
          </a:bodyPr>
          <a:lstStyle/>
          <a:p>
            <a:r>
              <a:rPr lang="fr-FR" sz="4400" dirty="0" err="1"/>
              <a:t>Task</a:t>
            </a:r>
            <a:r>
              <a:rPr lang="fr-FR" sz="4400" dirty="0"/>
              <a:t> 1.2 </a:t>
            </a:r>
            <a:r>
              <a:rPr lang="en-GB" sz="4400" dirty="0"/>
              <a:t>Scientific evaluation: Proposals</a:t>
            </a:r>
            <a:endParaRPr sz="4400" dirty="0"/>
          </a:p>
        </p:txBody>
      </p:sp>
      <p:pic>
        <p:nvPicPr>
          <p:cNvPr id="21" name="Immagine 20">
            <a:extLst>
              <a:ext uri="{FF2B5EF4-FFF2-40B4-BE49-F238E27FC236}">
                <a16:creationId xmlns:a16="http://schemas.microsoft.com/office/drawing/2014/main" id="{38178AB2-75AE-450B-8493-2F61F0644F5F}"/>
              </a:ext>
            </a:extLst>
          </p:cNvPr>
          <p:cNvPicPr>
            <a:picLocks noChangeAspect="1"/>
          </p:cNvPicPr>
          <p:nvPr/>
        </p:nvPicPr>
        <p:blipFill>
          <a:blip r:embed="rId3"/>
          <a:stretch>
            <a:fillRect/>
          </a:stretch>
        </p:blipFill>
        <p:spPr>
          <a:xfrm>
            <a:off x="10306569" y="3485653"/>
            <a:ext cx="5913783" cy="3374385"/>
          </a:xfrm>
          <a:prstGeom prst="rect">
            <a:avLst/>
          </a:prstGeom>
        </p:spPr>
      </p:pic>
      <p:grpSp>
        <p:nvGrpSpPr>
          <p:cNvPr id="22" name="Gruppo 21">
            <a:extLst>
              <a:ext uri="{FF2B5EF4-FFF2-40B4-BE49-F238E27FC236}">
                <a16:creationId xmlns:a16="http://schemas.microsoft.com/office/drawing/2014/main" id="{589CD99D-E796-923A-7850-4212454138E4}"/>
              </a:ext>
            </a:extLst>
          </p:cNvPr>
          <p:cNvGrpSpPr/>
          <p:nvPr/>
        </p:nvGrpSpPr>
        <p:grpSpPr>
          <a:xfrm>
            <a:off x="13982620" y="6876685"/>
            <a:ext cx="2997200" cy="3378200"/>
            <a:chOff x="1111597" y="1908233"/>
            <a:chExt cx="2997200" cy="3378200"/>
          </a:xfrm>
        </p:grpSpPr>
        <p:pic>
          <p:nvPicPr>
            <p:cNvPr id="23" name="Immagine 22">
              <a:extLst>
                <a:ext uri="{FF2B5EF4-FFF2-40B4-BE49-F238E27FC236}">
                  <a16:creationId xmlns:a16="http://schemas.microsoft.com/office/drawing/2014/main" id="{176F3916-CF69-92B9-A841-411E97592B46}"/>
                </a:ext>
              </a:extLst>
            </p:cNvPr>
            <p:cNvPicPr>
              <a:picLocks noChangeAspect="1"/>
            </p:cNvPicPr>
            <p:nvPr/>
          </p:nvPicPr>
          <p:blipFill>
            <a:blip r:embed="rId4"/>
            <a:stretch>
              <a:fillRect/>
            </a:stretch>
          </p:blipFill>
          <p:spPr>
            <a:xfrm>
              <a:off x="1111597" y="1908233"/>
              <a:ext cx="2997200" cy="3378200"/>
            </a:xfrm>
            <a:prstGeom prst="rect">
              <a:avLst/>
            </a:prstGeom>
          </p:spPr>
        </p:pic>
        <p:sp>
          <p:nvSpPr>
            <p:cNvPr id="24" name="CasellaDiTesto 23">
              <a:extLst>
                <a:ext uri="{FF2B5EF4-FFF2-40B4-BE49-F238E27FC236}">
                  <a16:creationId xmlns:a16="http://schemas.microsoft.com/office/drawing/2014/main" id="{747A0ACC-43C4-CA77-719D-6CB456577E97}"/>
                </a:ext>
              </a:extLst>
            </p:cNvPr>
            <p:cNvSpPr txBox="1"/>
            <p:nvPr/>
          </p:nvSpPr>
          <p:spPr>
            <a:xfrm>
              <a:off x="1330037" y="3443444"/>
              <a:ext cx="1280160" cy="307777"/>
            </a:xfrm>
            <a:prstGeom prst="rect">
              <a:avLst/>
            </a:prstGeom>
            <a:noFill/>
          </p:spPr>
          <p:txBody>
            <a:bodyPr wrap="square">
              <a:spAutoFit/>
            </a:bodyPr>
            <a:lstStyle/>
            <a:p>
              <a:pPr algn="ctr" rtl="0">
                <a:defRPr sz="1400" b="0" i="0" u="none" strike="noStrike" kern="1200" spc="0" baseline="0">
                  <a:solidFill>
                    <a:sysClr val="windowText" lastClr="000000">
                      <a:lumMod val="65000"/>
                      <a:lumOff val="35000"/>
                    </a:sysClr>
                  </a:solidFill>
                  <a:latin typeface="+mn-lt"/>
                  <a:ea typeface="+mn-ea"/>
                  <a:cs typeface="+mn-cs"/>
                </a:defRPr>
              </a:pPr>
              <a:r>
                <a:rPr lang="it-IT">
                  <a:solidFill>
                    <a:schemeClr val="bg1"/>
                  </a:solidFill>
                  <a:latin typeface="Montserrat" pitchFamily="2" charset="77"/>
                </a:rPr>
                <a:t>Females</a:t>
              </a:r>
            </a:p>
          </p:txBody>
        </p:sp>
        <p:sp>
          <p:nvSpPr>
            <p:cNvPr id="25" name="CasellaDiTesto 24">
              <a:extLst>
                <a:ext uri="{FF2B5EF4-FFF2-40B4-BE49-F238E27FC236}">
                  <a16:creationId xmlns:a16="http://schemas.microsoft.com/office/drawing/2014/main" id="{1A3E4E95-58EB-EFB6-DD39-5147C8F62933}"/>
                </a:ext>
              </a:extLst>
            </p:cNvPr>
            <p:cNvSpPr txBox="1"/>
            <p:nvPr/>
          </p:nvSpPr>
          <p:spPr>
            <a:xfrm>
              <a:off x="2610197" y="3455399"/>
              <a:ext cx="1280160" cy="307777"/>
            </a:xfrm>
            <a:prstGeom prst="rect">
              <a:avLst/>
            </a:prstGeom>
            <a:noFill/>
          </p:spPr>
          <p:txBody>
            <a:bodyPr wrap="square">
              <a:spAutoFit/>
            </a:bodyPr>
            <a:lstStyle/>
            <a:p>
              <a:pPr algn="ctr" rtl="0">
                <a:defRPr sz="1400" b="0" i="0" u="none" strike="noStrike" kern="1200" spc="0" baseline="0">
                  <a:solidFill>
                    <a:sysClr val="windowText" lastClr="000000">
                      <a:lumMod val="65000"/>
                      <a:lumOff val="35000"/>
                    </a:sysClr>
                  </a:solidFill>
                  <a:latin typeface="+mn-lt"/>
                  <a:ea typeface="+mn-ea"/>
                  <a:cs typeface="+mn-cs"/>
                </a:defRPr>
              </a:pPr>
              <a:r>
                <a:rPr lang="it-IT">
                  <a:solidFill>
                    <a:schemeClr val="bg1"/>
                  </a:solidFill>
                  <a:latin typeface="Montserrat" pitchFamily="2" charset="77"/>
                </a:rPr>
                <a:t>Males</a:t>
              </a:r>
            </a:p>
          </p:txBody>
        </p:sp>
      </p:grpSp>
      <p:grpSp>
        <p:nvGrpSpPr>
          <p:cNvPr id="26" name="Gruppo 25">
            <a:extLst>
              <a:ext uri="{FF2B5EF4-FFF2-40B4-BE49-F238E27FC236}">
                <a16:creationId xmlns:a16="http://schemas.microsoft.com/office/drawing/2014/main" id="{7F349DB5-8303-AAC0-FBC8-F303418DDDD3}"/>
              </a:ext>
            </a:extLst>
          </p:cNvPr>
          <p:cNvGrpSpPr/>
          <p:nvPr/>
        </p:nvGrpSpPr>
        <p:grpSpPr>
          <a:xfrm>
            <a:off x="9923765" y="6767341"/>
            <a:ext cx="3785562" cy="3528291"/>
            <a:chOff x="4920788" y="1908233"/>
            <a:chExt cx="3785562" cy="3528291"/>
          </a:xfrm>
        </p:grpSpPr>
        <p:pic>
          <p:nvPicPr>
            <p:cNvPr id="27" name="Immagine 26">
              <a:extLst>
                <a:ext uri="{FF2B5EF4-FFF2-40B4-BE49-F238E27FC236}">
                  <a16:creationId xmlns:a16="http://schemas.microsoft.com/office/drawing/2014/main" id="{356A93E5-F3E6-68CF-91AF-F7B58AA46B38}"/>
                </a:ext>
              </a:extLst>
            </p:cNvPr>
            <p:cNvPicPr>
              <a:picLocks noChangeAspect="1"/>
            </p:cNvPicPr>
            <p:nvPr/>
          </p:nvPicPr>
          <p:blipFill>
            <a:blip r:embed="rId5"/>
            <a:stretch>
              <a:fillRect/>
            </a:stretch>
          </p:blipFill>
          <p:spPr>
            <a:xfrm>
              <a:off x="4920788" y="1908233"/>
              <a:ext cx="3785562" cy="3528291"/>
            </a:xfrm>
            <a:prstGeom prst="rect">
              <a:avLst/>
            </a:prstGeom>
          </p:spPr>
        </p:pic>
        <p:sp>
          <p:nvSpPr>
            <p:cNvPr id="28" name="CasellaDiTesto 27">
              <a:extLst>
                <a:ext uri="{FF2B5EF4-FFF2-40B4-BE49-F238E27FC236}">
                  <a16:creationId xmlns:a16="http://schemas.microsoft.com/office/drawing/2014/main" id="{FBD2CF0F-9B01-BBB4-8F96-B4FA8F40CE40}"/>
                </a:ext>
              </a:extLst>
            </p:cNvPr>
            <p:cNvSpPr txBox="1"/>
            <p:nvPr/>
          </p:nvSpPr>
          <p:spPr>
            <a:xfrm>
              <a:off x="6813569" y="3301510"/>
              <a:ext cx="1280160" cy="307777"/>
            </a:xfrm>
            <a:prstGeom prst="rect">
              <a:avLst/>
            </a:prstGeom>
            <a:noFill/>
          </p:spPr>
          <p:txBody>
            <a:bodyPr wrap="square">
              <a:spAutoFit/>
            </a:bodyPr>
            <a:lstStyle/>
            <a:p>
              <a:pPr algn="ctr" rtl="0">
                <a:defRPr sz="1400" b="0" i="0" u="none" strike="noStrike" kern="1200" spc="0" baseline="0">
                  <a:solidFill>
                    <a:sysClr val="windowText" lastClr="000000">
                      <a:lumMod val="65000"/>
                      <a:lumOff val="35000"/>
                    </a:sysClr>
                  </a:solidFill>
                  <a:latin typeface="+mn-lt"/>
                  <a:ea typeface="+mn-ea"/>
                  <a:cs typeface="+mn-cs"/>
                </a:defRPr>
              </a:pPr>
              <a:r>
                <a:rPr lang="it-IT">
                  <a:solidFill>
                    <a:schemeClr val="bg1"/>
                  </a:solidFill>
                  <a:latin typeface="Montserrat" pitchFamily="2" charset="77"/>
                </a:rPr>
                <a:t>ECR</a:t>
              </a:r>
            </a:p>
          </p:txBody>
        </p:sp>
        <p:sp>
          <p:nvSpPr>
            <p:cNvPr id="29" name="CasellaDiTesto 28">
              <a:extLst>
                <a:ext uri="{FF2B5EF4-FFF2-40B4-BE49-F238E27FC236}">
                  <a16:creationId xmlns:a16="http://schemas.microsoft.com/office/drawing/2014/main" id="{5E274854-6F2D-24EE-CBF9-A423B6276989}"/>
                </a:ext>
              </a:extLst>
            </p:cNvPr>
            <p:cNvSpPr txBox="1"/>
            <p:nvPr/>
          </p:nvSpPr>
          <p:spPr>
            <a:xfrm>
              <a:off x="5901940" y="4215128"/>
              <a:ext cx="1280160" cy="307777"/>
            </a:xfrm>
            <a:prstGeom prst="rect">
              <a:avLst/>
            </a:prstGeom>
            <a:noFill/>
          </p:spPr>
          <p:txBody>
            <a:bodyPr wrap="square">
              <a:spAutoFit/>
            </a:bodyPr>
            <a:lstStyle/>
            <a:p>
              <a:pPr algn="ctr" rtl="0">
                <a:defRPr sz="1400" b="0" i="0" u="none" strike="noStrike" kern="1200" spc="0" baseline="0">
                  <a:solidFill>
                    <a:sysClr val="windowText" lastClr="000000">
                      <a:lumMod val="65000"/>
                      <a:lumOff val="35000"/>
                    </a:sysClr>
                  </a:solidFill>
                  <a:latin typeface="+mn-lt"/>
                  <a:ea typeface="+mn-ea"/>
                  <a:cs typeface="+mn-cs"/>
                </a:defRPr>
              </a:pPr>
              <a:r>
                <a:rPr lang="it-IT">
                  <a:solidFill>
                    <a:schemeClr val="bg1"/>
                  </a:solidFill>
                  <a:latin typeface="Montserrat" pitchFamily="2" charset="77"/>
                </a:rPr>
                <a:t>non ECR</a:t>
              </a:r>
            </a:p>
          </p:txBody>
        </p:sp>
      </p:grpSp>
      <p:grpSp>
        <p:nvGrpSpPr>
          <p:cNvPr id="30" name="Gruppo 29">
            <a:extLst>
              <a:ext uri="{FF2B5EF4-FFF2-40B4-BE49-F238E27FC236}">
                <a16:creationId xmlns:a16="http://schemas.microsoft.com/office/drawing/2014/main" id="{336B12AB-51B8-48FA-BB23-AC2AE0D51549}"/>
              </a:ext>
            </a:extLst>
          </p:cNvPr>
          <p:cNvGrpSpPr/>
          <p:nvPr/>
        </p:nvGrpSpPr>
        <p:grpSpPr>
          <a:xfrm>
            <a:off x="124500" y="4411648"/>
            <a:ext cx="9688960" cy="5883984"/>
            <a:chOff x="268219" y="5388502"/>
            <a:chExt cx="7825509" cy="4752333"/>
          </a:xfrm>
        </p:grpSpPr>
        <p:pic>
          <p:nvPicPr>
            <p:cNvPr id="31" name="Immagine 30">
              <a:extLst>
                <a:ext uri="{FF2B5EF4-FFF2-40B4-BE49-F238E27FC236}">
                  <a16:creationId xmlns:a16="http://schemas.microsoft.com/office/drawing/2014/main" id="{CFB1C2D4-09D6-0412-9264-A74438052033}"/>
                </a:ext>
              </a:extLst>
            </p:cNvPr>
            <p:cNvPicPr>
              <a:picLocks noChangeAspect="1"/>
            </p:cNvPicPr>
            <p:nvPr/>
          </p:nvPicPr>
          <p:blipFill>
            <a:blip r:embed="rId6"/>
            <a:stretch>
              <a:fillRect/>
            </a:stretch>
          </p:blipFill>
          <p:spPr>
            <a:xfrm>
              <a:off x="268219" y="5388502"/>
              <a:ext cx="7825509" cy="4752333"/>
            </a:xfrm>
            <a:prstGeom prst="rect">
              <a:avLst/>
            </a:prstGeom>
          </p:spPr>
        </p:pic>
        <p:sp>
          <p:nvSpPr>
            <p:cNvPr id="32" name="Rettangolo 31">
              <a:extLst>
                <a:ext uri="{FF2B5EF4-FFF2-40B4-BE49-F238E27FC236}">
                  <a16:creationId xmlns:a16="http://schemas.microsoft.com/office/drawing/2014/main" id="{E058D910-70A3-5E2F-649F-1C53FDB5F5B8}"/>
                </a:ext>
              </a:extLst>
            </p:cNvPr>
            <p:cNvSpPr/>
            <p:nvPr/>
          </p:nvSpPr>
          <p:spPr>
            <a:xfrm>
              <a:off x="5461000" y="8212667"/>
              <a:ext cx="2396067" cy="176953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ontserrat" pitchFamily="2" charset="77"/>
              </a:endParaRPr>
            </a:p>
          </p:txBody>
        </p:sp>
        <p:sp>
          <p:nvSpPr>
            <p:cNvPr id="33" name="CasellaDiTesto 32">
              <a:extLst>
                <a:ext uri="{FF2B5EF4-FFF2-40B4-BE49-F238E27FC236}">
                  <a16:creationId xmlns:a16="http://schemas.microsoft.com/office/drawing/2014/main" id="{6A277B9D-5A32-087C-EE4D-193523D45F5D}"/>
                </a:ext>
              </a:extLst>
            </p:cNvPr>
            <p:cNvSpPr txBox="1"/>
            <p:nvPr/>
          </p:nvSpPr>
          <p:spPr>
            <a:xfrm>
              <a:off x="4461723" y="7108768"/>
              <a:ext cx="1180739" cy="372874"/>
            </a:xfrm>
            <a:prstGeom prst="rect">
              <a:avLst/>
            </a:prstGeom>
            <a:noFill/>
          </p:spPr>
          <p:txBody>
            <a:bodyPr wrap="square">
              <a:spAutoFit/>
            </a:bodyPr>
            <a:lstStyle/>
            <a:p>
              <a:r>
                <a:rPr lang="it-IT" sz="2400" b="1">
                  <a:solidFill>
                    <a:schemeClr val="accent1"/>
                  </a:solidFill>
                  <a:latin typeface="Montserrat" pitchFamily="2" charset="77"/>
                </a:rPr>
                <a:t>Non EU</a:t>
              </a:r>
            </a:p>
          </p:txBody>
        </p:sp>
        <p:cxnSp>
          <p:nvCxnSpPr>
            <p:cNvPr id="34" name="Connettore 2 33">
              <a:extLst>
                <a:ext uri="{FF2B5EF4-FFF2-40B4-BE49-F238E27FC236}">
                  <a16:creationId xmlns:a16="http://schemas.microsoft.com/office/drawing/2014/main" id="{F5445AE7-B3E4-4ADC-CB7F-86C26DFB4F14}"/>
                </a:ext>
              </a:extLst>
            </p:cNvPr>
            <p:cNvCxnSpPr/>
            <p:nvPr/>
          </p:nvCxnSpPr>
          <p:spPr>
            <a:xfrm flipH="1">
              <a:off x="1111597" y="7366000"/>
              <a:ext cx="31302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nettore 2 34">
              <a:extLst>
                <a:ext uri="{FF2B5EF4-FFF2-40B4-BE49-F238E27FC236}">
                  <a16:creationId xmlns:a16="http://schemas.microsoft.com/office/drawing/2014/main" id="{C6335F0B-A894-EF8E-2CAE-FDA0D8E00D86}"/>
                </a:ext>
              </a:extLst>
            </p:cNvPr>
            <p:cNvCxnSpPr>
              <a:cxnSpLocks/>
            </p:cNvCxnSpPr>
            <p:nvPr/>
          </p:nvCxnSpPr>
          <p:spPr>
            <a:xfrm>
              <a:off x="5173133" y="7523516"/>
              <a:ext cx="609600" cy="6891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ttore 2 35">
              <a:extLst>
                <a:ext uri="{FF2B5EF4-FFF2-40B4-BE49-F238E27FC236}">
                  <a16:creationId xmlns:a16="http://schemas.microsoft.com/office/drawing/2014/main" id="{F72E08B5-618B-C5C8-4C66-7232CA1E8B89}"/>
                </a:ext>
              </a:extLst>
            </p:cNvPr>
            <p:cNvCxnSpPr>
              <a:cxnSpLocks/>
            </p:cNvCxnSpPr>
            <p:nvPr/>
          </p:nvCxnSpPr>
          <p:spPr>
            <a:xfrm flipH="1">
              <a:off x="4456670" y="7523516"/>
              <a:ext cx="425653" cy="621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ettangolo 36">
              <a:extLst>
                <a:ext uri="{FF2B5EF4-FFF2-40B4-BE49-F238E27FC236}">
                  <a16:creationId xmlns:a16="http://schemas.microsoft.com/office/drawing/2014/main" id="{ED74E9EA-6F04-0760-AA70-6FF8A2936588}"/>
                </a:ext>
              </a:extLst>
            </p:cNvPr>
            <p:cNvSpPr/>
            <p:nvPr/>
          </p:nvSpPr>
          <p:spPr>
            <a:xfrm>
              <a:off x="3992033" y="8212667"/>
              <a:ext cx="609600" cy="176953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ontserrat" pitchFamily="2" charset="77"/>
              </a:endParaRPr>
            </a:p>
          </p:txBody>
        </p:sp>
        <p:sp>
          <p:nvSpPr>
            <p:cNvPr id="38" name="Rettangolo 37">
              <a:extLst>
                <a:ext uri="{FF2B5EF4-FFF2-40B4-BE49-F238E27FC236}">
                  <a16:creationId xmlns:a16="http://schemas.microsoft.com/office/drawing/2014/main" id="{F5262C91-FB3F-FC67-7BB2-7246B38C4EAC}"/>
                </a:ext>
              </a:extLst>
            </p:cNvPr>
            <p:cNvSpPr/>
            <p:nvPr/>
          </p:nvSpPr>
          <p:spPr>
            <a:xfrm>
              <a:off x="1970117" y="8212666"/>
              <a:ext cx="609600" cy="176953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ontserrat" pitchFamily="2" charset="77"/>
              </a:endParaRPr>
            </a:p>
          </p:txBody>
        </p:sp>
        <p:cxnSp>
          <p:nvCxnSpPr>
            <p:cNvPr id="39" name="Connettore 2 38">
              <a:extLst>
                <a:ext uri="{FF2B5EF4-FFF2-40B4-BE49-F238E27FC236}">
                  <a16:creationId xmlns:a16="http://schemas.microsoft.com/office/drawing/2014/main" id="{15470A7B-DF55-F881-2A6D-F47E31E5D5EC}"/>
                </a:ext>
              </a:extLst>
            </p:cNvPr>
            <p:cNvCxnSpPr>
              <a:cxnSpLocks/>
            </p:cNvCxnSpPr>
            <p:nvPr/>
          </p:nvCxnSpPr>
          <p:spPr>
            <a:xfrm flipH="1">
              <a:off x="2610197" y="7523516"/>
              <a:ext cx="1846473" cy="689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0663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319F1703-9D05-711B-13EF-C28F1A220EDF}"/>
            </a:ext>
          </a:extLst>
        </p:cNvPr>
        <p:cNvGrpSpPr/>
        <p:nvPr/>
      </p:nvGrpSpPr>
      <p:grpSpPr>
        <a:xfrm>
          <a:off x="0" y="0"/>
          <a:ext cx="0" cy="0"/>
          <a:chOff x="0" y="0"/>
          <a:chExt cx="0" cy="0"/>
        </a:xfrm>
      </p:grpSpPr>
      <p:grpSp>
        <p:nvGrpSpPr>
          <p:cNvPr id="54" name="Gruppo 53">
            <a:extLst>
              <a:ext uri="{FF2B5EF4-FFF2-40B4-BE49-F238E27FC236}">
                <a16:creationId xmlns:a16="http://schemas.microsoft.com/office/drawing/2014/main" id="{BC7E5081-CD2C-77D7-AF1E-962722D3BE2B}"/>
              </a:ext>
            </a:extLst>
          </p:cNvPr>
          <p:cNvGrpSpPr/>
          <p:nvPr/>
        </p:nvGrpSpPr>
        <p:grpSpPr>
          <a:xfrm>
            <a:off x="15502688" y="2943940"/>
            <a:ext cx="2369000" cy="2331428"/>
            <a:chOff x="15502688" y="3554276"/>
            <a:chExt cx="2369000" cy="2331428"/>
          </a:xfrm>
        </p:grpSpPr>
        <p:sp>
          <p:nvSpPr>
            <p:cNvPr id="22" name="Rettangolo 21">
              <a:extLst>
                <a:ext uri="{FF2B5EF4-FFF2-40B4-BE49-F238E27FC236}">
                  <a16:creationId xmlns:a16="http://schemas.microsoft.com/office/drawing/2014/main" id="{4776185A-73FF-3525-781D-22C205C29DD6}"/>
                </a:ext>
              </a:extLst>
            </p:cNvPr>
            <p:cNvSpPr/>
            <p:nvPr/>
          </p:nvSpPr>
          <p:spPr>
            <a:xfrm>
              <a:off x="15548113" y="4127501"/>
              <a:ext cx="2323575" cy="1139886"/>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2" name="TextBox 73">
              <a:extLst>
                <a:ext uri="{FF2B5EF4-FFF2-40B4-BE49-F238E27FC236}">
                  <a16:creationId xmlns:a16="http://schemas.microsoft.com/office/drawing/2014/main" id="{9D4A28BB-B410-E5B7-BA73-C1DF5ED2CA1A}"/>
                </a:ext>
              </a:extLst>
            </p:cNvPr>
            <p:cNvSpPr txBox="1"/>
            <p:nvPr/>
          </p:nvSpPr>
          <p:spPr>
            <a:xfrm>
              <a:off x="15502688" y="3554276"/>
              <a:ext cx="2229586" cy="547329"/>
            </a:xfrm>
            <a:prstGeom prst="rect">
              <a:avLst/>
            </a:prstGeom>
          </p:spPr>
          <p:txBody>
            <a:bodyPr wrap="square" lIns="0" tIns="0" rIns="0" bIns="0" rtlCol="0" anchor="t">
              <a:spAutoFit/>
            </a:bodyPr>
            <a:lstStyle/>
            <a:p>
              <a:pPr algn="ctr">
                <a:lnSpc>
                  <a:spcPts val="2100"/>
                </a:lnSpc>
              </a:pPr>
              <a:r>
                <a:rPr lang="en-US" sz="2400" b="1" dirty="0">
                  <a:solidFill>
                    <a:srgbClr val="002060"/>
                  </a:solidFill>
                  <a:latin typeface="Montserrat" pitchFamily="2" charset="77"/>
                </a:rPr>
                <a:t>Logistic evaluation</a:t>
              </a:r>
            </a:p>
          </p:txBody>
        </p:sp>
        <p:sp>
          <p:nvSpPr>
            <p:cNvPr id="25" name="TextBox 72">
              <a:extLst>
                <a:ext uri="{FF2B5EF4-FFF2-40B4-BE49-F238E27FC236}">
                  <a16:creationId xmlns:a16="http://schemas.microsoft.com/office/drawing/2014/main" id="{9A48B630-A46C-46E4-2A3A-5001DFB1AC29}"/>
                </a:ext>
              </a:extLst>
            </p:cNvPr>
            <p:cNvSpPr txBox="1"/>
            <p:nvPr/>
          </p:nvSpPr>
          <p:spPr>
            <a:xfrm>
              <a:off x="15682082" y="5607679"/>
              <a:ext cx="1453055" cy="278025"/>
            </a:xfrm>
            <a:prstGeom prst="rect">
              <a:avLst/>
            </a:prstGeom>
          </p:spPr>
          <p:txBody>
            <a:bodyPr wrap="square" lIns="0" tIns="0" rIns="0" bIns="0" rtlCol="0" anchor="ctr">
              <a:spAutoFit/>
            </a:bodyPr>
            <a:lstStyle/>
            <a:p>
              <a:pPr algn="ctr">
                <a:lnSpc>
                  <a:spcPts val="2100"/>
                </a:lnSpc>
              </a:pPr>
              <a:r>
                <a:rPr lang="en-US" sz="2400" b="1" dirty="0">
                  <a:solidFill>
                    <a:srgbClr val="191919"/>
                  </a:solidFill>
                  <a:highlight>
                    <a:srgbClr val="FFFF00"/>
                  </a:highlight>
                  <a:latin typeface="Montserrat" pitchFamily="2" charset="77"/>
                </a:rPr>
                <a:t>24 Feb.</a:t>
              </a:r>
            </a:p>
          </p:txBody>
        </p:sp>
        <p:cxnSp>
          <p:nvCxnSpPr>
            <p:cNvPr id="44" name="Connettore 1 43">
              <a:extLst>
                <a:ext uri="{FF2B5EF4-FFF2-40B4-BE49-F238E27FC236}">
                  <a16:creationId xmlns:a16="http://schemas.microsoft.com/office/drawing/2014/main" id="{C7C5CA0E-9170-5CAB-11FF-8D3F60DF69C9}"/>
                </a:ext>
              </a:extLst>
            </p:cNvPr>
            <p:cNvCxnSpPr>
              <a:cxnSpLocks/>
            </p:cNvCxnSpPr>
            <p:nvPr/>
          </p:nvCxnSpPr>
          <p:spPr>
            <a:xfrm>
              <a:off x="15548113" y="5262853"/>
              <a:ext cx="0" cy="43309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BCC4B337-C336-31B3-FED3-4616025387DD}"/>
                </a:ext>
              </a:extLst>
            </p:cNvPr>
            <p:cNvCxnSpPr>
              <a:cxnSpLocks/>
            </p:cNvCxnSpPr>
            <p:nvPr/>
          </p:nvCxnSpPr>
          <p:spPr>
            <a:xfrm>
              <a:off x="15548113" y="5686425"/>
              <a:ext cx="212587" cy="0"/>
            </a:xfrm>
            <a:prstGeom prst="line">
              <a:avLst/>
            </a:prstGeom>
            <a:ln w="25400">
              <a:tailEnd type="triangle" w="lg" len="lg"/>
            </a:ln>
          </p:spPr>
          <p:style>
            <a:lnRef idx="1">
              <a:schemeClr val="accent1"/>
            </a:lnRef>
            <a:fillRef idx="0">
              <a:schemeClr val="accent1"/>
            </a:fillRef>
            <a:effectRef idx="0">
              <a:schemeClr val="accent1"/>
            </a:effectRef>
            <a:fontRef idx="minor">
              <a:schemeClr val="tx1"/>
            </a:fontRef>
          </p:style>
        </p:cxnSp>
      </p:grpSp>
      <p:grpSp>
        <p:nvGrpSpPr>
          <p:cNvPr id="53" name="Gruppo 52">
            <a:extLst>
              <a:ext uri="{FF2B5EF4-FFF2-40B4-BE49-F238E27FC236}">
                <a16:creationId xmlns:a16="http://schemas.microsoft.com/office/drawing/2014/main" id="{DA5CEA9D-FEFA-7F9D-59A6-A025C7D890A5}"/>
              </a:ext>
            </a:extLst>
          </p:cNvPr>
          <p:cNvGrpSpPr/>
          <p:nvPr/>
        </p:nvGrpSpPr>
        <p:grpSpPr>
          <a:xfrm>
            <a:off x="324463" y="2951327"/>
            <a:ext cx="3595015" cy="2294343"/>
            <a:chOff x="324463" y="3561663"/>
            <a:chExt cx="3595015" cy="2294343"/>
          </a:xfrm>
        </p:grpSpPr>
        <p:sp>
          <p:nvSpPr>
            <p:cNvPr id="23" name="Rettangolo 22">
              <a:extLst>
                <a:ext uri="{FF2B5EF4-FFF2-40B4-BE49-F238E27FC236}">
                  <a16:creationId xmlns:a16="http://schemas.microsoft.com/office/drawing/2014/main" id="{E3100C96-94CA-4CE1-08BF-0AA095A1E7B7}"/>
                </a:ext>
              </a:extLst>
            </p:cNvPr>
            <p:cNvSpPr/>
            <p:nvPr/>
          </p:nvSpPr>
          <p:spPr>
            <a:xfrm>
              <a:off x="324463" y="4125561"/>
              <a:ext cx="1835563" cy="114830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4" name="TextBox 72">
              <a:extLst>
                <a:ext uri="{FF2B5EF4-FFF2-40B4-BE49-F238E27FC236}">
                  <a16:creationId xmlns:a16="http://schemas.microsoft.com/office/drawing/2014/main" id="{FB0D0944-FF21-F200-53FE-D0E5EDC2E9BA}"/>
                </a:ext>
              </a:extLst>
            </p:cNvPr>
            <p:cNvSpPr txBox="1"/>
            <p:nvPr/>
          </p:nvSpPr>
          <p:spPr>
            <a:xfrm>
              <a:off x="451424" y="3561663"/>
              <a:ext cx="1530516" cy="547329"/>
            </a:xfrm>
            <a:prstGeom prst="rect">
              <a:avLst/>
            </a:prstGeom>
          </p:spPr>
          <p:txBody>
            <a:bodyPr wrap="square" lIns="0" tIns="0" rIns="0" bIns="0" rtlCol="0" anchor="ctr">
              <a:spAutoFit/>
            </a:bodyPr>
            <a:lstStyle/>
            <a:p>
              <a:pPr algn="ctr">
                <a:lnSpc>
                  <a:spcPts val="2100"/>
                </a:lnSpc>
              </a:pPr>
              <a:r>
                <a:rPr lang="en-US" sz="2400" b="1" dirty="0">
                  <a:solidFill>
                    <a:srgbClr val="002060"/>
                  </a:solidFill>
                  <a:latin typeface="Montserrat" pitchFamily="2" charset="77"/>
                </a:rPr>
                <a:t>Eligibility check </a:t>
              </a:r>
            </a:p>
          </p:txBody>
        </p:sp>
        <p:sp>
          <p:nvSpPr>
            <p:cNvPr id="26" name="TextBox 72">
              <a:extLst>
                <a:ext uri="{FF2B5EF4-FFF2-40B4-BE49-F238E27FC236}">
                  <a16:creationId xmlns:a16="http://schemas.microsoft.com/office/drawing/2014/main" id="{89714656-6EB9-EB14-0BFC-DA512C405792}"/>
                </a:ext>
              </a:extLst>
            </p:cNvPr>
            <p:cNvSpPr txBox="1"/>
            <p:nvPr/>
          </p:nvSpPr>
          <p:spPr>
            <a:xfrm>
              <a:off x="1800894" y="5577981"/>
              <a:ext cx="2118584" cy="278025"/>
            </a:xfrm>
            <a:prstGeom prst="rect">
              <a:avLst/>
            </a:prstGeom>
          </p:spPr>
          <p:txBody>
            <a:bodyPr wrap="square" lIns="0" tIns="0" rIns="0" bIns="0" rtlCol="0" anchor="ctr">
              <a:spAutoFit/>
            </a:bodyPr>
            <a:lstStyle/>
            <a:p>
              <a:pPr algn="ctr">
                <a:lnSpc>
                  <a:spcPts val="2100"/>
                </a:lnSpc>
              </a:pPr>
              <a:r>
                <a:rPr lang="en-US" sz="2400" b="1" dirty="0">
                  <a:solidFill>
                    <a:srgbClr val="191919"/>
                  </a:solidFill>
                  <a:highlight>
                    <a:srgbClr val="FFFF00"/>
                  </a:highlight>
                  <a:latin typeface="Montserrat" pitchFamily="2" charset="77"/>
                </a:rPr>
                <a:t>2 Dic.</a:t>
              </a:r>
            </a:p>
          </p:txBody>
        </p:sp>
        <p:cxnSp>
          <p:nvCxnSpPr>
            <p:cNvPr id="50" name="Connettore 1 49">
              <a:extLst>
                <a:ext uri="{FF2B5EF4-FFF2-40B4-BE49-F238E27FC236}">
                  <a16:creationId xmlns:a16="http://schemas.microsoft.com/office/drawing/2014/main" id="{67119968-7DDB-85F4-6C14-E15F9DB6A776}"/>
                </a:ext>
              </a:extLst>
            </p:cNvPr>
            <p:cNvCxnSpPr>
              <a:cxnSpLocks/>
            </p:cNvCxnSpPr>
            <p:nvPr/>
          </p:nvCxnSpPr>
          <p:spPr>
            <a:xfrm>
              <a:off x="2154376" y="5273861"/>
              <a:ext cx="0" cy="43309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1" name="Connettore 1 50">
              <a:extLst>
                <a:ext uri="{FF2B5EF4-FFF2-40B4-BE49-F238E27FC236}">
                  <a16:creationId xmlns:a16="http://schemas.microsoft.com/office/drawing/2014/main" id="{F810CDBB-5CCC-8EFD-0609-8592814442F2}"/>
                </a:ext>
              </a:extLst>
            </p:cNvPr>
            <p:cNvCxnSpPr>
              <a:cxnSpLocks/>
            </p:cNvCxnSpPr>
            <p:nvPr/>
          </p:nvCxnSpPr>
          <p:spPr>
            <a:xfrm>
              <a:off x="2154376" y="5697433"/>
              <a:ext cx="212587" cy="0"/>
            </a:xfrm>
            <a:prstGeom prst="line">
              <a:avLst/>
            </a:prstGeom>
            <a:ln w="25400">
              <a:tailEnd type="triangle" w="lg" len="lg"/>
            </a:ln>
          </p:spPr>
          <p:style>
            <a:lnRef idx="1">
              <a:schemeClr val="accent1"/>
            </a:lnRef>
            <a:fillRef idx="0">
              <a:schemeClr val="accent1"/>
            </a:fillRef>
            <a:effectRef idx="0">
              <a:schemeClr val="accent1"/>
            </a:effectRef>
            <a:fontRef idx="minor">
              <a:schemeClr val="tx1"/>
            </a:fontRef>
          </p:style>
        </p:cxnSp>
      </p:grpSp>
      <p:grpSp>
        <p:nvGrpSpPr>
          <p:cNvPr id="55" name="Gruppo 54">
            <a:extLst>
              <a:ext uri="{FF2B5EF4-FFF2-40B4-BE49-F238E27FC236}">
                <a16:creationId xmlns:a16="http://schemas.microsoft.com/office/drawing/2014/main" id="{984FB934-86D2-B911-BC06-6F8113E800C5}"/>
              </a:ext>
            </a:extLst>
          </p:cNvPr>
          <p:cNvGrpSpPr/>
          <p:nvPr/>
        </p:nvGrpSpPr>
        <p:grpSpPr>
          <a:xfrm>
            <a:off x="2160027" y="3070768"/>
            <a:ext cx="7783208" cy="1594697"/>
            <a:chOff x="2160027" y="3681104"/>
            <a:chExt cx="7783208" cy="1594697"/>
          </a:xfrm>
        </p:grpSpPr>
        <p:grpSp>
          <p:nvGrpSpPr>
            <p:cNvPr id="31" name="Gruppo 30">
              <a:extLst>
                <a:ext uri="{FF2B5EF4-FFF2-40B4-BE49-F238E27FC236}">
                  <a16:creationId xmlns:a16="http://schemas.microsoft.com/office/drawing/2014/main" id="{FCF4E353-EC64-B6FE-934C-E31571475147}"/>
                </a:ext>
              </a:extLst>
            </p:cNvPr>
            <p:cNvGrpSpPr/>
            <p:nvPr/>
          </p:nvGrpSpPr>
          <p:grpSpPr>
            <a:xfrm>
              <a:off x="2160027" y="3681104"/>
              <a:ext cx="6694043" cy="1594697"/>
              <a:chOff x="2160027" y="3681104"/>
              <a:chExt cx="6694043" cy="1594697"/>
            </a:xfrm>
          </p:grpSpPr>
          <p:sp>
            <p:nvSpPr>
              <p:cNvPr id="17" name="Rettangolo 16">
                <a:extLst>
                  <a:ext uri="{FF2B5EF4-FFF2-40B4-BE49-F238E27FC236}">
                    <a16:creationId xmlns:a16="http://schemas.microsoft.com/office/drawing/2014/main" id="{6A38F1A1-0EA9-6DF4-A404-AF3787BB19A0}"/>
                  </a:ext>
                </a:extLst>
              </p:cNvPr>
              <p:cNvSpPr/>
              <p:nvPr/>
            </p:nvSpPr>
            <p:spPr>
              <a:xfrm>
                <a:off x="2160027" y="4127501"/>
                <a:ext cx="6694043" cy="1148300"/>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7" name="TextBox 72">
                <a:extLst>
                  <a:ext uri="{FF2B5EF4-FFF2-40B4-BE49-F238E27FC236}">
                    <a16:creationId xmlns:a16="http://schemas.microsoft.com/office/drawing/2014/main" id="{847DDA41-D534-7332-174F-7335D7CDAD2E}"/>
                  </a:ext>
                </a:extLst>
              </p:cNvPr>
              <p:cNvSpPr txBox="1"/>
              <p:nvPr/>
            </p:nvSpPr>
            <p:spPr>
              <a:xfrm>
                <a:off x="2647889" y="3681104"/>
                <a:ext cx="5412882" cy="278025"/>
              </a:xfrm>
              <a:prstGeom prst="rect">
                <a:avLst/>
              </a:prstGeom>
            </p:spPr>
            <p:txBody>
              <a:bodyPr wrap="square" lIns="0" tIns="0" rIns="0" bIns="0" rtlCol="0" anchor="ctr">
                <a:spAutoFit/>
              </a:bodyPr>
              <a:lstStyle/>
              <a:p>
                <a:pPr algn="ctr">
                  <a:lnSpc>
                    <a:spcPts val="2100"/>
                  </a:lnSpc>
                </a:pPr>
                <a:r>
                  <a:rPr lang="en-US" sz="2400" b="1" dirty="0">
                    <a:solidFill>
                      <a:schemeClr val="tx1"/>
                    </a:solidFill>
                    <a:latin typeface="Montserrat" pitchFamily="2" charset="77"/>
                  </a:rPr>
                  <a:t>External evaluators  phase</a:t>
                </a:r>
              </a:p>
            </p:txBody>
          </p:sp>
        </p:grpSp>
        <p:sp>
          <p:nvSpPr>
            <p:cNvPr id="20" name="TextBox 72">
              <a:extLst>
                <a:ext uri="{FF2B5EF4-FFF2-40B4-BE49-F238E27FC236}">
                  <a16:creationId xmlns:a16="http://schemas.microsoft.com/office/drawing/2014/main" id="{42A5D286-1E9F-7616-B399-891FA0BEDCAA}"/>
                </a:ext>
              </a:extLst>
            </p:cNvPr>
            <p:cNvSpPr txBox="1"/>
            <p:nvPr/>
          </p:nvSpPr>
          <p:spPr>
            <a:xfrm>
              <a:off x="7824651" y="3742972"/>
              <a:ext cx="2118584" cy="278025"/>
            </a:xfrm>
            <a:prstGeom prst="rect">
              <a:avLst/>
            </a:prstGeom>
          </p:spPr>
          <p:txBody>
            <a:bodyPr wrap="square" lIns="0" tIns="0" rIns="0" bIns="0" rtlCol="0" anchor="ctr">
              <a:spAutoFit/>
            </a:bodyPr>
            <a:lstStyle/>
            <a:p>
              <a:pPr algn="ctr">
                <a:lnSpc>
                  <a:spcPts val="2100"/>
                </a:lnSpc>
              </a:pPr>
              <a:r>
                <a:rPr lang="en-US" sz="2400" b="1" dirty="0">
                  <a:solidFill>
                    <a:srgbClr val="191919"/>
                  </a:solidFill>
                  <a:highlight>
                    <a:srgbClr val="FFFF00"/>
                  </a:highlight>
                  <a:latin typeface="Montserrat" pitchFamily="2" charset="77"/>
                </a:rPr>
                <a:t>24 Jan.</a:t>
              </a:r>
            </a:p>
          </p:txBody>
        </p:sp>
      </p:grpSp>
      <p:grpSp>
        <p:nvGrpSpPr>
          <p:cNvPr id="56" name="Gruppo 55">
            <a:extLst>
              <a:ext uri="{FF2B5EF4-FFF2-40B4-BE49-F238E27FC236}">
                <a16:creationId xmlns:a16="http://schemas.microsoft.com/office/drawing/2014/main" id="{00C61E45-845C-BBD3-DC29-57281D50939E}"/>
              </a:ext>
            </a:extLst>
          </p:cNvPr>
          <p:cNvGrpSpPr/>
          <p:nvPr/>
        </p:nvGrpSpPr>
        <p:grpSpPr>
          <a:xfrm>
            <a:off x="8854070" y="3085980"/>
            <a:ext cx="6694043" cy="1566537"/>
            <a:chOff x="8854070" y="3696316"/>
            <a:chExt cx="6694043" cy="1566537"/>
          </a:xfrm>
        </p:grpSpPr>
        <p:sp>
          <p:nvSpPr>
            <p:cNvPr id="21" name="Rettangolo 20">
              <a:extLst>
                <a:ext uri="{FF2B5EF4-FFF2-40B4-BE49-F238E27FC236}">
                  <a16:creationId xmlns:a16="http://schemas.microsoft.com/office/drawing/2014/main" id="{61A7BB78-C0D6-BE45-A469-1A0555AEE60C}"/>
                </a:ext>
              </a:extLst>
            </p:cNvPr>
            <p:cNvSpPr/>
            <p:nvPr/>
          </p:nvSpPr>
          <p:spPr>
            <a:xfrm>
              <a:off x="8854070" y="4127501"/>
              <a:ext cx="6694043" cy="1135352"/>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4" name="TextBox 72">
              <a:extLst>
                <a:ext uri="{FF2B5EF4-FFF2-40B4-BE49-F238E27FC236}">
                  <a16:creationId xmlns:a16="http://schemas.microsoft.com/office/drawing/2014/main" id="{722CECF4-8D1A-F785-E31F-4C9906103E84}"/>
                </a:ext>
              </a:extLst>
            </p:cNvPr>
            <p:cNvSpPr txBox="1"/>
            <p:nvPr/>
          </p:nvSpPr>
          <p:spPr>
            <a:xfrm>
              <a:off x="9632685" y="3696316"/>
              <a:ext cx="5412882" cy="278025"/>
            </a:xfrm>
            <a:prstGeom prst="rect">
              <a:avLst/>
            </a:prstGeom>
          </p:spPr>
          <p:txBody>
            <a:bodyPr wrap="square" lIns="0" tIns="0" rIns="0" bIns="0" rtlCol="0" anchor="ctr">
              <a:spAutoFit/>
            </a:bodyPr>
            <a:lstStyle/>
            <a:p>
              <a:pPr algn="ctr">
                <a:lnSpc>
                  <a:spcPts val="2100"/>
                </a:lnSpc>
              </a:pPr>
              <a:r>
                <a:rPr lang="en-US" sz="2400" b="1" dirty="0">
                  <a:solidFill>
                    <a:schemeClr val="tx1"/>
                  </a:solidFill>
                  <a:latin typeface="Montserrat" pitchFamily="2" charset="77"/>
                </a:rPr>
                <a:t>Scientific Liaison Panel phase</a:t>
              </a:r>
            </a:p>
          </p:txBody>
        </p:sp>
      </p:grpSp>
      <p:sp>
        <p:nvSpPr>
          <p:cNvPr id="6" name="Google Shape;111;p22">
            <a:extLst>
              <a:ext uri="{FF2B5EF4-FFF2-40B4-BE49-F238E27FC236}">
                <a16:creationId xmlns:a16="http://schemas.microsoft.com/office/drawing/2014/main" id="{5D396E2B-2229-6A55-34D3-AC432CA85498}"/>
              </a:ext>
            </a:extLst>
          </p:cNvPr>
          <p:cNvSpPr txBox="1">
            <a:spLocks noGrp="1"/>
          </p:cNvSpPr>
          <p:nvPr>
            <p:ph type="title"/>
          </p:nvPr>
        </p:nvSpPr>
        <p:spPr>
          <a:xfrm>
            <a:off x="820804" y="890050"/>
            <a:ext cx="13790545" cy="1583242"/>
          </a:xfrm>
          <a:prstGeom prst="rect">
            <a:avLst/>
          </a:prstGeom>
        </p:spPr>
        <p:txBody>
          <a:bodyPr spcFirstLastPara="1" wrap="square" lIns="182850" tIns="182850" rIns="182850" bIns="182850" anchor="t" anchorCtr="0">
            <a:noAutofit/>
          </a:bodyPr>
          <a:lstStyle/>
          <a:p>
            <a:r>
              <a:rPr lang="fr-FR" sz="4400" dirty="0" err="1">
                <a:latin typeface="Montserrat" pitchFamily="2" charset="77"/>
              </a:rPr>
              <a:t>Task</a:t>
            </a:r>
            <a:r>
              <a:rPr lang="fr-FR" sz="4400" dirty="0">
                <a:latin typeface="Montserrat" pitchFamily="2" charset="77"/>
              </a:rPr>
              <a:t> 1.2 </a:t>
            </a:r>
            <a:r>
              <a:rPr lang="en-GB" sz="4400" dirty="0">
                <a:latin typeface="Montserrat" pitchFamily="2" charset="77"/>
              </a:rPr>
              <a:t>Scientific evaluation</a:t>
            </a:r>
            <a:br>
              <a:rPr lang="en-GB" sz="4400" dirty="0">
                <a:latin typeface="Montserrat" pitchFamily="2" charset="77"/>
              </a:rPr>
            </a:br>
            <a:r>
              <a:rPr lang="en-GB" sz="3600" b="1" dirty="0">
                <a:solidFill>
                  <a:schemeClr val="accent1"/>
                </a:solidFill>
              </a:rPr>
              <a:t>Implementing the scientific evaluation of proposals</a:t>
            </a:r>
            <a:br>
              <a:rPr lang="en-GB" sz="1600" b="1" dirty="0">
                <a:solidFill>
                  <a:schemeClr val="accent1"/>
                </a:solidFill>
              </a:rPr>
            </a:br>
            <a:endParaRPr sz="3600" b="1" dirty="0">
              <a:latin typeface="Montserrat" pitchFamily="2" charset="77"/>
            </a:endParaRPr>
          </a:p>
        </p:txBody>
      </p:sp>
      <p:sp>
        <p:nvSpPr>
          <p:cNvPr id="5" name="TextBox 72">
            <a:extLst>
              <a:ext uri="{FF2B5EF4-FFF2-40B4-BE49-F238E27FC236}">
                <a16:creationId xmlns:a16="http://schemas.microsoft.com/office/drawing/2014/main" id="{B61F9DC0-FAF9-BA41-DE55-796714E4662C}"/>
              </a:ext>
            </a:extLst>
          </p:cNvPr>
          <p:cNvSpPr txBox="1"/>
          <p:nvPr/>
        </p:nvSpPr>
        <p:spPr>
          <a:xfrm>
            <a:off x="6165744" y="3724919"/>
            <a:ext cx="2641331" cy="816634"/>
          </a:xfrm>
          <a:prstGeom prst="rect">
            <a:avLst/>
          </a:prstGeom>
        </p:spPr>
        <p:txBody>
          <a:bodyPr wrap="square" lIns="0" tIns="0" rIns="0" bIns="0" rtlCol="0" anchor="ctr">
            <a:spAutoFit/>
          </a:bodyPr>
          <a:lstStyle/>
          <a:p>
            <a:pPr algn="ctr">
              <a:lnSpc>
                <a:spcPts val="2100"/>
              </a:lnSpc>
            </a:pPr>
            <a:r>
              <a:rPr lang="en-US" sz="2400" b="1" dirty="0">
                <a:solidFill>
                  <a:schemeClr val="bg1"/>
                </a:solidFill>
                <a:latin typeface="Montserrat" pitchFamily="2" charset="77"/>
              </a:rPr>
              <a:t>Assigment to watchdogs since 18.12</a:t>
            </a:r>
          </a:p>
        </p:txBody>
      </p:sp>
      <p:sp>
        <p:nvSpPr>
          <p:cNvPr id="9" name="TextBox 72">
            <a:extLst>
              <a:ext uri="{FF2B5EF4-FFF2-40B4-BE49-F238E27FC236}">
                <a16:creationId xmlns:a16="http://schemas.microsoft.com/office/drawing/2014/main" id="{20667708-027F-704C-AFF0-827DC9882827}"/>
              </a:ext>
            </a:extLst>
          </p:cNvPr>
          <p:cNvSpPr txBox="1"/>
          <p:nvPr/>
        </p:nvSpPr>
        <p:spPr>
          <a:xfrm>
            <a:off x="9066714" y="3724919"/>
            <a:ext cx="2118584" cy="816634"/>
          </a:xfrm>
          <a:prstGeom prst="rect">
            <a:avLst/>
          </a:prstGeom>
        </p:spPr>
        <p:txBody>
          <a:bodyPr wrap="square" lIns="0" tIns="0" rIns="0" bIns="0" rtlCol="0" anchor="t">
            <a:spAutoFit/>
          </a:bodyPr>
          <a:lstStyle/>
          <a:p>
            <a:pPr algn="ctr">
              <a:lnSpc>
                <a:spcPts val="2100"/>
              </a:lnSpc>
            </a:pPr>
            <a:r>
              <a:rPr lang="en-US" sz="2400" b="1" dirty="0">
                <a:solidFill>
                  <a:schemeClr val="bg1"/>
                </a:solidFill>
                <a:latin typeface="Montserrat" pitchFamily="2" charset="77"/>
              </a:rPr>
              <a:t>Watchdog statements 27.1.-7.2</a:t>
            </a:r>
            <a:endParaRPr lang="en-US" sz="2400" dirty="0">
              <a:solidFill>
                <a:schemeClr val="bg1"/>
              </a:solidFill>
              <a:latin typeface="Montserrat" pitchFamily="2" charset="77"/>
            </a:endParaRPr>
          </a:p>
        </p:txBody>
      </p:sp>
      <p:sp>
        <p:nvSpPr>
          <p:cNvPr id="10" name="TextBox 72">
            <a:extLst>
              <a:ext uri="{FF2B5EF4-FFF2-40B4-BE49-F238E27FC236}">
                <a16:creationId xmlns:a16="http://schemas.microsoft.com/office/drawing/2014/main" id="{AA5390BA-9CE5-6751-8D12-C4810A5DF6A5}"/>
              </a:ext>
            </a:extLst>
          </p:cNvPr>
          <p:cNvSpPr txBox="1"/>
          <p:nvPr/>
        </p:nvSpPr>
        <p:spPr>
          <a:xfrm>
            <a:off x="11326794" y="3724919"/>
            <a:ext cx="2658855" cy="816634"/>
          </a:xfrm>
          <a:prstGeom prst="rect">
            <a:avLst/>
          </a:prstGeom>
        </p:spPr>
        <p:txBody>
          <a:bodyPr wrap="square" lIns="0" tIns="0" rIns="0" bIns="0" rtlCol="0" anchor="t">
            <a:spAutoFit/>
          </a:bodyPr>
          <a:lstStyle/>
          <a:p>
            <a:pPr algn="ctr">
              <a:lnSpc>
                <a:spcPts val="2100"/>
              </a:lnSpc>
            </a:pPr>
            <a:r>
              <a:rPr lang="en-US" sz="2400" b="1" dirty="0">
                <a:solidFill>
                  <a:schemeClr val="bg1"/>
                </a:solidFill>
                <a:latin typeface="Montserrat" pitchFamily="2" charset="77"/>
              </a:rPr>
              <a:t>Consensus meetings</a:t>
            </a:r>
          </a:p>
          <a:p>
            <a:pPr algn="ctr">
              <a:lnSpc>
                <a:spcPts val="2100"/>
              </a:lnSpc>
            </a:pPr>
            <a:r>
              <a:rPr lang="en-US" sz="2400" b="1" dirty="0">
                <a:solidFill>
                  <a:schemeClr val="bg1"/>
                </a:solidFill>
                <a:latin typeface="Montserrat" pitchFamily="2" charset="77"/>
              </a:rPr>
              <a:t> 10.-17.2.  </a:t>
            </a:r>
          </a:p>
        </p:txBody>
      </p:sp>
      <p:sp>
        <p:nvSpPr>
          <p:cNvPr id="11" name="TextBox 72">
            <a:extLst>
              <a:ext uri="{FF2B5EF4-FFF2-40B4-BE49-F238E27FC236}">
                <a16:creationId xmlns:a16="http://schemas.microsoft.com/office/drawing/2014/main" id="{E9BB4458-7787-0222-7E9C-A6C7CB123A1F}"/>
              </a:ext>
            </a:extLst>
          </p:cNvPr>
          <p:cNvSpPr txBox="1"/>
          <p:nvPr/>
        </p:nvSpPr>
        <p:spPr>
          <a:xfrm>
            <a:off x="14005204" y="3484463"/>
            <a:ext cx="3727070" cy="816634"/>
          </a:xfrm>
          <a:prstGeom prst="rect">
            <a:avLst/>
          </a:prstGeom>
        </p:spPr>
        <p:txBody>
          <a:bodyPr wrap="square" lIns="0" tIns="0" rIns="0" bIns="0" rtlCol="0" anchor="t">
            <a:spAutoFit/>
          </a:bodyPr>
          <a:lstStyle/>
          <a:p>
            <a:pPr algn="ctr">
              <a:lnSpc>
                <a:spcPts val="2100"/>
              </a:lnSpc>
            </a:pPr>
            <a:endParaRPr lang="en-US" sz="2400" b="1" dirty="0">
              <a:solidFill>
                <a:schemeClr val="bg1"/>
              </a:solidFill>
              <a:latin typeface="Montserrat" pitchFamily="2" charset="77"/>
            </a:endParaRPr>
          </a:p>
          <a:p>
            <a:pPr algn="ctr">
              <a:lnSpc>
                <a:spcPts val="2100"/>
              </a:lnSpc>
            </a:pPr>
            <a:r>
              <a:rPr lang="en-US" sz="2400" b="1" dirty="0">
                <a:solidFill>
                  <a:schemeClr val="bg1"/>
                </a:solidFill>
                <a:latin typeface="Montserrat" pitchFamily="2" charset="77"/>
              </a:rPr>
              <a:t> Evaluation statements </a:t>
            </a:r>
          </a:p>
          <a:p>
            <a:pPr algn="ctr">
              <a:lnSpc>
                <a:spcPts val="2100"/>
              </a:lnSpc>
            </a:pPr>
            <a:r>
              <a:rPr lang="en-US" sz="2400" b="1" dirty="0">
                <a:solidFill>
                  <a:schemeClr val="bg1"/>
                </a:solidFill>
                <a:latin typeface="Montserrat" pitchFamily="2" charset="77"/>
              </a:rPr>
              <a:t>21.2-19.3 </a:t>
            </a:r>
            <a:endParaRPr lang="en-US" sz="2400" dirty="0">
              <a:solidFill>
                <a:schemeClr val="bg1"/>
              </a:solidFill>
              <a:latin typeface="Montserrat" pitchFamily="2" charset="77"/>
            </a:endParaRPr>
          </a:p>
        </p:txBody>
      </p:sp>
      <p:sp>
        <p:nvSpPr>
          <p:cNvPr id="27" name="TextBox 72">
            <a:extLst>
              <a:ext uri="{FF2B5EF4-FFF2-40B4-BE49-F238E27FC236}">
                <a16:creationId xmlns:a16="http://schemas.microsoft.com/office/drawing/2014/main" id="{28478408-E630-E3CA-8937-527250ACCE95}"/>
              </a:ext>
            </a:extLst>
          </p:cNvPr>
          <p:cNvSpPr txBox="1"/>
          <p:nvPr/>
        </p:nvSpPr>
        <p:spPr>
          <a:xfrm>
            <a:off x="2992622" y="5143500"/>
            <a:ext cx="12708135" cy="392095"/>
          </a:xfrm>
          <a:prstGeom prst="rect">
            <a:avLst/>
          </a:prstGeom>
        </p:spPr>
        <p:txBody>
          <a:bodyPr wrap="square" lIns="0" tIns="0" rIns="0" bIns="0" rtlCol="0" anchor="ctr">
            <a:spAutoFit/>
          </a:bodyPr>
          <a:lstStyle/>
          <a:p>
            <a:pPr algn="ctr">
              <a:lnSpc>
                <a:spcPts val="2100"/>
              </a:lnSpc>
            </a:pPr>
            <a:r>
              <a:rPr lang="en-US" sz="6000" b="1" dirty="0">
                <a:solidFill>
                  <a:schemeClr val="tx1"/>
                </a:solidFill>
                <a:latin typeface="Montserrat" pitchFamily="2" charset="77"/>
              </a:rPr>
              <a:t>SCIENTIFIC EVALUATION</a:t>
            </a:r>
          </a:p>
        </p:txBody>
      </p:sp>
      <p:sp>
        <p:nvSpPr>
          <p:cNvPr id="57" name="Google Shape;112;p22">
            <a:extLst>
              <a:ext uri="{FF2B5EF4-FFF2-40B4-BE49-F238E27FC236}">
                <a16:creationId xmlns:a16="http://schemas.microsoft.com/office/drawing/2014/main" id="{0FF71465-C871-2FA7-2A82-5BF98F4030F6}"/>
              </a:ext>
            </a:extLst>
          </p:cNvPr>
          <p:cNvSpPr txBox="1">
            <a:spLocks noGrp="1"/>
          </p:cNvSpPr>
          <p:nvPr>
            <p:ph type="body" idx="1"/>
          </p:nvPr>
        </p:nvSpPr>
        <p:spPr>
          <a:xfrm>
            <a:off x="415397" y="5723705"/>
            <a:ext cx="16877345" cy="4036521"/>
          </a:xfrm>
          <a:prstGeom prst="rect">
            <a:avLst/>
          </a:prstGeom>
          <a:noFill/>
          <a:ln>
            <a:noFill/>
          </a:ln>
        </p:spPr>
        <p:txBody>
          <a:bodyPr spcFirstLastPara="1" wrap="square" lIns="182850" tIns="182850" rIns="182850" bIns="182850" anchor="t" anchorCtr="0">
            <a:noAutofit/>
          </a:bodyPr>
          <a:lstStyle/>
          <a:p>
            <a:pPr>
              <a:spcBef>
                <a:spcPts val="600"/>
              </a:spcBef>
              <a:buFont typeface="Arial" panose="020B0604020202020204" pitchFamily="34" charset="0"/>
              <a:buChar char="•"/>
            </a:pPr>
            <a:r>
              <a:rPr lang="en-GB" dirty="0">
                <a:solidFill>
                  <a:schemeClr val="accent1"/>
                </a:solidFill>
                <a:latin typeface="Montserrat" charset="0"/>
              </a:rPr>
              <a:t>Identification of External reviewers:</a:t>
            </a:r>
          </a:p>
          <a:p>
            <a:pPr lvl="1">
              <a:spcBef>
                <a:spcPts val="600"/>
              </a:spcBef>
              <a:buFont typeface="Wingdings" panose="05000000000000000000" pitchFamily="2" charset="2"/>
              <a:buChar char="Ø"/>
            </a:pPr>
            <a:r>
              <a:rPr lang="en-GB" sz="2800" dirty="0">
                <a:solidFill>
                  <a:srgbClr val="000000"/>
                </a:solidFill>
                <a:latin typeface="Montserrat" charset="0"/>
              </a:rPr>
              <a:t>over 1500 mails (from the beginning of December and to last week of January</a:t>
            </a:r>
          </a:p>
          <a:p>
            <a:pPr lvl="1">
              <a:spcBef>
                <a:spcPts val="600"/>
              </a:spcBef>
              <a:buFont typeface="Wingdings" panose="05000000000000000000" pitchFamily="2" charset="2"/>
              <a:buChar char="Ø"/>
            </a:pPr>
            <a:r>
              <a:rPr lang="en-GB" sz="2800" dirty="0">
                <a:solidFill>
                  <a:srgbClr val="000000"/>
                </a:solidFill>
                <a:latin typeface="Montserrat" charset="0"/>
              </a:rPr>
              <a:t>over 800 reviewers contacted (about 9 per proposal in average).</a:t>
            </a:r>
          </a:p>
          <a:p>
            <a:pPr lvl="1">
              <a:spcBef>
                <a:spcPts val="600"/>
              </a:spcBef>
              <a:buFont typeface="Wingdings" panose="05000000000000000000" pitchFamily="2" charset="2"/>
              <a:buChar char="Ø"/>
            </a:pPr>
            <a:r>
              <a:rPr lang="en-GB" sz="2800" dirty="0">
                <a:solidFill>
                  <a:srgbClr val="000000"/>
                </a:solidFill>
                <a:latin typeface="Montserrat" charset="0"/>
              </a:rPr>
              <a:t>nearly 600 declined or never replied;</a:t>
            </a:r>
          </a:p>
          <a:p>
            <a:pPr lvl="1">
              <a:spcBef>
                <a:spcPts val="600"/>
              </a:spcBef>
              <a:buFont typeface="Wingdings" panose="05000000000000000000" pitchFamily="2" charset="2"/>
              <a:buChar char="Ø"/>
            </a:pPr>
            <a:r>
              <a:rPr lang="en-GB" sz="2800" dirty="0">
                <a:solidFill>
                  <a:srgbClr val="000000"/>
                </a:solidFill>
                <a:latin typeface="Montserrat" charset="0"/>
              </a:rPr>
              <a:t>about 220 reviewers accepted (2.5 per proposal in average).</a:t>
            </a:r>
          </a:p>
          <a:p>
            <a:pPr lvl="1">
              <a:spcBef>
                <a:spcPts val="600"/>
              </a:spcBef>
              <a:buFont typeface="Wingdings" panose="05000000000000000000" pitchFamily="2" charset="2"/>
              <a:buChar char="Ø"/>
            </a:pPr>
            <a:r>
              <a:rPr lang="en-GB" sz="2800" dirty="0">
                <a:solidFill>
                  <a:srgbClr val="000000"/>
                </a:solidFill>
                <a:latin typeface="Montserrat" charset="0"/>
              </a:rPr>
              <a:t>At the end we got: 44 with 2 reviews; 36 with 3; 4 with 1 review; 2 with 4</a:t>
            </a:r>
          </a:p>
        </p:txBody>
      </p:sp>
    </p:spTree>
    <p:extLst>
      <p:ext uri="{BB962C8B-B14F-4D97-AF65-F5344CB8AC3E}">
        <p14:creationId xmlns:p14="http://schemas.microsoft.com/office/powerpoint/2010/main" val="399617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dissolv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dissolv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dissolve">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ssolv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6" name="Google Shape;111;p22">
            <a:extLst>
              <a:ext uri="{FF2B5EF4-FFF2-40B4-BE49-F238E27FC236}">
                <a16:creationId xmlns:a16="http://schemas.microsoft.com/office/drawing/2014/main" id="{9044D7A8-AC85-45C4-B858-F3BFFD43D2C8}"/>
              </a:ext>
            </a:extLst>
          </p:cNvPr>
          <p:cNvSpPr txBox="1">
            <a:spLocks noGrp="1"/>
          </p:cNvSpPr>
          <p:nvPr>
            <p:ph type="title"/>
          </p:nvPr>
        </p:nvSpPr>
        <p:spPr>
          <a:xfrm>
            <a:off x="749063" y="534563"/>
            <a:ext cx="13790545" cy="1110200"/>
          </a:xfrm>
          <a:prstGeom prst="rect">
            <a:avLst/>
          </a:prstGeom>
        </p:spPr>
        <p:txBody>
          <a:bodyPr spcFirstLastPara="1" wrap="square" lIns="182850" tIns="182850" rIns="182850" bIns="182850" anchor="t" anchorCtr="0">
            <a:noAutofit/>
          </a:bodyPr>
          <a:lstStyle/>
          <a:p>
            <a:r>
              <a:rPr lang="fr-FR" sz="4400" dirty="0" err="1"/>
              <a:t>Task</a:t>
            </a:r>
            <a:r>
              <a:rPr lang="fr-FR" sz="4400" dirty="0"/>
              <a:t> 1.2 </a:t>
            </a:r>
            <a:r>
              <a:rPr lang="en-GB" sz="4400" dirty="0"/>
              <a:t>Scientific evaluation: </a:t>
            </a:r>
            <a:endParaRPr sz="4400" dirty="0"/>
          </a:p>
        </p:txBody>
      </p:sp>
      <p:sp>
        <p:nvSpPr>
          <p:cNvPr id="4" name="PlaceHolder 1">
            <a:extLst>
              <a:ext uri="{FF2B5EF4-FFF2-40B4-BE49-F238E27FC236}">
                <a16:creationId xmlns:a16="http://schemas.microsoft.com/office/drawing/2014/main" id="{6925475D-2F2A-E3FE-63DE-6373E6FF206F}"/>
              </a:ext>
            </a:extLst>
          </p:cNvPr>
          <p:cNvSpPr txBox="1">
            <a:spLocks/>
          </p:cNvSpPr>
          <p:nvPr/>
        </p:nvSpPr>
        <p:spPr>
          <a:xfrm>
            <a:off x="511892" y="1443748"/>
            <a:ext cx="15211812" cy="890189"/>
          </a:xfrm>
          <a:prstGeom prst="rect">
            <a:avLst/>
          </a:prstGeom>
          <a:noFill/>
          <a:ln w="0">
            <a:noFill/>
          </a:ln>
        </p:spPr>
        <p:txBody>
          <a:bodyPr spcFirstLastPara="1" wrap="square" lIns="182880" tIns="182880" rIns="182880" bIns="18288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i-FI" sz="3600" spc="-1" dirty="0" err="1">
                <a:latin typeface="Montserrat" pitchFamily="2" charset="77"/>
              </a:rPr>
              <a:t>Reviews quality and scores are quite variable</a:t>
            </a:r>
            <a:endParaRPr lang="en-US" sz="3600" spc="-1" dirty="0">
              <a:solidFill>
                <a:srgbClr val="000000"/>
              </a:solidFill>
              <a:latin typeface="Montserrat" pitchFamily="2" charset="77"/>
            </a:endParaRPr>
          </a:p>
        </p:txBody>
      </p:sp>
      <p:sp>
        <p:nvSpPr>
          <p:cNvPr id="5" name="CasellaDiTesto 4">
            <a:extLst>
              <a:ext uri="{FF2B5EF4-FFF2-40B4-BE49-F238E27FC236}">
                <a16:creationId xmlns:a16="http://schemas.microsoft.com/office/drawing/2014/main" id="{F3336368-E41B-2421-8AC9-D90528C931D7}"/>
              </a:ext>
            </a:extLst>
          </p:cNvPr>
          <p:cNvSpPr txBox="1"/>
          <p:nvPr/>
        </p:nvSpPr>
        <p:spPr>
          <a:xfrm>
            <a:off x="492014" y="2544450"/>
            <a:ext cx="16881585" cy="3539430"/>
          </a:xfrm>
          <a:prstGeom prst="rect">
            <a:avLst/>
          </a:prstGeom>
          <a:noFill/>
        </p:spPr>
        <p:txBody>
          <a:bodyPr wrap="square">
            <a:spAutoFit/>
          </a:bodyPr>
          <a:lstStyle/>
          <a:p>
            <a:r>
              <a:rPr lang="it-IT" sz="2800" dirty="0">
                <a:solidFill>
                  <a:schemeClr val="tx1"/>
                </a:solidFill>
                <a:latin typeface="Montserrat" pitchFamily="2" charset="77"/>
              </a:rPr>
              <a:t>We calculated the deviation in the scores per each proposal (by making the difference between the highest and the lowest score), which can be up to &gt;30 points !!!</a:t>
            </a:r>
          </a:p>
          <a:p>
            <a:endParaRPr lang="it-IT" sz="2800" dirty="0">
              <a:solidFill>
                <a:schemeClr val="tx1"/>
              </a:solidFill>
              <a:latin typeface="Montserrat" pitchFamily="2" charset="77"/>
            </a:endParaRPr>
          </a:p>
          <a:p>
            <a:r>
              <a:rPr lang="it-IT" sz="2800" dirty="0">
                <a:solidFill>
                  <a:schemeClr val="tx1"/>
                </a:solidFill>
                <a:latin typeface="Montserrat" pitchFamily="2" charset="77"/>
              </a:rPr>
              <a:t>For several reviewers 40 is a good score. In fact, there are several reviews scored around 40 that contains only positive comments and no shorthcomings are highlighted .</a:t>
            </a:r>
          </a:p>
          <a:p>
            <a:endParaRPr lang="it-IT" sz="2800" dirty="0">
              <a:solidFill>
                <a:schemeClr val="tx1"/>
              </a:solidFill>
              <a:latin typeface="Montserrat" pitchFamily="2" charset="77"/>
            </a:endParaRPr>
          </a:p>
          <a:p>
            <a:r>
              <a:rPr lang="it-IT" sz="2800" dirty="0">
                <a:solidFill>
                  <a:schemeClr val="tx1"/>
                </a:solidFill>
                <a:latin typeface="Montserrat" pitchFamily="2" charset="77"/>
              </a:rPr>
              <a:t>Many reviews are detailed (long comments) and provide a statement for each of the 6 criteria.</a:t>
            </a:r>
          </a:p>
          <a:p>
            <a:r>
              <a:rPr lang="it-IT" sz="2800" dirty="0">
                <a:solidFill>
                  <a:schemeClr val="tx1"/>
                </a:solidFill>
                <a:latin typeface="Montserrat" pitchFamily="2" charset="77"/>
              </a:rPr>
              <a:t>However, several are very short and do not follow the scheme</a:t>
            </a:r>
          </a:p>
        </p:txBody>
      </p:sp>
      <p:sp>
        <p:nvSpPr>
          <p:cNvPr id="7" name="CasellaDiTesto 6">
            <a:extLst>
              <a:ext uri="{FF2B5EF4-FFF2-40B4-BE49-F238E27FC236}">
                <a16:creationId xmlns:a16="http://schemas.microsoft.com/office/drawing/2014/main" id="{BEEE22F0-8D0D-3AE7-0F9F-241E91BD8914}"/>
              </a:ext>
            </a:extLst>
          </p:cNvPr>
          <p:cNvSpPr txBox="1"/>
          <p:nvPr/>
        </p:nvSpPr>
        <p:spPr>
          <a:xfrm>
            <a:off x="868565" y="7345642"/>
            <a:ext cx="5333686" cy="523220"/>
          </a:xfrm>
          <a:prstGeom prst="rect">
            <a:avLst/>
          </a:prstGeom>
          <a:noFill/>
        </p:spPr>
        <p:txBody>
          <a:bodyPr wrap="square">
            <a:spAutoFit/>
          </a:bodyPr>
          <a:lstStyle/>
          <a:p>
            <a:r>
              <a:rPr lang="fi-FI" sz="2800" spc="-1" dirty="0" err="1">
                <a:solidFill>
                  <a:srgbClr val="0070C0"/>
                </a:solidFill>
                <a:latin typeface="Montserrat" pitchFamily="2" charset="77"/>
              </a:rPr>
              <a:t>Average of the scores = 41</a:t>
            </a:r>
          </a:p>
        </p:txBody>
      </p:sp>
      <p:pic>
        <p:nvPicPr>
          <p:cNvPr id="8" name="Immagine 7">
            <a:extLst>
              <a:ext uri="{FF2B5EF4-FFF2-40B4-BE49-F238E27FC236}">
                <a16:creationId xmlns:a16="http://schemas.microsoft.com/office/drawing/2014/main" id="{FBC50A9B-9419-1EBF-8B11-A43D5D399B96}"/>
              </a:ext>
            </a:extLst>
          </p:cNvPr>
          <p:cNvPicPr>
            <a:picLocks noChangeAspect="1"/>
          </p:cNvPicPr>
          <p:nvPr/>
        </p:nvPicPr>
        <p:blipFill>
          <a:blip r:embed="rId3"/>
          <a:stretch>
            <a:fillRect/>
          </a:stretch>
        </p:blipFill>
        <p:spPr>
          <a:xfrm>
            <a:off x="6578802" y="6032482"/>
            <a:ext cx="7952206" cy="4144582"/>
          </a:xfrm>
          <a:prstGeom prst="rect">
            <a:avLst/>
          </a:prstGeom>
        </p:spPr>
      </p:pic>
    </p:spTree>
    <p:extLst>
      <p:ext uri="{BB962C8B-B14F-4D97-AF65-F5344CB8AC3E}">
        <p14:creationId xmlns:p14="http://schemas.microsoft.com/office/powerpoint/2010/main" val="1849006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5BDAFBB0-E29E-4BA8-A20B-21EB6082BC09}"/>
            </a:ext>
          </a:extLst>
        </p:cNvPr>
        <p:cNvGrpSpPr/>
        <p:nvPr/>
      </p:nvGrpSpPr>
      <p:grpSpPr>
        <a:xfrm>
          <a:off x="0" y="0"/>
          <a:ext cx="0" cy="0"/>
          <a:chOff x="0" y="0"/>
          <a:chExt cx="0" cy="0"/>
        </a:xfrm>
      </p:grpSpPr>
      <p:sp>
        <p:nvSpPr>
          <p:cNvPr id="112" name="Google Shape;112;p22">
            <a:extLst>
              <a:ext uri="{FF2B5EF4-FFF2-40B4-BE49-F238E27FC236}">
                <a16:creationId xmlns:a16="http://schemas.microsoft.com/office/drawing/2014/main" id="{8D941960-382A-6CB1-01BA-46622F15ADBE}"/>
              </a:ext>
            </a:extLst>
          </p:cNvPr>
          <p:cNvSpPr txBox="1">
            <a:spLocks noGrp="1"/>
          </p:cNvSpPr>
          <p:nvPr>
            <p:ph type="body" idx="1"/>
          </p:nvPr>
        </p:nvSpPr>
        <p:spPr>
          <a:xfrm>
            <a:off x="820803" y="2819400"/>
            <a:ext cx="14457297" cy="4457700"/>
          </a:xfrm>
          <a:prstGeom prst="rect">
            <a:avLst/>
          </a:prstGeom>
          <a:noFill/>
          <a:ln>
            <a:noFill/>
          </a:ln>
        </p:spPr>
        <p:txBody>
          <a:bodyPr spcFirstLastPara="1" wrap="square" lIns="182850" tIns="182850" rIns="182850" bIns="182850" anchor="t" anchorCtr="0">
            <a:noAutofit/>
          </a:bodyPr>
          <a:lstStyle/>
          <a:p>
            <a:pPr marL="539750" lvl="1" indent="0">
              <a:spcBef>
                <a:spcPts val="600"/>
              </a:spcBef>
              <a:buNone/>
            </a:pPr>
            <a:r>
              <a:rPr lang="en-GB" sz="3200" dirty="0">
                <a:latin typeface="Montserrat" charset="0"/>
              </a:rPr>
              <a:t>Results of the scientific evaluation:</a:t>
            </a:r>
          </a:p>
          <a:p>
            <a:pPr marL="1454150" lvl="2" indent="-457200">
              <a:spcBef>
                <a:spcPts val="600"/>
              </a:spcBef>
              <a:buFont typeface="Wingdings" panose="05000000000000000000" pitchFamily="2" charset="2"/>
              <a:buChar char="Ø"/>
            </a:pPr>
            <a:r>
              <a:rPr lang="en-GB" sz="3200" dirty="0">
                <a:solidFill>
                  <a:srgbClr val="000000"/>
                </a:solidFill>
                <a:latin typeface="Montserrat" charset="0"/>
              </a:rPr>
              <a:t>46 proposals recommended for logistical evaluation. Most recommended proposals scored above a threshold of 40. </a:t>
            </a:r>
          </a:p>
          <a:p>
            <a:pPr marL="1454150" lvl="2" indent="-457200">
              <a:spcBef>
                <a:spcPts val="600"/>
              </a:spcBef>
              <a:buFont typeface="Wingdings" panose="05000000000000000000" pitchFamily="2" charset="2"/>
              <a:buChar char="Ø"/>
            </a:pPr>
            <a:r>
              <a:rPr lang="en-US" sz="3200" dirty="0">
                <a:solidFill>
                  <a:schemeClr val="tx1"/>
                </a:solidFill>
                <a:latin typeface="Montserrat" charset="0"/>
              </a:rPr>
              <a:t>40 proposals rejected (including the 3 proposals asking for remote access to multiple infrastructures)</a:t>
            </a:r>
          </a:p>
        </p:txBody>
      </p:sp>
      <p:sp>
        <p:nvSpPr>
          <p:cNvPr id="6" name="Google Shape;111;p22">
            <a:extLst>
              <a:ext uri="{FF2B5EF4-FFF2-40B4-BE49-F238E27FC236}">
                <a16:creationId xmlns:a16="http://schemas.microsoft.com/office/drawing/2014/main" id="{FB41762C-5F49-52C9-8E1D-58651D63C198}"/>
              </a:ext>
            </a:extLst>
          </p:cNvPr>
          <p:cNvSpPr txBox="1">
            <a:spLocks noGrp="1"/>
          </p:cNvSpPr>
          <p:nvPr>
            <p:ph type="title"/>
          </p:nvPr>
        </p:nvSpPr>
        <p:spPr>
          <a:xfrm>
            <a:off x="820804" y="890050"/>
            <a:ext cx="13790545" cy="1624550"/>
          </a:xfrm>
          <a:prstGeom prst="rect">
            <a:avLst/>
          </a:prstGeom>
        </p:spPr>
        <p:txBody>
          <a:bodyPr spcFirstLastPara="1" wrap="square" lIns="182850" tIns="182850" rIns="182850" bIns="182850" anchor="t" anchorCtr="0">
            <a:noAutofit/>
          </a:bodyPr>
          <a:lstStyle/>
          <a:p>
            <a:r>
              <a:rPr lang="fr-FR" sz="4400" dirty="0" err="1"/>
              <a:t>Task</a:t>
            </a:r>
            <a:r>
              <a:rPr lang="fr-FR" sz="4400" dirty="0"/>
              <a:t> 1.2 </a:t>
            </a:r>
            <a:r>
              <a:rPr lang="en-GB" sz="4400" dirty="0"/>
              <a:t>Scientific evaluation (cont.)</a:t>
            </a:r>
            <a:br>
              <a:rPr lang="en-GB" sz="4400" dirty="0"/>
            </a:br>
            <a:endParaRPr sz="3600" dirty="0"/>
          </a:p>
        </p:txBody>
      </p:sp>
    </p:spTree>
    <p:extLst>
      <p:ext uri="{BB962C8B-B14F-4D97-AF65-F5344CB8AC3E}">
        <p14:creationId xmlns:p14="http://schemas.microsoft.com/office/powerpoint/2010/main" val="1736482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3" y="2819400"/>
            <a:ext cx="14457297" cy="6438900"/>
          </a:xfrm>
          <a:prstGeom prst="rect">
            <a:avLst/>
          </a:prstGeom>
          <a:noFill/>
          <a:ln>
            <a:noFill/>
          </a:ln>
        </p:spPr>
        <p:txBody>
          <a:bodyPr spcFirstLastPara="1" wrap="square" lIns="182850" tIns="182850" rIns="182850" bIns="182850" anchor="t" anchorCtr="0">
            <a:noAutofit/>
          </a:bodyPr>
          <a:lstStyle/>
          <a:p>
            <a:pPr>
              <a:spcBef>
                <a:spcPts val="600"/>
              </a:spcBef>
              <a:buFont typeface="Arial" panose="020B0604020202020204" pitchFamily="34" charset="0"/>
              <a:buChar char="•"/>
            </a:pPr>
            <a:r>
              <a:rPr lang="en-GB" b="0" i="0" u="none" strike="noStrike" dirty="0">
                <a:solidFill>
                  <a:schemeClr val="accent1"/>
                </a:solidFill>
                <a:effectLst/>
              </a:rPr>
              <a:t>Feedback for adjustments to the next call (debriefing on 22.04.25)</a:t>
            </a:r>
          </a:p>
          <a:p>
            <a:pPr marL="996950" lvl="2" indent="0">
              <a:spcBef>
                <a:spcPts val="600"/>
              </a:spcBef>
              <a:buNone/>
            </a:pPr>
            <a:endParaRPr lang="en-GB" sz="3200" dirty="0">
              <a:solidFill>
                <a:srgbClr val="000000"/>
              </a:solidFill>
              <a:latin typeface="Montserrat" charset="0"/>
            </a:endParaRPr>
          </a:p>
          <a:p>
            <a:pPr marL="1454150" lvl="2" indent="-457200">
              <a:spcBef>
                <a:spcPts val="600"/>
              </a:spcBef>
              <a:buFont typeface="Wingdings" panose="05000000000000000000" pitchFamily="2" charset="2"/>
              <a:buChar char="Ø"/>
            </a:pPr>
            <a:r>
              <a:rPr lang="en-GB" sz="3200" dirty="0">
                <a:solidFill>
                  <a:srgbClr val="000000"/>
                </a:solidFill>
                <a:latin typeface="Montserrat" charset="0"/>
              </a:rPr>
              <a:t> All stakeholders will be consulted regarding their feedback (RI operators, SLP, TA applicants etc) </a:t>
            </a:r>
          </a:p>
          <a:p>
            <a:pPr marL="1454150" lvl="2" indent="-457200">
              <a:spcBef>
                <a:spcPts val="600"/>
              </a:spcBef>
              <a:buFont typeface="Wingdings" panose="05000000000000000000" pitchFamily="2" charset="2"/>
              <a:buChar char="Ø"/>
            </a:pPr>
            <a:r>
              <a:rPr lang="en-GB" sz="3200" dirty="0">
                <a:solidFill>
                  <a:srgbClr val="000000"/>
                </a:solidFill>
                <a:latin typeface="Montserrat" charset="0"/>
              </a:rPr>
              <a:t>we will then analyze the feedback, prioritize the suggestions for refinement, decide on the required actions, and implement the refinements to the call, evaluation and access decision process before the next TA Call opens in early September.</a:t>
            </a:r>
            <a:endParaRPr lang="en-US" sz="3200" dirty="0">
              <a:solidFill>
                <a:schemeClr val="tx1"/>
              </a:solidFill>
              <a:latin typeface="Montserrat" charset="0"/>
            </a:endParaRPr>
          </a:p>
        </p:txBody>
      </p:sp>
      <p:sp>
        <p:nvSpPr>
          <p:cNvPr id="6" name="Google Shape;111;p22">
            <a:extLst>
              <a:ext uri="{FF2B5EF4-FFF2-40B4-BE49-F238E27FC236}">
                <a16:creationId xmlns:a16="http://schemas.microsoft.com/office/drawing/2014/main" id="{9044D7A8-AC85-45C4-B858-F3BFFD43D2C8}"/>
              </a:ext>
            </a:extLst>
          </p:cNvPr>
          <p:cNvSpPr txBox="1">
            <a:spLocks noGrp="1"/>
          </p:cNvSpPr>
          <p:nvPr>
            <p:ph type="title"/>
          </p:nvPr>
        </p:nvSpPr>
        <p:spPr>
          <a:xfrm>
            <a:off x="820804" y="890050"/>
            <a:ext cx="13790545" cy="1624550"/>
          </a:xfrm>
          <a:prstGeom prst="rect">
            <a:avLst/>
          </a:prstGeom>
        </p:spPr>
        <p:txBody>
          <a:bodyPr spcFirstLastPara="1" wrap="square" lIns="182850" tIns="182850" rIns="182850" bIns="182850" anchor="t" anchorCtr="0">
            <a:noAutofit/>
          </a:bodyPr>
          <a:lstStyle/>
          <a:p>
            <a:r>
              <a:rPr lang="fr-FR" sz="4400" dirty="0" err="1"/>
              <a:t>Task</a:t>
            </a:r>
            <a:r>
              <a:rPr lang="fr-FR" sz="4400" dirty="0"/>
              <a:t> 1.2 </a:t>
            </a:r>
            <a:r>
              <a:rPr lang="en-GB" sz="4400" dirty="0"/>
              <a:t>Scientific evaluation (cont.)</a:t>
            </a:r>
            <a:br>
              <a:rPr lang="en-GB" sz="4400" dirty="0"/>
            </a:br>
            <a:r>
              <a:rPr lang="en-GB" sz="3600" b="1" dirty="0">
                <a:solidFill>
                  <a:srgbClr val="0078FF"/>
                </a:solidFill>
              </a:rPr>
              <a:t>Refining the process</a:t>
            </a:r>
            <a:r>
              <a:rPr lang="es" sz="4400" dirty="0"/>
              <a:t> </a:t>
            </a:r>
            <a:endParaRPr sz="4400" dirty="0"/>
          </a:p>
        </p:txBody>
      </p:sp>
    </p:spTree>
    <p:extLst>
      <p:ext uri="{BB962C8B-B14F-4D97-AF65-F5344CB8AC3E}">
        <p14:creationId xmlns:p14="http://schemas.microsoft.com/office/powerpoint/2010/main" val="322562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611254" y="2197625"/>
            <a:ext cx="13790545" cy="1662650"/>
          </a:xfrm>
          <a:prstGeom prst="rect">
            <a:avLst/>
          </a:prstGeom>
        </p:spPr>
        <p:txBody>
          <a:bodyPr spcFirstLastPara="1" wrap="square" lIns="182850" tIns="182850" rIns="182850" bIns="182850" anchor="t" anchorCtr="0">
            <a:noAutofit/>
          </a:bodyPr>
          <a:lstStyle/>
          <a:p>
            <a:r>
              <a:rPr lang="fr-FR" sz="4400" dirty="0" err="1"/>
              <a:t>Task</a:t>
            </a:r>
            <a:r>
              <a:rPr lang="fr-FR" sz="4400" dirty="0"/>
              <a:t> 1.3 </a:t>
            </a:r>
            <a:r>
              <a:rPr lang="en-GB" sz="4400" dirty="0"/>
              <a:t>Optimising the scientific outcome of the access programme </a:t>
            </a:r>
            <a:endParaRPr sz="4400" dirty="0"/>
          </a:p>
        </p:txBody>
      </p:sp>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4" y="5143500"/>
            <a:ext cx="14241177" cy="1964737"/>
          </a:xfrm>
          <a:prstGeom prst="rect">
            <a:avLst/>
          </a:prstGeom>
          <a:noFill/>
          <a:ln>
            <a:noFill/>
          </a:ln>
        </p:spPr>
        <p:txBody>
          <a:bodyPr spcFirstLastPara="1" wrap="square" lIns="182850" tIns="182850" rIns="182850" bIns="182850" anchor="t" anchorCtr="0">
            <a:normAutofit/>
          </a:bodyPr>
          <a:lstStyle/>
          <a:p>
            <a:pPr>
              <a:spcBef>
                <a:spcPts val="600"/>
              </a:spcBef>
              <a:buFont typeface="Arial" panose="020B0604020202020204" pitchFamily="34" charset="0"/>
              <a:buChar char="•"/>
            </a:pPr>
            <a:r>
              <a:rPr lang="en-US" dirty="0">
                <a:solidFill>
                  <a:schemeClr val="tx1"/>
                </a:solidFill>
              </a:rPr>
              <a:t>Preliminary assessment of the tools designed in POLARIN WP4..</a:t>
            </a:r>
          </a:p>
          <a:p>
            <a:pPr>
              <a:spcBef>
                <a:spcPts val="600"/>
              </a:spcBef>
              <a:buFont typeface="Arial" panose="020B0604020202020204" pitchFamily="34" charset="0"/>
              <a:buChar char="•"/>
            </a:pPr>
            <a:r>
              <a:rPr lang="en-US" dirty="0">
                <a:solidFill>
                  <a:schemeClr val="tx1"/>
                </a:solidFill>
              </a:rPr>
              <a:t>Apply graphic products to identify potential observational gaps</a:t>
            </a:r>
            <a:endParaRPr lang="en-GB" dirty="0">
              <a:solidFill>
                <a:schemeClr val="tx1"/>
              </a:solidFill>
            </a:endParaRPr>
          </a:p>
        </p:txBody>
      </p:sp>
      <p:sp>
        <p:nvSpPr>
          <p:cNvPr id="4" name="Google Shape;111;p22">
            <a:extLst>
              <a:ext uri="{FF2B5EF4-FFF2-40B4-BE49-F238E27FC236}">
                <a16:creationId xmlns:a16="http://schemas.microsoft.com/office/drawing/2014/main" id="{9E5C75AD-C272-40F2-B607-6307E9A8A9A7}"/>
              </a:ext>
            </a:extLst>
          </p:cNvPr>
          <p:cNvSpPr txBox="1">
            <a:spLocks/>
          </p:cNvSpPr>
          <p:nvPr/>
        </p:nvSpPr>
        <p:spPr>
          <a:xfrm>
            <a:off x="820804" y="618050"/>
            <a:ext cx="12609445" cy="12054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r-FR" dirty="0"/>
              <a:t>2. Progress &amp; </a:t>
            </a:r>
            <a:r>
              <a:rPr lang="fr-FR" dirty="0" err="1"/>
              <a:t>Achievements</a:t>
            </a:r>
            <a:r>
              <a:rPr lang="fr-FR" dirty="0"/>
              <a:t> (3)</a:t>
            </a:r>
          </a:p>
        </p:txBody>
      </p:sp>
      <p:pic>
        <p:nvPicPr>
          <p:cNvPr id="5" name="Picture 16">
            <a:extLst>
              <a:ext uri="{FF2B5EF4-FFF2-40B4-BE49-F238E27FC236}">
                <a16:creationId xmlns:a16="http://schemas.microsoft.com/office/drawing/2014/main" id="{C5A90966-522F-43DB-BC03-007CC92BB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3066" y="3571915"/>
            <a:ext cx="2108915" cy="92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142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8F8A2-9C65-A812-9539-9C821C78A059}"/>
            </a:ext>
          </a:extLst>
        </p:cNvPr>
        <p:cNvGrpSpPr/>
        <p:nvPr/>
      </p:nvGrpSpPr>
      <p:grpSpPr>
        <a:xfrm>
          <a:off x="0" y="0"/>
          <a:ext cx="0" cy="0"/>
          <a:chOff x="0" y="0"/>
          <a:chExt cx="0" cy="0"/>
        </a:xfrm>
      </p:grpSpPr>
      <p:pic>
        <p:nvPicPr>
          <p:cNvPr id="6" name="Picture 5" descr="A snow and ice on a lake&#10;&#10;Description automatically generated with medium confidence">
            <a:extLst>
              <a:ext uri="{FF2B5EF4-FFF2-40B4-BE49-F238E27FC236}">
                <a16:creationId xmlns:a16="http://schemas.microsoft.com/office/drawing/2014/main" id="{605357A6-4950-219D-BE39-CE3ECD1C2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3018" y="0"/>
            <a:ext cx="13734983" cy="10287000"/>
          </a:xfrm>
          <a:prstGeom prst="rect">
            <a:avLst/>
          </a:prstGeom>
        </p:spPr>
      </p:pic>
      <p:sp>
        <p:nvSpPr>
          <p:cNvPr id="7" name="Rectangle 6">
            <a:extLst>
              <a:ext uri="{FF2B5EF4-FFF2-40B4-BE49-F238E27FC236}">
                <a16:creationId xmlns:a16="http://schemas.microsoft.com/office/drawing/2014/main" id="{0A6F3311-24F8-927F-1812-12EA43F3C57A}"/>
              </a:ext>
            </a:extLst>
          </p:cNvPr>
          <p:cNvSpPr/>
          <p:nvPr/>
        </p:nvSpPr>
        <p:spPr>
          <a:xfrm>
            <a:off x="4553018" y="0"/>
            <a:ext cx="3662586" cy="10287000"/>
          </a:xfrm>
          <a:prstGeom prst="rect">
            <a:avLst/>
          </a:prstGeom>
          <a:gradFill flip="none" rotWithShape="1">
            <a:gsLst>
              <a:gs pos="0">
                <a:schemeClr val="tx1"/>
              </a:gs>
              <a:gs pos="0">
                <a:schemeClr val="bg1"/>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dirty="0"/>
          </a:p>
        </p:txBody>
      </p:sp>
      <p:sp>
        <p:nvSpPr>
          <p:cNvPr id="9" name="TextBox 8">
            <a:extLst>
              <a:ext uri="{FF2B5EF4-FFF2-40B4-BE49-F238E27FC236}">
                <a16:creationId xmlns:a16="http://schemas.microsoft.com/office/drawing/2014/main" id="{9E158B39-A0DD-9D33-5F34-1EDBDCA6FF01}"/>
              </a:ext>
            </a:extLst>
          </p:cNvPr>
          <p:cNvSpPr txBox="1"/>
          <p:nvPr/>
        </p:nvSpPr>
        <p:spPr>
          <a:xfrm>
            <a:off x="646869" y="2742843"/>
            <a:ext cx="10397298" cy="5355312"/>
          </a:xfrm>
          <a:prstGeom prst="rect">
            <a:avLst/>
          </a:prstGeom>
          <a:noFill/>
        </p:spPr>
        <p:txBody>
          <a:bodyPr wrap="square">
            <a:spAutoFit/>
          </a:bodyPr>
          <a:lstStyle/>
          <a:p>
            <a:r>
              <a:rPr lang="en-US" sz="5400" b="1" dirty="0">
                <a:solidFill>
                  <a:srgbClr val="212121"/>
                </a:solidFill>
                <a:latin typeface="Calibri" panose="020F0502020204030204" pitchFamily="34" charset="0"/>
                <a:ea typeface="Calibri" panose="020F0502020204030204" pitchFamily="34" charset="0"/>
              </a:rPr>
              <a:t>Deliverable 1.5</a:t>
            </a:r>
          </a:p>
          <a:p>
            <a:endParaRPr lang="en-US" sz="5400" b="1" dirty="0">
              <a:solidFill>
                <a:srgbClr val="212121"/>
              </a:solidFill>
              <a:latin typeface="Calibri" panose="020F0502020204030204" pitchFamily="34" charset="0"/>
              <a:ea typeface="Calibri" panose="020F0502020204030204" pitchFamily="34" charset="0"/>
            </a:endParaRPr>
          </a:p>
          <a:p>
            <a:r>
              <a:rPr lang="en-GB" sz="5400" b="1" dirty="0">
                <a:solidFill>
                  <a:srgbClr val="2E74B5"/>
                </a:solidFill>
                <a:latin typeface="Calibri" panose="020F0502020204030204" pitchFamily="34" charset="0"/>
                <a:ea typeface="Calibri" panose="020F0502020204030204" pitchFamily="34" charset="0"/>
              </a:rPr>
              <a:t>Polar knowledge gaps </a:t>
            </a:r>
          </a:p>
          <a:p>
            <a:r>
              <a:rPr lang="en-GB" sz="5400" b="1" dirty="0">
                <a:solidFill>
                  <a:srgbClr val="2E74B5"/>
                </a:solidFill>
                <a:latin typeface="Calibri" panose="020F0502020204030204" pitchFamily="34" charset="0"/>
                <a:ea typeface="Calibri" panose="020F0502020204030204" pitchFamily="34" charset="0"/>
              </a:rPr>
              <a:t>and the potential of POLARIN infrastructure in addressing these </a:t>
            </a:r>
            <a:endParaRPr lang="en-US" sz="6600" dirty="0">
              <a:solidFill>
                <a:srgbClr val="212121"/>
              </a:solidFill>
              <a:latin typeface="Calibri" panose="020F0502020204030204" pitchFamily="34" charset="0"/>
              <a:ea typeface="Calibri" panose="020F0502020204030204" pitchFamily="34" charset="0"/>
            </a:endParaRPr>
          </a:p>
          <a:p>
            <a:endParaRPr lang="en-US" sz="3600" dirty="0">
              <a:solidFill>
                <a:srgbClr val="212121"/>
              </a:solidFill>
              <a:latin typeface="Calibri" panose="020F0502020204030204" pitchFamily="34" charset="0"/>
              <a:ea typeface="Calibri" panose="020F0502020204030204" pitchFamily="34" charset="0"/>
            </a:endParaRPr>
          </a:p>
          <a:p>
            <a:endParaRPr lang="en-US" sz="3600" dirty="0">
              <a:solidFill>
                <a:srgbClr val="212121"/>
              </a:solidFill>
              <a:latin typeface="Calibri" panose="020F0502020204030204" pitchFamily="34" charset="0"/>
              <a:ea typeface="Calibri" panose="020F0502020204030204" pitchFamily="34" charset="0"/>
            </a:endParaRPr>
          </a:p>
        </p:txBody>
      </p:sp>
      <p:sp>
        <p:nvSpPr>
          <p:cNvPr id="10" name="TextBox 9">
            <a:extLst>
              <a:ext uri="{FF2B5EF4-FFF2-40B4-BE49-F238E27FC236}">
                <a16:creationId xmlns:a16="http://schemas.microsoft.com/office/drawing/2014/main" id="{911AD69C-635E-CE2A-B4C1-6A7883825369}"/>
              </a:ext>
            </a:extLst>
          </p:cNvPr>
          <p:cNvSpPr txBox="1"/>
          <p:nvPr/>
        </p:nvSpPr>
        <p:spPr>
          <a:xfrm>
            <a:off x="16553102" y="9879618"/>
            <a:ext cx="1685077" cy="369332"/>
          </a:xfrm>
          <a:prstGeom prst="rect">
            <a:avLst/>
          </a:prstGeom>
          <a:noFill/>
        </p:spPr>
        <p:txBody>
          <a:bodyPr wrap="none" rtlCol="0">
            <a:spAutoFit/>
          </a:bodyPr>
          <a:lstStyle/>
          <a:p>
            <a:r>
              <a:rPr lang="da-DK" sz="1800" dirty="0">
                <a:solidFill>
                  <a:schemeClr val="bg1"/>
                </a:solidFill>
              </a:rPr>
              <a:t>Laura </a:t>
            </a:r>
            <a:r>
              <a:rPr lang="da-DK" sz="1800" dirty="0" err="1">
                <a:solidFill>
                  <a:schemeClr val="bg1"/>
                </a:solidFill>
              </a:rPr>
              <a:t>Halbach</a:t>
            </a:r>
            <a:endParaRPr lang="da-DK" sz="2100" dirty="0">
              <a:solidFill>
                <a:schemeClr val="bg1"/>
              </a:solidFill>
            </a:endParaRPr>
          </a:p>
        </p:txBody>
      </p:sp>
      <p:sp>
        <p:nvSpPr>
          <p:cNvPr id="22" name="TextBox 21">
            <a:extLst>
              <a:ext uri="{FF2B5EF4-FFF2-40B4-BE49-F238E27FC236}">
                <a16:creationId xmlns:a16="http://schemas.microsoft.com/office/drawing/2014/main" id="{9DDBD392-6E3D-DBC2-F468-AEFF4F477DDE}"/>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pic>
        <p:nvPicPr>
          <p:cNvPr id="15" name="Picture 14">
            <a:extLst>
              <a:ext uri="{FF2B5EF4-FFF2-40B4-BE49-F238E27FC236}">
                <a16:creationId xmlns:a16="http://schemas.microsoft.com/office/drawing/2014/main" id="{81857A85-62DC-F372-F1D3-381F6C92C74D}"/>
              </a:ext>
            </a:extLst>
          </p:cNvPr>
          <p:cNvPicPr>
            <a:picLocks noChangeAspect="1"/>
          </p:cNvPicPr>
          <p:nvPr/>
        </p:nvPicPr>
        <p:blipFill>
          <a:blip r:embed="rId3"/>
          <a:srcRect l="3532" r="1992" b="904"/>
          <a:stretch/>
        </p:blipFill>
        <p:spPr>
          <a:xfrm>
            <a:off x="10683471" y="2507207"/>
            <a:ext cx="7186788" cy="7191908"/>
          </a:xfrm>
          <a:prstGeom prst="ellipse">
            <a:avLst/>
          </a:prstGeom>
        </p:spPr>
      </p:pic>
      <p:pic>
        <p:nvPicPr>
          <p:cNvPr id="16" name="Google Shape;12;p2">
            <a:extLst>
              <a:ext uri="{FF2B5EF4-FFF2-40B4-BE49-F238E27FC236}">
                <a16:creationId xmlns:a16="http://schemas.microsoft.com/office/drawing/2014/main" id="{C956D45F-88A0-5EDD-9C0D-A342142C6D67}"/>
              </a:ext>
            </a:extLst>
          </p:cNvPr>
          <p:cNvPicPr>
            <a:picLocks noChangeAspect="1"/>
          </p:cNvPicPr>
          <p:nvPr/>
        </p:nvPicPr>
        <p:blipFill>
          <a:blip r:embed="rId4">
            <a:alphaModFix/>
          </a:blip>
          <a:stretch>
            <a:fillRect/>
          </a:stretch>
        </p:blipFill>
        <p:spPr bwMode="auto">
          <a:xfrm>
            <a:off x="14276865" y="331929"/>
            <a:ext cx="3332708" cy="1994775"/>
          </a:xfrm>
          <a:prstGeom prst="rect">
            <a:avLst/>
          </a:prstGeom>
          <a:noFill/>
          <a:ln>
            <a:noFill/>
          </a:ln>
        </p:spPr>
      </p:pic>
      <p:sp>
        <p:nvSpPr>
          <p:cNvPr id="11" name="Google Shape;111;p22">
            <a:extLst>
              <a:ext uri="{FF2B5EF4-FFF2-40B4-BE49-F238E27FC236}">
                <a16:creationId xmlns:a16="http://schemas.microsoft.com/office/drawing/2014/main" id="{E10F8152-9C19-4078-B77E-6F7975CDFA7D}"/>
              </a:ext>
            </a:extLst>
          </p:cNvPr>
          <p:cNvSpPr txBox="1">
            <a:spLocks noGrp="1"/>
          </p:cNvSpPr>
          <p:nvPr>
            <p:ph type="title"/>
          </p:nvPr>
        </p:nvSpPr>
        <p:spPr>
          <a:xfrm>
            <a:off x="646869" y="497991"/>
            <a:ext cx="11971851" cy="1662650"/>
          </a:xfrm>
          <a:prstGeom prst="rect">
            <a:avLst/>
          </a:prstGeom>
        </p:spPr>
        <p:txBody>
          <a:bodyPr spcFirstLastPara="1" wrap="square" lIns="182850" tIns="182850" rIns="182850" bIns="182850" anchor="t" anchorCtr="0">
            <a:noAutofit/>
          </a:bodyPr>
          <a:lstStyle/>
          <a:p>
            <a:r>
              <a:rPr lang="fr-FR" sz="4400" dirty="0" err="1"/>
              <a:t>Task</a:t>
            </a:r>
            <a:r>
              <a:rPr lang="fr-FR" sz="4400" dirty="0"/>
              <a:t> 1.3 </a:t>
            </a:r>
            <a:r>
              <a:rPr lang="en-GB" sz="4400" dirty="0"/>
              <a:t>Optimising the scientific outcome of the access programme (cont.) </a:t>
            </a:r>
            <a:endParaRPr sz="4400" dirty="0"/>
          </a:p>
        </p:txBody>
      </p:sp>
    </p:spTree>
    <p:extLst>
      <p:ext uri="{BB962C8B-B14F-4D97-AF65-F5344CB8AC3E}">
        <p14:creationId xmlns:p14="http://schemas.microsoft.com/office/powerpoint/2010/main" val="624836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2F4EC-9D78-CFC4-A13C-48E1EEA49E55}"/>
            </a:ext>
          </a:extLst>
        </p:cNvPr>
        <p:cNvGrpSpPr/>
        <p:nvPr/>
      </p:nvGrpSpPr>
      <p:grpSpPr>
        <a:xfrm>
          <a:off x="0" y="0"/>
          <a:ext cx="0" cy="0"/>
          <a:chOff x="0" y="0"/>
          <a:chExt cx="0" cy="0"/>
        </a:xfrm>
      </p:grpSpPr>
      <p:pic>
        <p:nvPicPr>
          <p:cNvPr id="6" name="Picture 5" descr="A snow and ice on a lake&#10;&#10;Description automatically generated with medium confidence">
            <a:extLst>
              <a:ext uri="{FF2B5EF4-FFF2-40B4-BE49-F238E27FC236}">
                <a16:creationId xmlns:a16="http://schemas.microsoft.com/office/drawing/2014/main" id="{5FF92D94-4F00-7AF6-0C80-DC28094F2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3018" y="0"/>
            <a:ext cx="13734983" cy="10287000"/>
          </a:xfrm>
          <a:prstGeom prst="rect">
            <a:avLst/>
          </a:prstGeom>
        </p:spPr>
      </p:pic>
      <p:sp>
        <p:nvSpPr>
          <p:cNvPr id="7" name="Rectangle 6">
            <a:extLst>
              <a:ext uri="{FF2B5EF4-FFF2-40B4-BE49-F238E27FC236}">
                <a16:creationId xmlns:a16="http://schemas.microsoft.com/office/drawing/2014/main" id="{F97B5A90-D294-9D59-F59E-4D457C9183E2}"/>
              </a:ext>
            </a:extLst>
          </p:cNvPr>
          <p:cNvSpPr/>
          <p:nvPr/>
        </p:nvSpPr>
        <p:spPr>
          <a:xfrm>
            <a:off x="4553018" y="0"/>
            <a:ext cx="3662586" cy="10287000"/>
          </a:xfrm>
          <a:prstGeom prst="rect">
            <a:avLst/>
          </a:prstGeom>
          <a:gradFill flip="none" rotWithShape="1">
            <a:gsLst>
              <a:gs pos="0">
                <a:schemeClr val="tx1"/>
              </a:gs>
              <a:gs pos="0">
                <a:schemeClr val="bg1"/>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dirty="0"/>
          </a:p>
        </p:txBody>
      </p:sp>
      <p:sp>
        <p:nvSpPr>
          <p:cNvPr id="9" name="TextBox 8">
            <a:extLst>
              <a:ext uri="{FF2B5EF4-FFF2-40B4-BE49-F238E27FC236}">
                <a16:creationId xmlns:a16="http://schemas.microsoft.com/office/drawing/2014/main" id="{140507C7-F9ED-829A-183B-67E811E87AFB}"/>
              </a:ext>
            </a:extLst>
          </p:cNvPr>
          <p:cNvSpPr txBox="1"/>
          <p:nvPr/>
        </p:nvSpPr>
        <p:spPr>
          <a:xfrm>
            <a:off x="541883" y="4441676"/>
            <a:ext cx="9723848" cy="4922438"/>
          </a:xfrm>
          <a:prstGeom prst="rect">
            <a:avLst/>
          </a:prstGeom>
          <a:noFill/>
        </p:spPr>
        <p:txBody>
          <a:bodyPr wrap="square">
            <a:spAutoFit/>
          </a:bodyPr>
          <a:lstStyle/>
          <a:p>
            <a:r>
              <a:rPr lang="en-US" sz="3600" b="1" dirty="0">
                <a:solidFill>
                  <a:srgbClr val="212121"/>
                </a:solidFill>
                <a:latin typeface="Calibri" panose="020F0502020204030204" pitchFamily="34" charset="0"/>
                <a:ea typeface="Calibri" panose="020F0502020204030204" pitchFamily="34" charset="0"/>
              </a:rPr>
              <a:t>Aim</a:t>
            </a:r>
          </a:p>
          <a:p>
            <a:pPr>
              <a:lnSpc>
                <a:spcPct val="107000"/>
              </a:lnSpc>
              <a:spcAft>
                <a:spcPts val="1200"/>
              </a:spcAft>
            </a:pPr>
            <a:r>
              <a:rPr lang="en-US" sz="2700" dirty="0">
                <a:latin typeface="Calibri" panose="020F0502020204030204" pitchFamily="34" charset="0"/>
                <a:ea typeface="Calibri" panose="020F0502020204030204" pitchFamily="34" charset="0"/>
                <a:cs typeface="Times New Roman" panose="02020603050405020304" pitchFamily="18" charset="0"/>
              </a:rPr>
              <a:t>to evaluate the representativeness of existing in-situ observation data sets and the potential for POLARIN infrastructures to fill potential observational gaps.</a:t>
            </a:r>
            <a:endParaRPr lang="da-DK" sz="2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3600" b="1" dirty="0">
                <a:latin typeface="Calibri" panose="020F0502020204030204" pitchFamily="34" charset="0"/>
                <a:ea typeface="Calibri" panose="020F0502020204030204" pitchFamily="34" charset="0"/>
                <a:cs typeface="Times New Roman" panose="02020603050405020304" pitchFamily="18" charset="0"/>
              </a:rPr>
              <a:t>How</a:t>
            </a:r>
          </a:p>
          <a:p>
            <a:pPr>
              <a:lnSpc>
                <a:spcPct val="107000"/>
              </a:lnSpc>
              <a:spcAft>
                <a:spcPts val="1200"/>
              </a:spcAft>
            </a:pPr>
            <a:r>
              <a:rPr lang="en-US" sz="2700" dirty="0">
                <a:latin typeface="Calibri" panose="020F0502020204030204" pitchFamily="34" charset="0"/>
                <a:ea typeface="Calibri" panose="020F0502020204030204" pitchFamily="34" charset="0"/>
                <a:cs typeface="Times New Roman" panose="02020603050405020304" pitchFamily="18" charset="0"/>
              </a:rPr>
              <a:t>Compare values of in-situ observation sites with values of the pan-arctic scale (grid cells) generated by available remote observations, data upscaled products and CMIP6 Earth System Models (ESM).</a:t>
            </a:r>
          </a:p>
          <a:p>
            <a:endParaRPr lang="da-DK" sz="3600" dirty="0"/>
          </a:p>
        </p:txBody>
      </p:sp>
      <p:sp>
        <p:nvSpPr>
          <p:cNvPr id="10" name="TextBox 9">
            <a:extLst>
              <a:ext uri="{FF2B5EF4-FFF2-40B4-BE49-F238E27FC236}">
                <a16:creationId xmlns:a16="http://schemas.microsoft.com/office/drawing/2014/main" id="{52A4A297-C035-3B6C-B647-E3E909058CD2}"/>
              </a:ext>
            </a:extLst>
          </p:cNvPr>
          <p:cNvSpPr txBox="1"/>
          <p:nvPr/>
        </p:nvSpPr>
        <p:spPr>
          <a:xfrm>
            <a:off x="16553102" y="9879618"/>
            <a:ext cx="1685077" cy="369332"/>
          </a:xfrm>
          <a:prstGeom prst="rect">
            <a:avLst/>
          </a:prstGeom>
          <a:noFill/>
        </p:spPr>
        <p:txBody>
          <a:bodyPr wrap="none" rtlCol="0">
            <a:spAutoFit/>
          </a:bodyPr>
          <a:lstStyle/>
          <a:p>
            <a:r>
              <a:rPr lang="da-DK" sz="1800" dirty="0">
                <a:solidFill>
                  <a:schemeClr val="bg1"/>
                </a:solidFill>
              </a:rPr>
              <a:t>Laura </a:t>
            </a:r>
            <a:r>
              <a:rPr lang="da-DK" sz="1800" dirty="0" err="1">
                <a:solidFill>
                  <a:schemeClr val="bg1"/>
                </a:solidFill>
              </a:rPr>
              <a:t>Halbach</a:t>
            </a:r>
            <a:endParaRPr lang="da-DK" sz="2100" dirty="0">
              <a:solidFill>
                <a:schemeClr val="bg1"/>
              </a:solidFill>
            </a:endParaRPr>
          </a:p>
        </p:txBody>
      </p:sp>
      <p:pic>
        <p:nvPicPr>
          <p:cNvPr id="15" name="Picture 14">
            <a:extLst>
              <a:ext uri="{FF2B5EF4-FFF2-40B4-BE49-F238E27FC236}">
                <a16:creationId xmlns:a16="http://schemas.microsoft.com/office/drawing/2014/main" id="{62223F5F-BD2B-4CA8-DB2F-C8F1A072FC7E}"/>
              </a:ext>
            </a:extLst>
          </p:cNvPr>
          <p:cNvPicPr>
            <a:picLocks noChangeAspect="1"/>
          </p:cNvPicPr>
          <p:nvPr/>
        </p:nvPicPr>
        <p:blipFill>
          <a:blip r:embed="rId3"/>
          <a:srcRect l="3532" r="1992" b="904"/>
          <a:stretch/>
        </p:blipFill>
        <p:spPr>
          <a:xfrm>
            <a:off x="10683471" y="2507207"/>
            <a:ext cx="7186788" cy="7191908"/>
          </a:xfrm>
          <a:prstGeom prst="ellipse">
            <a:avLst/>
          </a:prstGeom>
        </p:spPr>
      </p:pic>
      <p:sp>
        <p:nvSpPr>
          <p:cNvPr id="3" name="TextBox 2">
            <a:extLst>
              <a:ext uri="{FF2B5EF4-FFF2-40B4-BE49-F238E27FC236}">
                <a16:creationId xmlns:a16="http://schemas.microsoft.com/office/drawing/2014/main" id="{17946D17-2B56-C86C-09F8-136D447A4C27}"/>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pic>
        <p:nvPicPr>
          <p:cNvPr id="4" name="Google Shape;12;p2">
            <a:extLst>
              <a:ext uri="{FF2B5EF4-FFF2-40B4-BE49-F238E27FC236}">
                <a16:creationId xmlns:a16="http://schemas.microsoft.com/office/drawing/2014/main" id="{4F12213A-D0C3-B849-7CEB-6680BA03ACF0}"/>
              </a:ext>
            </a:extLst>
          </p:cNvPr>
          <p:cNvPicPr>
            <a:picLocks noChangeAspect="1"/>
          </p:cNvPicPr>
          <p:nvPr/>
        </p:nvPicPr>
        <p:blipFill>
          <a:blip r:embed="rId4">
            <a:alphaModFix/>
          </a:blip>
          <a:stretch>
            <a:fillRect/>
          </a:stretch>
        </p:blipFill>
        <p:spPr bwMode="auto">
          <a:xfrm>
            <a:off x="851014" y="733517"/>
            <a:ext cx="3332708" cy="1994775"/>
          </a:xfrm>
          <a:prstGeom prst="rect">
            <a:avLst/>
          </a:prstGeom>
          <a:noFill/>
          <a:ln>
            <a:noFill/>
          </a:ln>
        </p:spPr>
      </p:pic>
    </p:spTree>
    <p:extLst>
      <p:ext uri="{BB962C8B-B14F-4D97-AF65-F5344CB8AC3E}">
        <p14:creationId xmlns:p14="http://schemas.microsoft.com/office/powerpoint/2010/main" val="3873512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42B0A-397E-BB0A-ACBA-8878D7FECEB8}"/>
            </a:ext>
          </a:extLst>
        </p:cNvPr>
        <p:cNvGrpSpPr/>
        <p:nvPr/>
      </p:nvGrpSpPr>
      <p:grpSpPr>
        <a:xfrm>
          <a:off x="0" y="0"/>
          <a:ext cx="0" cy="0"/>
          <a:chOff x="0" y="0"/>
          <a:chExt cx="0" cy="0"/>
        </a:xfrm>
      </p:grpSpPr>
      <p:pic>
        <p:nvPicPr>
          <p:cNvPr id="6" name="Picture 5" descr="A snow and ice on a lake&#10;&#10;Description automatically generated with medium confidence">
            <a:extLst>
              <a:ext uri="{FF2B5EF4-FFF2-40B4-BE49-F238E27FC236}">
                <a16:creationId xmlns:a16="http://schemas.microsoft.com/office/drawing/2014/main" id="{F1FE31D2-41B8-E4DE-BD25-9B72B978E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3018" y="0"/>
            <a:ext cx="13734983" cy="10287000"/>
          </a:xfrm>
          <a:prstGeom prst="rect">
            <a:avLst/>
          </a:prstGeom>
        </p:spPr>
      </p:pic>
      <p:sp>
        <p:nvSpPr>
          <p:cNvPr id="7" name="Rectangle 6">
            <a:extLst>
              <a:ext uri="{FF2B5EF4-FFF2-40B4-BE49-F238E27FC236}">
                <a16:creationId xmlns:a16="http://schemas.microsoft.com/office/drawing/2014/main" id="{8107FBEA-6964-4732-848C-22708022F2D1}"/>
              </a:ext>
            </a:extLst>
          </p:cNvPr>
          <p:cNvSpPr/>
          <p:nvPr/>
        </p:nvSpPr>
        <p:spPr>
          <a:xfrm>
            <a:off x="4553018" y="0"/>
            <a:ext cx="3662586" cy="10287000"/>
          </a:xfrm>
          <a:prstGeom prst="rect">
            <a:avLst/>
          </a:prstGeom>
          <a:gradFill flip="none" rotWithShape="1">
            <a:gsLst>
              <a:gs pos="0">
                <a:schemeClr val="tx1"/>
              </a:gs>
              <a:gs pos="0">
                <a:schemeClr val="bg1"/>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dirty="0"/>
          </a:p>
        </p:txBody>
      </p:sp>
      <p:sp>
        <p:nvSpPr>
          <p:cNvPr id="9" name="TextBox 8">
            <a:extLst>
              <a:ext uri="{FF2B5EF4-FFF2-40B4-BE49-F238E27FC236}">
                <a16:creationId xmlns:a16="http://schemas.microsoft.com/office/drawing/2014/main" id="{15162446-2BF1-395E-6A93-E206EFDC64C1}"/>
              </a:ext>
            </a:extLst>
          </p:cNvPr>
          <p:cNvSpPr txBox="1"/>
          <p:nvPr/>
        </p:nvSpPr>
        <p:spPr>
          <a:xfrm>
            <a:off x="536714" y="926720"/>
            <a:ext cx="10146758" cy="5222712"/>
          </a:xfrm>
          <a:prstGeom prst="rect">
            <a:avLst/>
          </a:prstGeom>
          <a:noFill/>
        </p:spPr>
        <p:txBody>
          <a:bodyPr wrap="square">
            <a:spAutoFit/>
          </a:bodyPr>
          <a:lstStyle/>
          <a:p>
            <a:pPr>
              <a:lnSpc>
                <a:spcPct val="107000"/>
              </a:lnSpc>
              <a:spcAft>
                <a:spcPts val="1200"/>
              </a:spcAft>
            </a:pPr>
            <a:r>
              <a:rPr lang="en-US" sz="3600" b="1" dirty="0">
                <a:latin typeface="Calibri" panose="020F0502020204030204" pitchFamily="34" charset="0"/>
                <a:ea typeface="Calibri" panose="020F0502020204030204" pitchFamily="34" charset="0"/>
                <a:cs typeface="Times New Roman" panose="02020603050405020304" pitchFamily="18" charset="0"/>
              </a:rPr>
              <a:t>Selected variables</a:t>
            </a:r>
          </a:p>
          <a:p>
            <a:pPr>
              <a:lnSpc>
                <a:spcPct val="107000"/>
              </a:lnSpc>
              <a:spcAft>
                <a:spcPts val="1200"/>
              </a:spcAft>
            </a:pPr>
            <a:r>
              <a:rPr lang="en-US" sz="2700" dirty="0">
                <a:latin typeface="Calibri" panose="020F0502020204030204" pitchFamily="34" charset="0"/>
                <a:ea typeface="Calibri" panose="020F0502020204030204" pitchFamily="34" charset="0"/>
                <a:cs typeface="Times New Roman" panose="02020603050405020304" pitchFamily="18" charset="0"/>
              </a:rPr>
              <a:t>Key variables for the POLARIN themes: </a:t>
            </a:r>
            <a:endParaRPr lang="da-DK" sz="27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buFont typeface="+mj-lt"/>
              <a:buAutoNum type="arabicPeriod"/>
            </a:pPr>
            <a:r>
              <a:rPr lang="en-US" sz="3600" dirty="0">
                <a:latin typeface="Calibri" panose="020F0502020204030204" pitchFamily="34" charset="0"/>
                <a:ea typeface="Calibri" panose="020F0502020204030204" pitchFamily="34" charset="0"/>
                <a:cs typeface="Times New Roman" panose="02020603050405020304" pitchFamily="18" charset="0"/>
              </a:rPr>
              <a:t>Sea-Ice and Polar Oceans</a:t>
            </a:r>
            <a:endParaRPr lang="da-DK" sz="36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buFont typeface="+mj-lt"/>
              <a:buAutoNum type="arabicPeriod"/>
            </a:pPr>
            <a:r>
              <a:rPr lang="en-US" sz="3600" dirty="0">
                <a:latin typeface="Calibri" panose="020F0502020204030204" pitchFamily="34" charset="0"/>
                <a:ea typeface="Calibri" panose="020F0502020204030204" pitchFamily="34" charset="0"/>
                <a:cs typeface="Times New Roman" panose="02020603050405020304" pitchFamily="18" charset="0"/>
              </a:rPr>
              <a:t>Sea level, glacier stability and melt</a:t>
            </a:r>
            <a:endParaRPr lang="da-DK" sz="36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buFont typeface="+mj-lt"/>
              <a:buAutoNum type="arabicPeriod"/>
            </a:pPr>
            <a:r>
              <a:rPr lang="en-US" sz="3600" b="1" dirty="0">
                <a:latin typeface="Calibri" panose="020F0502020204030204" pitchFamily="34" charset="0"/>
                <a:ea typeface="Calibri" panose="020F0502020204030204" pitchFamily="34" charset="0"/>
                <a:cs typeface="Times New Roman" panose="02020603050405020304" pitchFamily="18" charset="0"/>
              </a:rPr>
              <a:t>Carbon Balance and permafrost</a:t>
            </a:r>
            <a:endParaRPr lang="da-DK" sz="36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buFont typeface="+mj-lt"/>
              <a:buAutoNum type="arabicPeriod"/>
            </a:pPr>
            <a:r>
              <a:rPr lang="en-US" sz="3600" b="1" dirty="0">
                <a:latin typeface="Calibri" panose="020F0502020204030204" pitchFamily="34" charset="0"/>
                <a:ea typeface="Calibri" panose="020F0502020204030204" pitchFamily="34" charset="0"/>
                <a:cs typeface="Times New Roman" panose="02020603050405020304" pitchFamily="18" charset="0"/>
              </a:rPr>
              <a:t>Polar Ecosystems and biodiversity </a:t>
            </a:r>
          </a:p>
          <a:p>
            <a:pPr marL="514350" indent="-514350">
              <a:lnSpc>
                <a:spcPct val="115000"/>
              </a:lnSpc>
              <a:buFont typeface="+mj-lt"/>
              <a:buAutoNum type="arabicPeriod"/>
            </a:pPr>
            <a:r>
              <a:rPr lang="en-US" sz="3600" dirty="0">
                <a:latin typeface="Calibri" panose="020F0502020204030204" pitchFamily="34" charset="0"/>
                <a:ea typeface="Calibri" panose="020F0502020204030204" pitchFamily="34" charset="0"/>
                <a:cs typeface="Times New Roman" panose="02020603050405020304" pitchFamily="18" charset="0"/>
              </a:rPr>
              <a:t>Atmosphere dynamics and chemistry</a:t>
            </a:r>
            <a:endParaRPr lang="da-DK" sz="36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1200"/>
              </a:spcAft>
              <a:buFont typeface="+mj-lt"/>
              <a:buAutoNum type="arabicPeriod"/>
            </a:pPr>
            <a:r>
              <a:rPr lang="en-US" sz="3600" dirty="0">
                <a:latin typeface="Calibri" panose="020F0502020204030204" pitchFamily="34" charset="0"/>
                <a:ea typeface="Calibri" panose="020F0502020204030204" pitchFamily="34" charset="0"/>
                <a:cs typeface="Times New Roman" panose="02020603050405020304" pitchFamily="18" charset="0"/>
              </a:rPr>
              <a:t>(Paleo)climate processes</a:t>
            </a:r>
            <a:endParaRPr lang="da-DK"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DB22FC35-9C3E-E18B-3516-C936B4E14018}"/>
              </a:ext>
            </a:extLst>
          </p:cNvPr>
          <p:cNvSpPr txBox="1"/>
          <p:nvPr/>
        </p:nvSpPr>
        <p:spPr>
          <a:xfrm>
            <a:off x="16553102" y="9879618"/>
            <a:ext cx="1685077" cy="369332"/>
          </a:xfrm>
          <a:prstGeom prst="rect">
            <a:avLst/>
          </a:prstGeom>
          <a:noFill/>
        </p:spPr>
        <p:txBody>
          <a:bodyPr wrap="none" rtlCol="0">
            <a:spAutoFit/>
          </a:bodyPr>
          <a:lstStyle/>
          <a:p>
            <a:r>
              <a:rPr lang="da-DK" sz="1800" dirty="0">
                <a:solidFill>
                  <a:schemeClr val="bg1"/>
                </a:solidFill>
              </a:rPr>
              <a:t>Laura </a:t>
            </a:r>
            <a:r>
              <a:rPr lang="da-DK" sz="1800" dirty="0" err="1">
                <a:solidFill>
                  <a:schemeClr val="bg1"/>
                </a:solidFill>
              </a:rPr>
              <a:t>Halbach</a:t>
            </a:r>
            <a:endParaRPr lang="da-DK" sz="2100" dirty="0">
              <a:solidFill>
                <a:schemeClr val="bg1"/>
              </a:solidFill>
            </a:endParaRPr>
          </a:p>
        </p:txBody>
      </p:sp>
      <p:pic>
        <p:nvPicPr>
          <p:cNvPr id="15" name="Picture 14">
            <a:extLst>
              <a:ext uri="{FF2B5EF4-FFF2-40B4-BE49-F238E27FC236}">
                <a16:creationId xmlns:a16="http://schemas.microsoft.com/office/drawing/2014/main" id="{61C089ED-BB08-477B-0365-F7CED938AE7F}"/>
              </a:ext>
            </a:extLst>
          </p:cNvPr>
          <p:cNvPicPr>
            <a:picLocks noChangeAspect="1"/>
          </p:cNvPicPr>
          <p:nvPr/>
        </p:nvPicPr>
        <p:blipFill>
          <a:blip r:embed="rId3"/>
          <a:srcRect l="3532" r="1992" b="904"/>
          <a:stretch/>
        </p:blipFill>
        <p:spPr>
          <a:xfrm>
            <a:off x="10683471" y="2507207"/>
            <a:ext cx="7186788" cy="7191908"/>
          </a:xfrm>
          <a:prstGeom prst="ellipse">
            <a:avLst/>
          </a:prstGeom>
        </p:spPr>
      </p:pic>
      <p:sp>
        <p:nvSpPr>
          <p:cNvPr id="2" name="TextBox 1">
            <a:extLst>
              <a:ext uri="{FF2B5EF4-FFF2-40B4-BE49-F238E27FC236}">
                <a16:creationId xmlns:a16="http://schemas.microsoft.com/office/drawing/2014/main" id="{04613CD8-38C5-8879-D527-336162FBCFA4}"/>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sp>
        <p:nvSpPr>
          <p:cNvPr id="3" name="TextBox 2">
            <a:extLst>
              <a:ext uri="{FF2B5EF4-FFF2-40B4-BE49-F238E27FC236}">
                <a16:creationId xmlns:a16="http://schemas.microsoft.com/office/drawing/2014/main" id="{C27B36CB-C36A-8BB8-419B-8246EB5A825A}"/>
              </a:ext>
            </a:extLst>
          </p:cNvPr>
          <p:cNvSpPr txBox="1"/>
          <p:nvPr/>
        </p:nvSpPr>
        <p:spPr>
          <a:xfrm>
            <a:off x="536715" y="6582743"/>
            <a:ext cx="10033551" cy="2894126"/>
          </a:xfrm>
          <a:prstGeom prst="rect">
            <a:avLst/>
          </a:prstGeom>
          <a:solidFill>
            <a:schemeClr val="tx1">
              <a:lumMod val="65000"/>
              <a:lumOff val="35000"/>
              <a:alpha val="55000"/>
            </a:schemeClr>
          </a:solidFill>
        </p:spPr>
        <p:txBody>
          <a:bodyPr wrap="square" rtlCol="0">
            <a:spAutoFit/>
          </a:bodyPr>
          <a:lstStyle/>
          <a:p>
            <a:pPr>
              <a:lnSpc>
                <a:spcPct val="107000"/>
              </a:lnSpc>
              <a:spcAft>
                <a:spcPts val="1200"/>
              </a:spcAft>
            </a:pPr>
            <a:r>
              <a:rPr lang="en-US" sz="2700" dirty="0">
                <a:latin typeface="Calibri" panose="020F0502020204030204" pitchFamily="34" charset="0"/>
                <a:ea typeface="Calibri" panose="020F0502020204030204" pitchFamily="34" charset="0"/>
                <a:cs typeface="Times New Roman" panose="02020603050405020304" pitchFamily="18" charset="0"/>
              </a:rPr>
              <a:t>Selection of key variables is inspired by </a:t>
            </a:r>
            <a:r>
              <a:rPr lang="en-US" sz="2700" i="1" dirty="0">
                <a:latin typeface="Calibri" panose="020F0502020204030204" pitchFamily="34" charset="0"/>
                <a:ea typeface="Calibri" panose="020F0502020204030204" pitchFamily="34" charset="0"/>
                <a:cs typeface="Times New Roman" panose="02020603050405020304" pitchFamily="18" charset="0"/>
              </a:rPr>
              <a:t>Deliverable 1.4 - Overview report of existing science priorities by major Arctic and Antarctic </a:t>
            </a:r>
            <a:r>
              <a:rPr lang="en-US" sz="2700" i="1" dirty="0" err="1">
                <a:latin typeface="Calibri" panose="020F0502020204030204" pitchFamily="34" charset="0"/>
                <a:ea typeface="Calibri" panose="020F0502020204030204" pitchFamily="34" charset="0"/>
                <a:cs typeface="Times New Roman" panose="02020603050405020304" pitchFamily="18" charset="0"/>
              </a:rPr>
              <a:t>organisations</a:t>
            </a:r>
            <a:r>
              <a:rPr lang="en-US" sz="2700" i="1" dirty="0">
                <a:latin typeface="Calibri" panose="020F0502020204030204" pitchFamily="34" charset="0"/>
                <a:ea typeface="Calibri" panose="020F0502020204030204" pitchFamily="34" charset="0"/>
                <a:cs typeface="Times New Roman" panose="02020603050405020304" pitchFamily="18" charset="0"/>
              </a:rPr>
              <a:t> and validation/calibration needs by in-situ observation, remote sensing, and modelling communities</a:t>
            </a:r>
            <a:r>
              <a:rPr lang="en-US" sz="27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1200"/>
              </a:spcAft>
            </a:pPr>
            <a:r>
              <a:rPr lang="en-US" sz="2700" dirty="0">
                <a:latin typeface="Calibri" panose="020F0502020204030204" pitchFamily="34" charset="0"/>
                <a:ea typeface="Calibri" panose="020F0502020204030204" pitchFamily="34" charset="0"/>
                <a:cs typeface="Times New Roman" panose="02020603050405020304" pitchFamily="18" charset="0"/>
              </a:rPr>
              <a:t>Variables are also selected based on the available data from remote sensing, data upscaled products and in-situ observations. </a:t>
            </a:r>
            <a:endParaRPr lang="da-DK" sz="27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9872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1CC2C-2EE1-6476-06DB-C0C96257B8B9}"/>
            </a:ext>
          </a:extLst>
        </p:cNvPr>
        <p:cNvGrpSpPr/>
        <p:nvPr/>
      </p:nvGrpSpPr>
      <p:grpSpPr>
        <a:xfrm>
          <a:off x="0" y="0"/>
          <a:ext cx="0" cy="0"/>
          <a:chOff x="0" y="0"/>
          <a:chExt cx="0" cy="0"/>
        </a:xfrm>
      </p:grpSpPr>
      <p:pic>
        <p:nvPicPr>
          <p:cNvPr id="6" name="Picture 5" descr="A snow and ice on a lake&#10;&#10;Description automatically generated with medium confidence">
            <a:extLst>
              <a:ext uri="{FF2B5EF4-FFF2-40B4-BE49-F238E27FC236}">
                <a16:creationId xmlns:a16="http://schemas.microsoft.com/office/drawing/2014/main" id="{505920EF-2CFC-7A91-7314-20AD5C771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3018" y="0"/>
            <a:ext cx="13734983" cy="10287000"/>
          </a:xfrm>
          <a:prstGeom prst="rect">
            <a:avLst/>
          </a:prstGeom>
        </p:spPr>
      </p:pic>
      <p:sp>
        <p:nvSpPr>
          <p:cNvPr id="7" name="Rectangle 6">
            <a:extLst>
              <a:ext uri="{FF2B5EF4-FFF2-40B4-BE49-F238E27FC236}">
                <a16:creationId xmlns:a16="http://schemas.microsoft.com/office/drawing/2014/main" id="{858310E3-40D5-DE42-EFEB-81ACA69AFE74}"/>
              </a:ext>
            </a:extLst>
          </p:cNvPr>
          <p:cNvSpPr/>
          <p:nvPr/>
        </p:nvSpPr>
        <p:spPr>
          <a:xfrm>
            <a:off x="4553018" y="0"/>
            <a:ext cx="3662586" cy="10287000"/>
          </a:xfrm>
          <a:prstGeom prst="rect">
            <a:avLst/>
          </a:prstGeom>
          <a:gradFill flip="none" rotWithShape="1">
            <a:gsLst>
              <a:gs pos="0">
                <a:schemeClr val="tx1"/>
              </a:gs>
              <a:gs pos="0">
                <a:schemeClr val="bg1"/>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dirty="0"/>
          </a:p>
        </p:txBody>
      </p:sp>
      <p:sp>
        <p:nvSpPr>
          <p:cNvPr id="9" name="TextBox 8">
            <a:extLst>
              <a:ext uri="{FF2B5EF4-FFF2-40B4-BE49-F238E27FC236}">
                <a16:creationId xmlns:a16="http://schemas.microsoft.com/office/drawing/2014/main" id="{716C9637-E465-9488-34A8-29AC84FF8C25}"/>
              </a:ext>
            </a:extLst>
          </p:cNvPr>
          <p:cNvSpPr txBox="1"/>
          <p:nvPr/>
        </p:nvSpPr>
        <p:spPr>
          <a:xfrm>
            <a:off x="560594" y="1126650"/>
            <a:ext cx="9723848" cy="7755969"/>
          </a:xfrm>
          <a:prstGeom prst="rect">
            <a:avLst/>
          </a:prstGeom>
          <a:noFill/>
        </p:spPr>
        <p:txBody>
          <a:bodyPr wrap="square">
            <a:spAutoFit/>
          </a:bodyPr>
          <a:lstStyle/>
          <a:p>
            <a:r>
              <a:rPr lang="en-US" sz="3600" b="1" dirty="0">
                <a:solidFill>
                  <a:srgbClr val="212121"/>
                </a:solidFill>
                <a:latin typeface="Calibri" panose="020F0502020204030204" pitchFamily="34" charset="0"/>
                <a:ea typeface="Calibri" panose="020F0502020204030204" pitchFamily="34" charset="0"/>
              </a:rPr>
              <a:t>WP1 – Deliverable 1.5</a:t>
            </a:r>
          </a:p>
          <a:p>
            <a:endParaRPr lang="en-US" sz="3600" dirty="0">
              <a:solidFill>
                <a:srgbClr val="212121"/>
              </a:solidFill>
              <a:latin typeface="Calibri" panose="020F0502020204030204" pitchFamily="34" charset="0"/>
              <a:ea typeface="Calibri" panose="020F0502020204030204" pitchFamily="34" charset="0"/>
            </a:endParaRPr>
          </a:p>
          <a:p>
            <a:pPr>
              <a:buNone/>
            </a:pPr>
            <a:r>
              <a:rPr lang="en-US" sz="3000" u="sng" dirty="0">
                <a:latin typeface="Calibri" panose="020F0502020204030204" pitchFamily="34" charset="0"/>
                <a:ea typeface="Calibri" panose="020F0502020204030204" pitchFamily="34" charset="0"/>
                <a:cs typeface="Times New Roman" panose="02020603050405020304" pitchFamily="18" charset="0"/>
              </a:rPr>
              <a:t>Data sources:</a:t>
            </a:r>
            <a:r>
              <a:rPr lang="en-US" sz="3000" dirty="0">
                <a:latin typeface="Calibri" panose="020F0502020204030204" pitchFamily="34" charset="0"/>
                <a:ea typeface="Calibri" panose="020F0502020204030204" pitchFamily="34" charset="0"/>
                <a:cs typeface="Times New Roman" panose="02020603050405020304" pitchFamily="18" charset="0"/>
              </a:rPr>
              <a:t> </a:t>
            </a:r>
          </a:p>
          <a:p>
            <a:pPr>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a:buNone/>
            </a:pPr>
            <a:r>
              <a:rPr lang="en-US" sz="3000" dirty="0">
                <a:latin typeface="Calibri" panose="020F0502020204030204" pitchFamily="34" charset="0"/>
                <a:ea typeface="Calibri" panose="020F0502020204030204" pitchFamily="34" charset="0"/>
                <a:cs typeface="Times New Roman" panose="02020603050405020304" pitchFamily="18" charset="0"/>
              </a:rPr>
              <a:t>Remote sensing data are obtained from the ESA Climate Change Initiative </a:t>
            </a:r>
            <a:r>
              <a:rPr lang="en-US" sz="3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https://climate.esa.int/en/data/#/dashboard</a:t>
            </a:r>
            <a:r>
              <a:rPr lang="en-US" sz="3000" dirty="0">
                <a:latin typeface="Calibri" panose="020F0502020204030204" pitchFamily="34" charset="0"/>
                <a:ea typeface="Calibri" panose="020F0502020204030204" pitchFamily="34" charset="0"/>
                <a:cs typeface="Times New Roman" panose="02020603050405020304" pitchFamily="18" charset="0"/>
              </a:rPr>
              <a:t>. </a:t>
            </a:r>
          </a:p>
          <a:p>
            <a:pPr>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a:buNone/>
            </a:pPr>
            <a:r>
              <a:rPr lang="en-US" sz="3000" dirty="0">
                <a:latin typeface="Calibri" panose="020F0502020204030204" pitchFamily="34" charset="0"/>
                <a:ea typeface="Calibri" panose="020F0502020204030204" pitchFamily="34" charset="0"/>
                <a:cs typeface="Times New Roman" panose="02020603050405020304" pitchFamily="18" charset="0"/>
              </a:rPr>
              <a:t>Published Data Upscaling Products</a:t>
            </a:r>
          </a:p>
          <a:p>
            <a:pPr>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a:buNone/>
            </a:pPr>
            <a:r>
              <a:rPr lang="en-US" sz="3000" dirty="0">
                <a:latin typeface="Calibri" panose="020F0502020204030204" pitchFamily="34" charset="0"/>
                <a:ea typeface="Calibri" panose="020F0502020204030204" pitchFamily="34" charset="0"/>
                <a:cs typeface="Times New Roman" panose="02020603050405020304" pitchFamily="18" charset="0"/>
              </a:rPr>
              <a:t>CMIP6 Earth System Models applied using the same unit and geographical coverage. </a:t>
            </a:r>
          </a:p>
          <a:p>
            <a:pPr>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a:buNone/>
            </a:pPr>
            <a:r>
              <a:rPr lang="en-US" sz="3000" dirty="0">
                <a:latin typeface="Calibri" panose="020F0502020204030204" pitchFamily="34" charset="0"/>
                <a:ea typeface="Calibri" panose="020F0502020204030204" pitchFamily="34" charset="0"/>
                <a:cs typeface="Times New Roman" panose="02020603050405020304" pitchFamily="18" charset="0"/>
              </a:rPr>
              <a:t>In-situ data are gathered from existing open access </a:t>
            </a:r>
          </a:p>
          <a:p>
            <a:pPr>
              <a:buNone/>
            </a:pPr>
            <a:r>
              <a:rPr lang="en-US" sz="3000" dirty="0">
                <a:latin typeface="Calibri" panose="020F0502020204030204" pitchFamily="34" charset="0"/>
                <a:ea typeface="Calibri" panose="020F0502020204030204" pitchFamily="34" charset="0"/>
                <a:cs typeface="Times New Roman" panose="02020603050405020304" pitchFamily="18" charset="0"/>
              </a:rPr>
              <a:t>repositories.</a:t>
            </a:r>
            <a:endParaRPr lang="da-DK" sz="3000" dirty="0">
              <a:latin typeface="Calibri" panose="020F0502020204030204" pitchFamily="34" charset="0"/>
              <a:ea typeface="Calibri" panose="020F0502020204030204" pitchFamily="34" charset="0"/>
              <a:cs typeface="Times New Roman" panose="02020603050405020304" pitchFamily="18" charset="0"/>
            </a:endParaRPr>
          </a:p>
          <a:p>
            <a:endParaRPr lang="da-DK" sz="3600" dirty="0"/>
          </a:p>
        </p:txBody>
      </p:sp>
      <p:sp>
        <p:nvSpPr>
          <p:cNvPr id="10" name="TextBox 9">
            <a:extLst>
              <a:ext uri="{FF2B5EF4-FFF2-40B4-BE49-F238E27FC236}">
                <a16:creationId xmlns:a16="http://schemas.microsoft.com/office/drawing/2014/main" id="{788A8433-35BD-6579-E4AC-52E4581E10BD}"/>
              </a:ext>
            </a:extLst>
          </p:cNvPr>
          <p:cNvSpPr txBox="1"/>
          <p:nvPr/>
        </p:nvSpPr>
        <p:spPr>
          <a:xfrm>
            <a:off x="16553102" y="9879618"/>
            <a:ext cx="1685077" cy="369332"/>
          </a:xfrm>
          <a:prstGeom prst="rect">
            <a:avLst/>
          </a:prstGeom>
          <a:noFill/>
        </p:spPr>
        <p:txBody>
          <a:bodyPr wrap="none" rtlCol="0">
            <a:spAutoFit/>
          </a:bodyPr>
          <a:lstStyle/>
          <a:p>
            <a:r>
              <a:rPr lang="da-DK" sz="1800" dirty="0">
                <a:solidFill>
                  <a:schemeClr val="bg1"/>
                </a:solidFill>
              </a:rPr>
              <a:t>Laura </a:t>
            </a:r>
            <a:r>
              <a:rPr lang="da-DK" sz="1800" dirty="0" err="1">
                <a:solidFill>
                  <a:schemeClr val="bg1"/>
                </a:solidFill>
              </a:rPr>
              <a:t>Halbach</a:t>
            </a:r>
            <a:endParaRPr lang="da-DK" sz="2100" dirty="0">
              <a:solidFill>
                <a:schemeClr val="bg1"/>
              </a:solidFill>
            </a:endParaRPr>
          </a:p>
        </p:txBody>
      </p:sp>
      <p:pic>
        <p:nvPicPr>
          <p:cNvPr id="15" name="Picture 14">
            <a:extLst>
              <a:ext uri="{FF2B5EF4-FFF2-40B4-BE49-F238E27FC236}">
                <a16:creationId xmlns:a16="http://schemas.microsoft.com/office/drawing/2014/main" id="{39E78741-B87F-2B15-82A5-4FFC0F4D02E9}"/>
              </a:ext>
            </a:extLst>
          </p:cNvPr>
          <p:cNvPicPr>
            <a:picLocks noChangeAspect="1"/>
          </p:cNvPicPr>
          <p:nvPr/>
        </p:nvPicPr>
        <p:blipFill>
          <a:blip r:embed="rId4"/>
          <a:srcRect l="3532" r="1992" b="904"/>
          <a:stretch/>
        </p:blipFill>
        <p:spPr>
          <a:xfrm>
            <a:off x="10683471" y="2507207"/>
            <a:ext cx="7186788" cy="7191908"/>
          </a:xfrm>
          <a:prstGeom prst="ellipse">
            <a:avLst/>
          </a:prstGeom>
        </p:spPr>
      </p:pic>
      <p:sp>
        <p:nvSpPr>
          <p:cNvPr id="2" name="TextBox 1">
            <a:extLst>
              <a:ext uri="{FF2B5EF4-FFF2-40B4-BE49-F238E27FC236}">
                <a16:creationId xmlns:a16="http://schemas.microsoft.com/office/drawing/2014/main" id="{7D5C27DB-D7BA-FDA6-8371-FA1E17262885}"/>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spTree>
    <p:extLst>
      <p:ext uri="{BB962C8B-B14F-4D97-AF65-F5344CB8AC3E}">
        <p14:creationId xmlns:p14="http://schemas.microsoft.com/office/powerpoint/2010/main" val="3480722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75245-72F9-0B8B-FB1C-0A279A187F33}"/>
            </a:ext>
          </a:extLst>
        </p:cNvPr>
        <p:cNvGrpSpPr/>
        <p:nvPr/>
      </p:nvGrpSpPr>
      <p:grpSpPr>
        <a:xfrm>
          <a:off x="0" y="0"/>
          <a:ext cx="0" cy="0"/>
          <a:chOff x="0" y="0"/>
          <a:chExt cx="0" cy="0"/>
        </a:xfrm>
      </p:grpSpPr>
      <p:pic>
        <p:nvPicPr>
          <p:cNvPr id="6" name="Picture 5" descr="A snow and ice on a lake&#10;&#10;Description automatically generated with medium confidence">
            <a:extLst>
              <a:ext uri="{FF2B5EF4-FFF2-40B4-BE49-F238E27FC236}">
                <a16:creationId xmlns:a16="http://schemas.microsoft.com/office/drawing/2014/main" id="{20BFCCCE-1CA3-3E20-9105-687916324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3018" y="0"/>
            <a:ext cx="13734983" cy="10287000"/>
          </a:xfrm>
          <a:prstGeom prst="rect">
            <a:avLst/>
          </a:prstGeom>
        </p:spPr>
      </p:pic>
      <p:sp>
        <p:nvSpPr>
          <p:cNvPr id="7" name="Rectangle 6">
            <a:extLst>
              <a:ext uri="{FF2B5EF4-FFF2-40B4-BE49-F238E27FC236}">
                <a16:creationId xmlns:a16="http://schemas.microsoft.com/office/drawing/2014/main" id="{484D6AB0-D7A5-8E54-3691-001AEB441137}"/>
              </a:ext>
            </a:extLst>
          </p:cNvPr>
          <p:cNvSpPr/>
          <p:nvPr/>
        </p:nvSpPr>
        <p:spPr>
          <a:xfrm>
            <a:off x="4553018" y="0"/>
            <a:ext cx="3662586" cy="10287000"/>
          </a:xfrm>
          <a:prstGeom prst="rect">
            <a:avLst/>
          </a:prstGeom>
          <a:gradFill flip="none" rotWithShape="1">
            <a:gsLst>
              <a:gs pos="0">
                <a:schemeClr val="tx1"/>
              </a:gs>
              <a:gs pos="0">
                <a:schemeClr val="bg1"/>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dirty="0"/>
          </a:p>
        </p:txBody>
      </p:sp>
      <p:sp>
        <p:nvSpPr>
          <p:cNvPr id="9" name="TextBox 8">
            <a:extLst>
              <a:ext uri="{FF2B5EF4-FFF2-40B4-BE49-F238E27FC236}">
                <a16:creationId xmlns:a16="http://schemas.microsoft.com/office/drawing/2014/main" id="{6DDF1F22-C208-E59F-B30E-6266AFDEC89F}"/>
              </a:ext>
            </a:extLst>
          </p:cNvPr>
          <p:cNvSpPr txBox="1"/>
          <p:nvPr/>
        </p:nvSpPr>
        <p:spPr>
          <a:xfrm>
            <a:off x="536714" y="3550649"/>
            <a:ext cx="10146758" cy="5795626"/>
          </a:xfrm>
          <a:prstGeom prst="rect">
            <a:avLst/>
          </a:prstGeom>
          <a:noFill/>
        </p:spPr>
        <p:txBody>
          <a:bodyPr wrap="square">
            <a:spAutoFit/>
          </a:bodyPr>
          <a:lstStyle/>
          <a:p>
            <a:pPr>
              <a:lnSpc>
                <a:spcPct val="107000"/>
              </a:lnSpc>
              <a:spcAft>
                <a:spcPts val="1200"/>
              </a:spcAft>
            </a:pPr>
            <a:r>
              <a:rPr lang="en-US" sz="3600" b="1" dirty="0">
                <a:latin typeface="Calibri" panose="020F0502020204030204" pitchFamily="34" charset="0"/>
                <a:ea typeface="Calibri" panose="020F0502020204030204" pitchFamily="34" charset="0"/>
                <a:cs typeface="Times New Roman" panose="02020603050405020304" pitchFamily="18" charset="0"/>
              </a:rPr>
              <a:t>Selected variables for developing the tool</a:t>
            </a:r>
          </a:p>
          <a:p>
            <a:pPr>
              <a:lnSpc>
                <a:spcPct val="107000"/>
              </a:lnSpc>
              <a:spcAft>
                <a:spcPts val="1200"/>
              </a:spcAft>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pPr>
            <a:r>
              <a:rPr lang="en-US" sz="4800" b="1" dirty="0">
                <a:solidFill>
                  <a:srgbClr val="A8773C"/>
                </a:solidFill>
                <a:latin typeface="Calibri" panose="020F0502020204030204" pitchFamily="34" charset="0"/>
                <a:ea typeface="Calibri" panose="020F0502020204030204" pitchFamily="34" charset="0"/>
                <a:cs typeface="Times New Roman" panose="02020603050405020304" pitchFamily="18" charset="0"/>
              </a:rPr>
              <a:t>Carbon Balance and permafrost</a:t>
            </a:r>
          </a:p>
          <a:p>
            <a:pPr marL="514350" indent="-514350">
              <a:lnSpc>
                <a:spcPct val="115000"/>
              </a:lnSpc>
              <a:buFontTx/>
              <a:buChar char="-"/>
            </a:pPr>
            <a:r>
              <a:rPr lang="en-US" sz="3600" dirty="0">
                <a:latin typeface="Calibri" panose="020F0502020204030204" pitchFamily="34" charset="0"/>
                <a:ea typeface="Calibri" panose="020F0502020204030204" pitchFamily="34" charset="0"/>
                <a:cs typeface="Times New Roman" panose="02020603050405020304" pitchFamily="18" charset="0"/>
              </a:rPr>
              <a:t>Soil Organic Carbon – kg C m-2</a:t>
            </a:r>
          </a:p>
          <a:p>
            <a:pPr marL="514350" indent="-514350">
              <a:lnSpc>
                <a:spcPct val="115000"/>
              </a:lnSpc>
              <a:buFontTx/>
              <a:buChar char="-"/>
            </a:pPr>
            <a:endParaRPr lang="da-DK" sz="36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pPr>
            <a:r>
              <a:rPr lang="en-US" sz="4800" b="1" dirty="0">
                <a:solidFill>
                  <a:srgbClr val="62920B"/>
                </a:solidFill>
                <a:latin typeface="Calibri" panose="020F0502020204030204" pitchFamily="34" charset="0"/>
                <a:ea typeface="Calibri" panose="020F0502020204030204" pitchFamily="34" charset="0"/>
                <a:cs typeface="Times New Roman" panose="02020603050405020304" pitchFamily="18" charset="0"/>
              </a:rPr>
              <a:t>Polar Ecosystems and biodiversity</a:t>
            </a:r>
          </a:p>
          <a:p>
            <a:pPr marL="514350" indent="-514350">
              <a:lnSpc>
                <a:spcPct val="115000"/>
              </a:lnSpc>
              <a:buFontTx/>
              <a:buChar char="-"/>
            </a:pPr>
            <a:r>
              <a:rPr lang="en-US" sz="3600" dirty="0">
                <a:latin typeface="Calibri" panose="020F0502020204030204" pitchFamily="34" charset="0"/>
                <a:ea typeface="Calibri" panose="020F0502020204030204" pitchFamily="34" charset="0"/>
                <a:cs typeface="Times New Roman" panose="02020603050405020304" pitchFamily="18" charset="0"/>
              </a:rPr>
              <a:t>Above Ground Biomass – kg C m-2</a:t>
            </a:r>
          </a:p>
          <a:p>
            <a:pPr marL="514350" indent="-514350">
              <a:lnSpc>
                <a:spcPct val="115000"/>
              </a:lnSpc>
              <a:buFontTx/>
              <a:buChar char="-"/>
            </a:pPr>
            <a:endParaRPr lang="da-DK"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23ED5233-7536-639D-1BB7-2A69C9BA7227}"/>
              </a:ext>
            </a:extLst>
          </p:cNvPr>
          <p:cNvSpPr txBox="1"/>
          <p:nvPr/>
        </p:nvSpPr>
        <p:spPr>
          <a:xfrm>
            <a:off x="16553102" y="9879618"/>
            <a:ext cx="1685077" cy="369332"/>
          </a:xfrm>
          <a:prstGeom prst="rect">
            <a:avLst/>
          </a:prstGeom>
          <a:noFill/>
        </p:spPr>
        <p:txBody>
          <a:bodyPr wrap="none" rtlCol="0">
            <a:spAutoFit/>
          </a:bodyPr>
          <a:lstStyle/>
          <a:p>
            <a:r>
              <a:rPr lang="da-DK" sz="1800" dirty="0">
                <a:solidFill>
                  <a:schemeClr val="bg1"/>
                </a:solidFill>
              </a:rPr>
              <a:t>Laura </a:t>
            </a:r>
            <a:r>
              <a:rPr lang="da-DK" sz="1800" dirty="0" err="1">
                <a:solidFill>
                  <a:schemeClr val="bg1"/>
                </a:solidFill>
              </a:rPr>
              <a:t>Halbach</a:t>
            </a:r>
            <a:endParaRPr lang="da-DK" sz="2100" dirty="0">
              <a:solidFill>
                <a:schemeClr val="bg1"/>
              </a:solidFill>
            </a:endParaRPr>
          </a:p>
        </p:txBody>
      </p:sp>
      <p:pic>
        <p:nvPicPr>
          <p:cNvPr id="15" name="Picture 14">
            <a:extLst>
              <a:ext uri="{FF2B5EF4-FFF2-40B4-BE49-F238E27FC236}">
                <a16:creationId xmlns:a16="http://schemas.microsoft.com/office/drawing/2014/main" id="{F542B3C5-FD33-021D-87F2-6140BEDEB5A3}"/>
              </a:ext>
            </a:extLst>
          </p:cNvPr>
          <p:cNvPicPr>
            <a:picLocks noChangeAspect="1"/>
          </p:cNvPicPr>
          <p:nvPr/>
        </p:nvPicPr>
        <p:blipFill>
          <a:blip r:embed="rId3"/>
          <a:srcRect l="3532" r="1992" b="904"/>
          <a:stretch/>
        </p:blipFill>
        <p:spPr>
          <a:xfrm>
            <a:off x="10683471" y="2507207"/>
            <a:ext cx="7186788" cy="7191908"/>
          </a:xfrm>
          <a:prstGeom prst="ellipse">
            <a:avLst/>
          </a:prstGeom>
        </p:spPr>
      </p:pic>
      <p:sp>
        <p:nvSpPr>
          <p:cNvPr id="2" name="TextBox 1">
            <a:extLst>
              <a:ext uri="{FF2B5EF4-FFF2-40B4-BE49-F238E27FC236}">
                <a16:creationId xmlns:a16="http://schemas.microsoft.com/office/drawing/2014/main" id="{F6561334-BED7-E189-FAD7-373925955560}"/>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spTree>
    <p:extLst>
      <p:ext uri="{BB962C8B-B14F-4D97-AF65-F5344CB8AC3E}">
        <p14:creationId xmlns:p14="http://schemas.microsoft.com/office/powerpoint/2010/main" val="2333156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6BD8A9-8245-F6D8-5488-8C7B96D75696}"/>
              </a:ext>
            </a:extLst>
          </p:cNvPr>
          <p:cNvPicPr>
            <a:picLocks noChangeAspect="1"/>
          </p:cNvPicPr>
          <p:nvPr/>
        </p:nvPicPr>
        <p:blipFill>
          <a:blip r:embed="rId2"/>
          <a:stretch>
            <a:fillRect/>
          </a:stretch>
        </p:blipFill>
        <p:spPr>
          <a:xfrm>
            <a:off x="1" y="1376189"/>
            <a:ext cx="11514479" cy="8836269"/>
          </a:xfrm>
          <a:prstGeom prst="rect">
            <a:avLst/>
          </a:prstGeom>
        </p:spPr>
      </p:pic>
      <p:pic>
        <p:nvPicPr>
          <p:cNvPr id="5" name="Picture 4">
            <a:extLst>
              <a:ext uri="{FF2B5EF4-FFF2-40B4-BE49-F238E27FC236}">
                <a16:creationId xmlns:a16="http://schemas.microsoft.com/office/drawing/2014/main" id="{70E4E63F-0DDB-F47E-76FA-72A015D27206}"/>
              </a:ext>
            </a:extLst>
          </p:cNvPr>
          <p:cNvPicPr>
            <a:picLocks noChangeAspect="1"/>
          </p:cNvPicPr>
          <p:nvPr/>
        </p:nvPicPr>
        <p:blipFill>
          <a:blip r:embed="rId3"/>
          <a:stretch>
            <a:fillRect/>
          </a:stretch>
        </p:blipFill>
        <p:spPr>
          <a:xfrm>
            <a:off x="11338001" y="2499214"/>
            <a:ext cx="6719385" cy="6739304"/>
          </a:xfrm>
          <a:prstGeom prst="rect">
            <a:avLst/>
          </a:prstGeom>
        </p:spPr>
      </p:pic>
      <p:cxnSp>
        <p:nvCxnSpPr>
          <p:cNvPr id="7" name="Straight Connector 6">
            <a:extLst>
              <a:ext uri="{FF2B5EF4-FFF2-40B4-BE49-F238E27FC236}">
                <a16:creationId xmlns:a16="http://schemas.microsoft.com/office/drawing/2014/main" id="{239D30CE-BB94-62F2-742F-FBFD6E0FB1CF}"/>
              </a:ext>
            </a:extLst>
          </p:cNvPr>
          <p:cNvCxnSpPr/>
          <p:nvPr/>
        </p:nvCxnSpPr>
        <p:spPr>
          <a:xfrm>
            <a:off x="14269911" y="2499214"/>
            <a:ext cx="0" cy="6739304"/>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C8D3BC5-1CAB-1A05-0D2E-55E8840052DB}"/>
              </a:ext>
            </a:extLst>
          </p:cNvPr>
          <p:cNvCxnSpPr/>
          <p:nvPr/>
        </p:nvCxnSpPr>
        <p:spPr>
          <a:xfrm>
            <a:off x="16780115" y="2499214"/>
            <a:ext cx="0" cy="6739304"/>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D3189FC-F492-4DA5-C3DD-C951FE074B36}"/>
              </a:ext>
            </a:extLst>
          </p:cNvPr>
          <p:cNvSpPr txBox="1"/>
          <p:nvPr/>
        </p:nvSpPr>
        <p:spPr>
          <a:xfrm>
            <a:off x="11473958" y="2017835"/>
            <a:ext cx="2125903" cy="415498"/>
          </a:xfrm>
          <a:prstGeom prst="rect">
            <a:avLst/>
          </a:prstGeom>
          <a:noFill/>
        </p:spPr>
        <p:txBody>
          <a:bodyPr wrap="none" rtlCol="0">
            <a:spAutoFit/>
          </a:bodyPr>
          <a:lstStyle/>
          <a:p>
            <a:r>
              <a:rPr lang="da-DK" sz="2100" dirty="0"/>
              <a:t>Remote </a:t>
            </a:r>
            <a:r>
              <a:rPr lang="da-DK" sz="2100" dirty="0" err="1"/>
              <a:t>sensing</a:t>
            </a:r>
            <a:endParaRPr lang="da-DK" sz="2100" dirty="0"/>
          </a:p>
        </p:txBody>
      </p:sp>
      <p:sp>
        <p:nvSpPr>
          <p:cNvPr id="10" name="TextBox 9">
            <a:extLst>
              <a:ext uri="{FF2B5EF4-FFF2-40B4-BE49-F238E27FC236}">
                <a16:creationId xmlns:a16="http://schemas.microsoft.com/office/drawing/2014/main" id="{A7CF2CD2-9C9A-8900-BA17-9E7FFFD7955A}"/>
              </a:ext>
            </a:extLst>
          </p:cNvPr>
          <p:cNvSpPr txBox="1"/>
          <p:nvPr/>
        </p:nvSpPr>
        <p:spPr>
          <a:xfrm>
            <a:off x="1705705" y="742950"/>
            <a:ext cx="2125903" cy="415498"/>
          </a:xfrm>
          <a:prstGeom prst="rect">
            <a:avLst/>
          </a:prstGeom>
          <a:noFill/>
        </p:spPr>
        <p:txBody>
          <a:bodyPr wrap="none" rtlCol="0">
            <a:spAutoFit/>
          </a:bodyPr>
          <a:lstStyle/>
          <a:p>
            <a:r>
              <a:rPr lang="da-DK" sz="2100" dirty="0"/>
              <a:t>Remote </a:t>
            </a:r>
            <a:r>
              <a:rPr lang="da-DK" sz="2100" dirty="0" err="1"/>
              <a:t>sensing</a:t>
            </a:r>
            <a:endParaRPr lang="da-DK" sz="2100" dirty="0"/>
          </a:p>
        </p:txBody>
      </p:sp>
      <p:sp>
        <p:nvSpPr>
          <p:cNvPr id="11" name="TextBox 10">
            <a:extLst>
              <a:ext uri="{FF2B5EF4-FFF2-40B4-BE49-F238E27FC236}">
                <a16:creationId xmlns:a16="http://schemas.microsoft.com/office/drawing/2014/main" id="{F599E030-3C4B-1993-2FD1-0358C14F5E92}"/>
              </a:ext>
            </a:extLst>
          </p:cNvPr>
          <p:cNvSpPr txBox="1"/>
          <p:nvPr/>
        </p:nvSpPr>
        <p:spPr>
          <a:xfrm>
            <a:off x="14407663" y="2011199"/>
            <a:ext cx="1800493" cy="415498"/>
          </a:xfrm>
          <a:prstGeom prst="rect">
            <a:avLst/>
          </a:prstGeom>
          <a:noFill/>
        </p:spPr>
        <p:txBody>
          <a:bodyPr wrap="none" rtlCol="0">
            <a:spAutoFit/>
          </a:bodyPr>
          <a:lstStyle/>
          <a:p>
            <a:r>
              <a:rPr lang="da-DK" sz="2100" dirty="0"/>
              <a:t>CMIP6 </a:t>
            </a:r>
            <a:r>
              <a:rPr lang="da-DK" sz="2100" dirty="0" err="1"/>
              <a:t>ESMs</a:t>
            </a:r>
            <a:endParaRPr lang="da-DK" sz="2100" dirty="0"/>
          </a:p>
        </p:txBody>
      </p:sp>
      <p:sp>
        <p:nvSpPr>
          <p:cNvPr id="12" name="TextBox 11">
            <a:extLst>
              <a:ext uri="{FF2B5EF4-FFF2-40B4-BE49-F238E27FC236}">
                <a16:creationId xmlns:a16="http://schemas.microsoft.com/office/drawing/2014/main" id="{FD58E54B-8549-1201-BD2D-7A00A902A2FF}"/>
              </a:ext>
            </a:extLst>
          </p:cNvPr>
          <p:cNvSpPr txBox="1"/>
          <p:nvPr/>
        </p:nvSpPr>
        <p:spPr>
          <a:xfrm>
            <a:off x="14442746" y="5868864"/>
            <a:ext cx="1800493" cy="415498"/>
          </a:xfrm>
          <a:prstGeom prst="rect">
            <a:avLst/>
          </a:prstGeom>
          <a:noFill/>
        </p:spPr>
        <p:txBody>
          <a:bodyPr wrap="none" rtlCol="0">
            <a:spAutoFit/>
          </a:bodyPr>
          <a:lstStyle/>
          <a:p>
            <a:r>
              <a:rPr lang="da-DK" sz="2100" dirty="0"/>
              <a:t>CMIP6 </a:t>
            </a:r>
            <a:r>
              <a:rPr lang="da-DK" sz="2100" dirty="0" err="1"/>
              <a:t>ESMs</a:t>
            </a:r>
            <a:endParaRPr lang="da-DK" sz="2100" dirty="0"/>
          </a:p>
        </p:txBody>
      </p:sp>
      <p:sp>
        <p:nvSpPr>
          <p:cNvPr id="13" name="TextBox 12">
            <a:extLst>
              <a:ext uri="{FF2B5EF4-FFF2-40B4-BE49-F238E27FC236}">
                <a16:creationId xmlns:a16="http://schemas.microsoft.com/office/drawing/2014/main" id="{E81E6BD6-F9B1-6796-4B43-7650E7DCDC3B}"/>
              </a:ext>
            </a:extLst>
          </p:cNvPr>
          <p:cNvSpPr txBox="1"/>
          <p:nvPr/>
        </p:nvSpPr>
        <p:spPr>
          <a:xfrm>
            <a:off x="6979465" y="742950"/>
            <a:ext cx="1800493" cy="415498"/>
          </a:xfrm>
          <a:prstGeom prst="rect">
            <a:avLst/>
          </a:prstGeom>
          <a:noFill/>
        </p:spPr>
        <p:txBody>
          <a:bodyPr wrap="none" rtlCol="0">
            <a:spAutoFit/>
          </a:bodyPr>
          <a:lstStyle/>
          <a:p>
            <a:r>
              <a:rPr lang="da-DK" sz="2100" dirty="0"/>
              <a:t>CMIP6 </a:t>
            </a:r>
            <a:r>
              <a:rPr lang="da-DK" sz="2100" dirty="0" err="1"/>
              <a:t>ESMs</a:t>
            </a:r>
            <a:endParaRPr lang="da-DK" sz="2100" dirty="0"/>
          </a:p>
        </p:txBody>
      </p:sp>
      <p:sp>
        <p:nvSpPr>
          <p:cNvPr id="14" name="TextBox 13">
            <a:extLst>
              <a:ext uri="{FF2B5EF4-FFF2-40B4-BE49-F238E27FC236}">
                <a16:creationId xmlns:a16="http://schemas.microsoft.com/office/drawing/2014/main" id="{15594457-846D-B0D7-5612-4B14CF11890B}"/>
              </a:ext>
            </a:extLst>
          </p:cNvPr>
          <p:cNvSpPr txBox="1"/>
          <p:nvPr/>
        </p:nvSpPr>
        <p:spPr>
          <a:xfrm>
            <a:off x="11595805" y="5868864"/>
            <a:ext cx="2109873" cy="415498"/>
          </a:xfrm>
          <a:prstGeom prst="rect">
            <a:avLst/>
          </a:prstGeom>
          <a:noFill/>
        </p:spPr>
        <p:txBody>
          <a:bodyPr wrap="none" rtlCol="0">
            <a:spAutoFit/>
          </a:bodyPr>
          <a:lstStyle/>
          <a:p>
            <a:r>
              <a:rPr lang="da-DK" sz="2100" dirty="0" err="1"/>
              <a:t>Upscaled</a:t>
            </a:r>
            <a:r>
              <a:rPr lang="da-DK" sz="2100" dirty="0"/>
              <a:t> model</a:t>
            </a:r>
          </a:p>
        </p:txBody>
      </p:sp>
      <p:sp>
        <p:nvSpPr>
          <p:cNvPr id="15" name="TextBox 14">
            <a:extLst>
              <a:ext uri="{FF2B5EF4-FFF2-40B4-BE49-F238E27FC236}">
                <a16:creationId xmlns:a16="http://schemas.microsoft.com/office/drawing/2014/main" id="{9BD3F5E8-16D8-18E9-40EC-FD3893747383}"/>
              </a:ext>
            </a:extLst>
          </p:cNvPr>
          <p:cNvSpPr txBox="1"/>
          <p:nvPr/>
        </p:nvSpPr>
        <p:spPr>
          <a:xfrm>
            <a:off x="16852247" y="2011157"/>
            <a:ext cx="917239" cy="415498"/>
          </a:xfrm>
          <a:prstGeom prst="rect">
            <a:avLst/>
          </a:prstGeom>
          <a:noFill/>
        </p:spPr>
        <p:txBody>
          <a:bodyPr wrap="none" rtlCol="0">
            <a:spAutoFit/>
          </a:bodyPr>
          <a:lstStyle/>
          <a:p>
            <a:r>
              <a:rPr lang="da-DK" sz="2100" dirty="0"/>
              <a:t>In-situ</a:t>
            </a:r>
          </a:p>
        </p:txBody>
      </p:sp>
      <p:sp>
        <p:nvSpPr>
          <p:cNvPr id="16" name="TextBox 15">
            <a:extLst>
              <a:ext uri="{FF2B5EF4-FFF2-40B4-BE49-F238E27FC236}">
                <a16:creationId xmlns:a16="http://schemas.microsoft.com/office/drawing/2014/main" id="{3C8A9CD5-7F32-92B7-E31C-05A8F97C1ABD}"/>
              </a:ext>
            </a:extLst>
          </p:cNvPr>
          <p:cNvSpPr txBox="1"/>
          <p:nvPr/>
        </p:nvSpPr>
        <p:spPr>
          <a:xfrm>
            <a:off x="16897078" y="5868864"/>
            <a:ext cx="917239" cy="415498"/>
          </a:xfrm>
          <a:prstGeom prst="rect">
            <a:avLst/>
          </a:prstGeom>
          <a:noFill/>
        </p:spPr>
        <p:txBody>
          <a:bodyPr wrap="none" rtlCol="0">
            <a:spAutoFit/>
          </a:bodyPr>
          <a:lstStyle/>
          <a:p>
            <a:r>
              <a:rPr lang="da-DK" sz="2100" dirty="0"/>
              <a:t>In-situ</a:t>
            </a:r>
          </a:p>
        </p:txBody>
      </p:sp>
      <p:sp>
        <p:nvSpPr>
          <p:cNvPr id="17" name="TextBox 16">
            <a:extLst>
              <a:ext uri="{FF2B5EF4-FFF2-40B4-BE49-F238E27FC236}">
                <a16:creationId xmlns:a16="http://schemas.microsoft.com/office/drawing/2014/main" id="{5367A2BE-0708-A2FA-E180-335C330F63D4}"/>
              </a:ext>
            </a:extLst>
          </p:cNvPr>
          <p:cNvSpPr txBox="1"/>
          <p:nvPr/>
        </p:nvSpPr>
        <p:spPr>
          <a:xfrm>
            <a:off x="13747648" y="78987"/>
            <a:ext cx="3488455" cy="415498"/>
          </a:xfrm>
          <a:prstGeom prst="rect">
            <a:avLst/>
          </a:prstGeom>
          <a:solidFill>
            <a:srgbClr val="315AFD"/>
          </a:solidFill>
        </p:spPr>
        <p:txBody>
          <a:bodyPr wrap="none" rtlCol="0">
            <a:spAutoFit/>
          </a:bodyPr>
          <a:lstStyle/>
          <a:p>
            <a:r>
              <a:rPr lang="da-DK" sz="2100" dirty="0"/>
              <a:t>POLARIN research stations</a:t>
            </a:r>
          </a:p>
        </p:txBody>
      </p:sp>
      <p:sp>
        <p:nvSpPr>
          <p:cNvPr id="18" name="TextBox 17">
            <a:extLst>
              <a:ext uri="{FF2B5EF4-FFF2-40B4-BE49-F238E27FC236}">
                <a16:creationId xmlns:a16="http://schemas.microsoft.com/office/drawing/2014/main" id="{F6D4A57D-F8D1-8A5A-38E0-F45DE6BCF0BA}"/>
              </a:ext>
            </a:extLst>
          </p:cNvPr>
          <p:cNvSpPr txBox="1"/>
          <p:nvPr/>
        </p:nvSpPr>
        <p:spPr>
          <a:xfrm>
            <a:off x="13747647" y="742950"/>
            <a:ext cx="4309737" cy="415498"/>
          </a:xfrm>
          <a:prstGeom prst="rect">
            <a:avLst/>
          </a:prstGeom>
          <a:solidFill>
            <a:srgbClr val="F78060"/>
          </a:solidFill>
        </p:spPr>
        <p:txBody>
          <a:bodyPr wrap="square" rtlCol="0">
            <a:spAutoFit/>
          </a:bodyPr>
          <a:lstStyle/>
          <a:p>
            <a:r>
              <a:rPr lang="da-DK" sz="2100" dirty="0"/>
              <a:t>In-situ </a:t>
            </a:r>
            <a:r>
              <a:rPr lang="da-DK" sz="2100" dirty="0" err="1"/>
              <a:t>observing</a:t>
            </a:r>
            <a:r>
              <a:rPr lang="da-DK" sz="2100" dirty="0"/>
              <a:t> sites</a:t>
            </a:r>
          </a:p>
        </p:txBody>
      </p:sp>
      <p:sp>
        <p:nvSpPr>
          <p:cNvPr id="19" name="TextBox 18">
            <a:extLst>
              <a:ext uri="{FF2B5EF4-FFF2-40B4-BE49-F238E27FC236}">
                <a16:creationId xmlns:a16="http://schemas.microsoft.com/office/drawing/2014/main" id="{2740BFDA-69F5-1B49-C292-2CE598B3A7AF}"/>
              </a:ext>
            </a:extLst>
          </p:cNvPr>
          <p:cNvSpPr txBox="1"/>
          <p:nvPr/>
        </p:nvSpPr>
        <p:spPr>
          <a:xfrm>
            <a:off x="13747647" y="1404468"/>
            <a:ext cx="4309737" cy="415498"/>
          </a:xfrm>
          <a:prstGeom prst="rect">
            <a:avLst/>
          </a:prstGeom>
          <a:noFill/>
          <a:ln>
            <a:solidFill>
              <a:schemeClr val="accent1"/>
            </a:solidFill>
          </a:ln>
        </p:spPr>
        <p:txBody>
          <a:bodyPr wrap="square" rtlCol="0">
            <a:spAutoFit/>
          </a:bodyPr>
          <a:lstStyle/>
          <a:p>
            <a:r>
              <a:rPr lang="da-DK" sz="2100" dirty="0"/>
              <a:t>Remote </a:t>
            </a:r>
            <a:r>
              <a:rPr lang="da-DK" sz="2100" dirty="0" err="1"/>
              <a:t>sensing</a:t>
            </a:r>
            <a:r>
              <a:rPr lang="da-DK" sz="2100" dirty="0"/>
              <a:t>/models</a:t>
            </a:r>
          </a:p>
        </p:txBody>
      </p:sp>
      <p:sp>
        <p:nvSpPr>
          <p:cNvPr id="21" name="TextBox 20">
            <a:extLst>
              <a:ext uri="{FF2B5EF4-FFF2-40B4-BE49-F238E27FC236}">
                <a16:creationId xmlns:a16="http://schemas.microsoft.com/office/drawing/2014/main" id="{58397A29-5A13-2BB4-9C91-B8241101B0E4}"/>
              </a:ext>
            </a:extLst>
          </p:cNvPr>
          <p:cNvSpPr txBox="1"/>
          <p:nvPr/>
        </p:nvSpPr>
        <p:spPr>
          <a:xfrm rot="16200000">
            <a:off x="-1421244" y="3732262"/>
            <a:ext cx="3857711" cy="415498"/>
          </a:xfrm>
          <a:prstGeom prst="rect">
            <a:avLst/>
          </a:prstGeom>
          <a:solidFill>
            <a:srgbClr val="62920B"/>
          </a:solidFill>
        </p:spPr>
        <p:txBody>
          <a:bodyPr wrap="square" rtlCol="0">
            <a:spAutoFit/>
          </a:bodyPr>
          <a:lstStyle/>
          <a:p>
            <a:pPr algn="ctr"/>
            <a:r>
              <a:rPr lang="da-DK" sz="2100" dirty="0"/>
              <a:t>BIOMASS</a:t>
            </a:r>
          </a:p>
        </p:txBody>
      </p:sp>
      <p:sp>
        <p:nvSpPr>
          <p:cNvPr id="22" name="TextBox 21">
            <a:extLst>
              <a:ext uri="{FF2B5EF4-FFF2-40B4-BE49-F238E27FC236}">
                <a16:creationId xmlns:a16="http://schemas.microsoft.com/office/drawing/2014/main" id="{D11264EE-4A86-BFF9-040A-C0720040EDAC}"/>
              </a:ext>
            </a:extLst>
          </p:cNvPr>
          <p:cNvSpPr txBox="1"/>
          <p:nvPr/>
        </p:nvSpPr>
        <p:spPr>
          <a:xfrm rot="16200000">
            <a:off x="-1602266" y="7773277"/>
            <a:ext cx="4224327" cy="415498"/>
          </a:xfrm>
          <a:prstGeom prst="rect">
            <a:avLst/>
          </a:prstGeom>
          <a:solidFill>
            <a:srgbClr val="A8773C"/>
          </a:solidFill>
        </p:spPr>
        <p:txBody>
          <a:bodyPr wrap="square" rtlCol="0">
            <a:spAutoFit/>
          </a:bodyPr>
          <a:lstStyle/>
          <a:p>
            <a:pPr algn="ctr"/>
            <a:r>
              <a:rPr lang="da-DK" sz="2100" dirty="0"/>
              <a:t>SOIL CARBON</a:t>
            </a:r>
          </a:p>
        </p:txBody>
      </p:sp>
      <p:sp>
        <p:nvSpPr>
          <p:cNvPr id="23" name="TextBox 22">
            <a:extLst>
              <a:ext uri="{FF2B5EF4-FFF2-40B4-BE49-F238E27FC236}">
                <a16:creationId xmlns:a16="http://schemas.microsoft.com/office/drawing/2014/main" id="{6E865857-5918-9B67-E0D2-F99362A13C4E}"/>
              </a:ext>
            </a:extLst>
          </p:cNvPr>
          <p:cNvSpPr txBox="1"/>
          <p:nvPr/>
        </p:nvSpPr>
        <p:spPr>
          <a:xfrm>
            <a:off x="1674590" y="9816191"/>
            <a:ext cx="2109873" cy="415498"/>
          </a:xfrm>
          <a:prstGeom prst="rect">
            <a:avLst/>
          </a:prstGeom>
          <a:noFill/>
        </p:spPr>
        <p:txBody>
          <a:bodyPr wrap="none" rtlCol="0">
            <a:spAutoFit/>
          </a:bodyPr>
          <a:lstStyle/>
          <a:p>
            <a:r>
              <a:rPr lang="da-DK" sz="2100" dirty="0" err="1"/>
              <a:t>Upscaled</a:t>
            </a:r>
            <a:r>
              <a:rPr lang="da-DK" sz="2100" dirty="0"/>
              <a:t> model</a:t>
            </a:r>
          </a:p>
        </p:txBody>
      </p:sp>
      <p:sp>
        <p:nvSpPr>
          <p:cNvPr id="24" name="TextBox 23">
            <a:extLst>
              <a:ext uri="{FF2B5EF4-FFF2-40B4-BE49-F238E27FC236}">
                <a16:creationId xmlns:a16="http://schemas.microsoft.com/office/drawing/2014/main" id="{2C333DF1-A981-BD20-E286-7B1D7BA7E8D0}"/>
              </a:ext>
            </a:extLst>
          </p:cNvPr>
          <p:cNvSpPr txBox="1"/>
          <p:nvPr/>
        </p:nvSpPr>
        <p:spPr>
          <a:xfrm>
            <a:off x="6979465" y="9831956"/>
            <a:ext cx="1800493" cy="415498"/>
          </a:xfrm>
          <a:prstGeom prst="rect">
            <a:avLst/>
          </a:prstGeom>
          <a:noFill/>
        </p:spPr>
        <p:txBody>
          <a:bodyPr wrap="none" rtlCol="0">
            <a:spAutoFit/>
          </a:bodyPr>
          <a:lstStyle/>
          <a:p>
            <a:r>
              <a:rPr lang="da-DK" sz="2100" dirty="0"/>
              <a:t>CMIP6 </a:t>
            </a:r>
            <a:r>
              <a:rPr lang="da-DK" sz="2100" dirty="0" err="1"/>
              <a:t>ESMs</a:t>
            </a:r>
            <a:endParaRPr lang="da-DK" sz="2100" dirty="0"/>
          </a:p>
        </p:txBody>
      </p:sp>
    </p:spTree>
    <p:extLst>
      <p:ext uri="{BB962C8B-B14F-4D97-AF65-F5344CB8AC3E}">
        <p14:creationId xmlns:p14="http://schemas.microsoft.com/office/powerpoint/2010/main" val="1286403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B1B83A-260D-2F87-F737-9CA7C0869408}"/>
              </a:ext>
            </a:extLst>
          </p:cNvPr>
          <p:cNvPicPr>
            <a:picLocks noChangeAspect="1"/>
          </p:cNvPicPr>
          <p:nvPr/>
        </p:nvPicPr>
        <p:blipFill>
          <a:blip r:embed="rId2"/>
          <a:stretch>
            <a:fillRect/>
          </a:stretch>
        </p:blipFill>
        <p:spPr>
          <a:xfrm>
            <a:off x="1043570" y="670891"/>
            <a:ext cx="9282239" cy="9273209"/>
          </a:xfrm>
          <a:prstGeom prst="rect">
            <a:avLst/>
          </a:prstGeom>
        </p:spPr>
      </p:pic>
      <p:sp>
        <p:nvSpPr>
          <p:cNvPr id="6" name="TextBox 5">
            <a:extLst>
              <a:ext uri="{FF2B5EF4-FFF2-40B4-BE49-F238E27FC236}">
                <a16:creationId xmlns:a16="http://schemas.microsoft.com/office/drawing/2014/main" id="{8DD0575A-FBD8-4B24-A494-78907F84AE18}"/>
              </a:ext>
            </a:extLst>
          </p:cNvPr>
          <p:cNvSpPr txBox="1"/>
          <p:nvPr/>
        </p:nvSpPr>
        <p:spPr>
          <a:xfrm>
            <a:off x="11061114" y="1669188"/>
            <a:ext cx="4309737" cy="415498"/>
          </a:xfrm>
          <a:prstGeom prst="rect">
            <a:avLst/>
          </a:prstGeom>
          <a:solidFill>
            <a:srgbClr val="F78060"/>
          </a:solidFill>
        </p:spPr>
        <p:txBody>
          <a:bodyPr wrap="square" rtlCol="0">
            <a:spAutoFit/>
          </a:bodyPr>
          <a:lstStyle/>
          <a:p>
            <a:r>
              <a:rPr lang="da-DK" sz="2100" dirty="0"/>
              <a:t>In-situ </a:t>
            </a:r>
            <a:r>
              <a:rPr lang="da-DK" sz="2100" dirty="0" err="1"/>
              <a:t>observing</a:t>
            </a:r>
            <a:r>
              <a:rPr lang="da-DK" sz="2100" dirty="0"/>
              <a:t> sites</a:t>
            </a:r>
          </a:p>
        </p:txBody>
      </p:sp>
      <p:sp>
        <p:nvSpPr>
          <p:cNvPr id="7" name="TextBox 6">
            <a:extLst>
              <a:ext uri="{FF2B5EF4-FFF2-40B4-BE49-F238E27FC236}">
                <a16:creationId xmlns:a16="http://schemas.microsoft.com/office/drawing/2014/main" id="{472DE4F7-B981-DD1F-06E1-F4E92F7BDC98}"/>
              </a:ext>
            </a:extLst>
          </p:cNvPr>
          <p:cNvSpPr txBox="1"/>
          <p:nvPr/>
        </p:nvSpPr>
        <p:spPr>
          <a:xfrm>
            <a:off x="11061114" y="521806"/>
            <a:ext cx="6692858" cy="830997"/>
          </a:xfrm>
          <a:prstGeom prst="rect">
            <a:avLst/>
          </a:prstGeom>
          <a:solidFill>
            <a:srgbClr val="62920B"/>
          </a:solidFill>
        </p:spPr>
        <p:txBody>
          <a:bodyPr wrap="none" rtlCol="0">
            <a:spAutoFit/>
          </a:bodyPr>
          <a:lstStyle/>
          <a:p>
            <a:r>
              <a:rPr lang="da-DK" sz="4800" dirty="0"/>
              <a:t>Above Ground </a:t>
            </a:r>
            <a:r>
              <a:rPr lang="da-DK" sz="4800" dirty="0" err="1"/>
              <a:t>Biomass</a:t>
            </a:r>
            <a:endParaRPr lang="da-DK" sz="4800" dirty="0"/>
          </a:p>
        </p:txBody>
      </p:sp>
      <p:sp>
        <p:nvSpPr>
          <p:cNvPr id="8" name="TextBox 7">
            <a:extLst>
              <a:ext uri="{FF2B5EF4-FFF2-40B4-BE49-F238E27FC236}">
                <a16:creationId xmlns:a16="http://schemas.microsoft.com/office/drawing/2014/main" id="{1645F986-C126-9352-F9E1-E5BFAF73589A}"/>
              </a:ext>
            </a:extLst>
          </p:cNvPr>
          <p:cNvSpPr txBox="1"/>
          <p:nvPr/>
        </p:nvSpPr>
        <p:spPr>
          <a:xfrm>
            <a:off x="2133773" y="116892"/>
            <a:ext cx="6856172" cy="415498"/>
          </a:xfrm>
          <a:prstGeom prst="rect">
            <a:avLst/>
          </a:prstGeom>
          <a:noFill/>
          <a:ln>
            <a:solidFill>
              <a:schemeClr val="accent1"/>
            </a:solidFill>
          </a:ln>
        </p:spPr>
        <p:txBody>
          <a:bodyPr wrap="square" rtlCol="0">
            <a:spAutoFit/>
          </a:bodyPr>
          <a:lstStyle/>
          <a:p>
            <a:r>
              <a:rPr lang="da-DK" sz="2100" dirty="0"/>
              <a:t>Remote </a:t>
            </a:r>
            <a:r>
              <a:rPr lang="da-DK" sz="2100" dirty="0" err="1"/>
              <a:t>sensing</a:t>
            </a:r>
            <a:r>
              <a:rPr lang="da-DK" sz="2100" dirty="0"/>
              <a:t>                                 CMIP6 ESM </a:t>
            </a:r>
          </a:p>
        </p:txBody>
      </p:sp>
      <p:cxnSp>
        <p:nvCxnSpPr>
          <p:cNvPr id="10" name="Straight Connector 9">
            <a:extLst>
              <a:ext uri="{FF2B5EF4-FFF2-40B4-BE49-F238E27FC236}">
                <a16:creationId xmlns:a16="http://schemas.microsoft.com/office/drawing/2014/main" id="{E4FAB946-9E91-7F66-7042-16CD674D9D57}"/>
              </a:ext>
            </a:extLst>
          </p:cNvPr>
          <p:cNvCxnSpPr>
            <a:stCxn id="3" idx="2"/>
            <a:endCxn id="3" idx="0"/>
          </p:cNvCxnSpPr>
          <p:nvPr/>
        </p:nvCxnSpPr>
        <p:spPr>
          <a:xfrm flipV="1">
            <a:off x="5684690" y="670891"/>
            <a:ext cx="0" cy="9273209"/>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2A301CC-8892-D033-5081-F2FABDA982D6}"/>
              </a:ext>
            </a:extLst>
          </p:cNvPr>
          <p:cNvSpPr txBox="1"/>
          <p:nvPr/>
        </p:nvSpPr>
        <p:spPr>
          <a:xfrm>
            <a:off x="11061114" y="2419593"/>
            <a:ext cx="4309737" cy="415498"/>
          </a:xfrm>
          <a:prstGeom prst="rect">
            <a:avLst/>
          </a:prstGeom>
          <a:solidFill>
            <a:srgbClr val="788D90"/>
          </a:solidFill>
        </p:spPr>
        <p:txBody>
          <a:bodyPr wrap="square" rtlCol="0">
            <a:spAutoFit/>
          </a:bodyPr>
          <a:lstStyle/>
          <a:p>
            <a:r>
              <a:rPr lang="da-DK" sz="2100" dirty="0"/>
              <a:t>Pan-</a:t>
            </a:r>
            <a:r>
              <a:rPr lang="da-DK" sz="2100" dirty="0" err="1"/>
              <a:t>arctic</a:t>
            </a:r>
            <a:r>
              <a:rPr lang="da-DK" sz="2100" dirty="0"/>
              <a:t> domain</a:t>
            </a:r>
          </a:p>
        </p:txBody>
      </p:sp>
      <p:grpSp>
        <p:nvGrpSpPr>
          <p:cNvPr id="15" name="Group 14">
            <a:extLst>
              <a:ext uri="{FF2B5EF4-FFF2-40B4-BE49-F238E27FC236}">
                <a16:creationId xmlns:a16="http://schemas.microsoft.com/office/drawing/2014/main" id="{A9A96A4A-222B-3405-95B6-4650F4BBAA0E}"/>
              </a:ext>
            </a:extLst>
          </p:cNvPr>
          <p:cNvGrpSpPr/>
          <p:nvPr/>
        </p:nvGrpSpPr>
        <p:grpSpPr>
          <a:xfrm>
            <a:off x="11061115" y="3170004"/>
            <a:ext cx="4624985" cy="432353"/>
            <a:chOff x="7485385" y="3429000"/>
            <a:chExt cx="3083323" cy="288235"/>
          </a:xfrm>
        </p:grpSpPr>
        <p:sp>
          <p:nvSpPr>
            <p:cNvPr id="12" name="TextBox 11">
              <a:extLst>
                <a:ext uri="{FF2B5EF4-FFF2-40B4-BE49-F238E27FC236}">
                  <a16:creationId xmlns:a16="http://schemas.microsoft.com/office/drawing/2014/main" id="{8D48F19E-BF5D-C056-2637-B214514F4027}"/>
                </a:ext>
              </a:extLst>
            </p:cNvPr>
            <p:cNvSpPr txBox="1"/>
            <p:nvPr/>
          </p:nvSpPr>
          <p:spPr>
            <a:xfrm>
              <a:off x="7485385" y="3429000"/>
              <a:ext cx="3083323" cy="276999"/>
            </a:xfrm>
            <a:prstGeom prst="rect">
              <a:avLst/>
            </a:prstGeom>
            <a:noFill/>
          </p:spPr>
          <p:txBody>
            <a:bodyPr wrap="none" rtlCol="0">
              <a:spAutoFit/>
            </a:bodyPr>
            <a:lstStyle/>
            <a:p>
              <a:r>
                <a:rPr lang="da-DK" sz="2100" dirty="0"/>
                <a:t>   Variable </a:t>
              </a:r>
              <a:r>
                <a:rPr lang="da-DK" sz="2100" dirty="0" err="1"/>
                <a:t>value</a:t>
              </a:r>
              <a:r>
                <a:rPr lang="da-DK" sz="2100" dirty="0"/>
                <a:t> for POLARIN station</a:t>
              </a:r>
            </a:p>
          </p:txBody>
        </p:sp>
        <p:cxnSp>
          <p:nvCxnSpPr>
            <p:cNvPr id="14" name="Straight Connector 13">
              <a:extLst>
                <a:ext uri="{FF2B5EF4-FFF2-40B4-BE49-F238E27FC236}">
                  <a16:creationId xmlns:a16="http://schemas.microsoft.com/office/drawing/2014/main" id="{648D779D-62AE-0DAD-DEBE-AD74C0F8F43B}"/>
                </a:ext>
              </a:extLst>
            </p:cNvPr>
            <p:cNvCxnSpPr/>
            <p:nvPr/>
          </p:nvCxnSpPr>
          <p:spPr>
            <a:xfrm flipV="1">
              <a:off x="7603435" y="3528390"/>
              <a:ext cx="0" cy="188845"/>
            </a:xfrm>
            <a:prstGeom prst="line">
              <a:avLst/>
            </a:prstGeom>
            <a:ln w="31750">
              <a:solidFill>
                <a:srgbClr val="0033FF"/>
              </a:solidFill>
            </a:ln>
          </p:spPr>
          <p:style>
            <a:lnRef idx="2">
              <a:schemeClr val="accent1"/>
            </a:lnRef>
            <a:fillRef idx="0">
              <a:schemeClr val="accent1"/>
            </a:fillRef>
            <a:effectRef idx="1">
              <a:schemeClr val="accent1"/>
            </a:effectRef>
            <a:fontRef idx="minor">
              <a:schemeClr val="tx1"/>
            </a:fontRef>
          </p:style>
        </p:cxnSp>
      </p:grpSp>
      <p:sp>
        <p:nvSpPr>
          <p:cNvPr id="16" name="Oval 15">
            <a:extLst>
              <a:ext uri="{FF2B5EF4-FFF2-40B4-BE49-F238E27FC236}">
                <a16:creationId xmlns:a16="http://schemas.microsoft.com/office/drawing/2014/main" id="{70ACFB7E-455B-F769-146C-539ACC48DFB5}"/>
              </a:ext>
            </a:extLst>
          </p:cNvPr>
          <p:cNvSpPr/>
          <p:nvPr/>
        </p:nvSpPr>
        <p:spPr>
          <a:xfrm>
            <a:off x="7260533" y="4400190"/>
            <a:ext cx="1267238" cy="705990"/>
          </a:xfrm>
          <a:prstGeom prst="ellipse">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a:p>
        </p:txBody>
      </p:sp>
      <p:sp>
        <p:nvSpPr>
          <p:cNvPr id="17" name="Oval 16">
            <a:extLst>
              <a:ext uri="{FF2B5EF4-FFF2-40B4-BE49-F238E27FC236}">
                <a16:creationId xmlns:a16="http://schemas.microsoft.com/office/drawing/2014/main" id="{79F9C558-B175-91C5-6A7C-92854DCA248A}"/>
              </a:ext>
            </a:extLst>
          </p:cNvPr>
          <p:cNvSpPr/>
          <p:nvPr/>
        </p:nvSpPr>
        <p:spPr>
          <a:xfrm>
            <a:off x="2304891" y="4415099"/>
            <a:ext cx="400569" cy="705990"/>
          </a:xfrm>
          <a:prstGeom prst="ellipse">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a:p>
        </p:txBody>
      </p:sp>
      <p:sp>
        <p:nvSpPr>
          <p:cNvPr id="18" name="TextBox 17">
            <a:extLst>
              <a:ext uri="{FF2B5EF4-FFF2-40B4-BE49-F238E27FC236}">
                <a16:creationId xmlns:a16="http://schemas.microsoft.com/office/drawing/2014/main" id="{17B2A681-96FF-CC67-6D26-3D55836021A8}"/>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sp>
        <p:nvSpPr>
          <p:cNvPr id="20" name="TextBox 19">
            <a:extLst>
              <a:ext uri="{FF2B5EF4-FFF2-40B4-BE49-F238E27FC236}">
                <a16:creationId xmlns:a16="http://schemas.microsoft.com/office/drawing/2014/main" id="{51495A76-092E-7E58-ECB2-A9BDEB357E3F}"/>
              </a:ext>
            </a:extLst>
          </p:cNvPr>
          <p:cNvSpPr txBox="1"/>
          <p:nvPr/>
        </p:nvSpPr>
        <p:spPr>
          <a:xfrm>
            <a:off x="11061115" y="4183124"/>
            <a:ext cx="6833147" cy="5495735"/>
          </a:xfrm>
          <a:prstGeom prst="rect">
            <a:avLst/>
          </a:prstGeom>
          <a:solidFill>
            <a:schemeClr val="accent6">
              <a:lumMod val="20000"/>
              <a:lumOff val="80000"/>
            </a:schemeClr>
          </a:solidFill>
        </p:spPr>
        <p:txBody>
          <a:bodyPr wrap="square">
            <a:spAutoFit/>
          </a:bodyPr>
          <a:lstStyle/>
          <a:p>
            <a:pPr>
              <a:lnSpc>
                <a:spcPct val="107000"/>
              </a:lnSpc>
              <a:spcAft>
                <a:spcPts val="1200"/>
              </a:spcAft>
            </a:pPr>
            <a:r>
              <a:rPr lang="en-GB" sz="2100" b="1" u="sng" dirty="0">
                <a:latin typeface="Calibri" panose="020F0502020204030204" pitchFamily="34" charset="0"/>
                <a:ea typeface="Calibri" panose="020F0502020204030204" pitchFamily="34" charset="0"/>
                <a:cs typeface="Times New Roman" panose="02020603050405020304" pitchFamily="18" charset="0"/>
              </a:rPr>
              <a:t>Variable gap - Above Ground Biomass:</a:t>
            </a:r>
            <a:endParaRPr lang="da-DK" sz="21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buFont typeface="Calibri" panose="020F0502020204030204" pitchFamily="34" charset="0"/>
              <a:buChar char="-"/>
            </a:pPr>
            <a:r>
              <a:rPr lang="de-DE" sz="2100" dirty="0">
                <a:latin typeface="Calibri" panose="020F0502020204030204" pitchFamily="34" charset="0"/>
                <a:ea typeface="Calibri" panose="020F0502020204030204" pitchFamily="34" charset="0"/>
                <a:cs typeface="Times New Roman" panose="02020603050405020304" pitchFamily="18" charset="0"/>
              </a:rPr>
              <a:t>Remote </a:t>
            </a:r>
            <a:r>
              <a:rPr lang="de-DE" sz="2100" dirty="0" err="1">
                <a:latin typeface="Calibri" panose="020F0502020204030204" pitchFamily="34" charset="0"/>
                <a:ea typeface="Calibri" panose="020F0502020204030204" pitchFamily="34" charset="0"/>
                <a:cs typeface="Times New Roman" panose="02020603050405020304" pitchFamily="18" charset="0"/>
              </a:rPr>
              <a:t>sensing</a:t>
            </a:r>
            <a:r>
              <a:rPr lang="de-DE" sz="2100" dirty="0">
                <a:latin typeface="Calibri" panose="020F0502020204030204" pitchFamily="34" charset="0"/>
                <a:ea typeface="Calibri" panose="020F0502020204030204" pitchFamily="34" charset="0"/>
                <a:cs typeface="Times New Roman" panose="02020603050405020304" pitchFamily="18" charset="0"/>
              </a:rPr>
              <a:t> &gt; c. 0.325 kgCm</a:t>
            </a:r>
            <a:r>
              <a:rPr lang="de-DE" sz="2100" baseline="30000" dirty="0">
                <a:latin typeface="Calibri" panose="020F0502020204030204" pitchFamily="34" charset="0"/>
                <a:ea typeface="Calibri" panose="020F0502020204030204" pitchFamily="34" charset="0"/>
                <a:cs typeface="Times New Roman" panose="02020603050405020304" pitchFamily="18" charset="0"/>
              </a:rPr>
              <a:t>-2</a:t>
            </a:r>
            <a:r>
              <a:rPr lang="de-DE" sz="2100" dirty="0">
                <a:latin typeface="Calibri" panose="020F0502020204030204" pitchFamily="34" charset="0"/>
                <a:ea typeface="Calibri" panose="020F0502020204030204" pitchFamily="34" charset="0"/>
                <a:cs typeface="Times New Roman" panose="02020603050405020304" pitchFamily="18" charset="0"/>
              </a:rPr>
              <a:t> </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1200"/>
              </a:spcAft>
              <a:buFont typeface="Calibri" panose="020F0502020204030204" pitchFamily="34" charset="0"/>
              <a:buChar char="-"/>
            </a:pPr>
            <a:r>
              <a:rPr lang="de-DE" sz="2100" dirty="0">
                <a:latin typeface="Calibri" panose="020F0502020204030204" pitchFamily="34" charset="0"/>
                <a:ea typeface="Calibri" panose="020F0502020204030204" pitchFamily="34" charset="0"/>
                <a:cs typeface="Times New Roman" panose="02020603050405020304" pitchFamily="18" charset="0"/>
              </a:rPr>
              <a:t>CMIP6 ESM: &gt; c. 0.5 kgCm</a:t>
            </a:r>
            <a:r>
              <a:rPr lang="de-DE" sz="2100" baseline="30000" dirty="0">
                <a:latin typeface="Calibri" panose="020F0502020204030204" pitchFamily="34" charset="0"/>
                <a:ea typeface="Calibri" panose="020F0502020204030204" pitchFamily="34" charset="0"/>
                <a:cs typeface="Times New Roman" panose="02020603050405020304" pitchFamily="18" charset="0"/>
              </a:rPr>
              <a:t>-2</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GB" sz="2100" dirty="0">
                <a:latin typeface="Calibri" panose="020F0502020204030204" pitchFamily="34" charset="0"/>
                <a:ea typeface="Calibri" panose="020F0502020204030204" pitchFamily="34" charset="0"/>
                <a:cs typeface="Times New Roman" panose="02020603050405020304" pitchFamily="18" charset="0"/>
              </a:rPr>
              <a:t> </a:t>
            </a:r>
            <a:r>
              <a:rPr lang="en-GB" sz="2100" b="1" u="sng" dirty="0">
                <a:latin typeface="Calibri" panose="020F0502020204030204" pitchFamily="34" charset="0"/>
                <a:ea typeface="Calibri" panose="020F0502020204030204" pitchFamily="34" charset="0"/>
                <a:cs typeface="Times New Roman" panose="02020603050405020304" pitchFamily="18" charset="0"/>
              </a:rPr>
              <a:t>Stations that can fill a gap identified by:</a:t>
            </a:r>
            <a:endParaRPr lang="da-DK" sz="2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GB" sz="2100" dirty="0">
                <a:latin typeface="Calibri" panose="020F0502020204030204" pitchFamily="34" charset="0"/>
                <a:ea typeface="Calibri" panose="020F0502020204030204" pitchFamily="34" charset="0"/>
                <a:cs typeface="Times New Roman" panose="02020603050405020304" pitchFamily="18" charset="0"/>
              </a:rPr>
              <a:t>Remote sensing: </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1200"/>
              </a:spcAft>
              <a:buFont typeface="Calibri" panose="020F0502020204030204" pitchFamily="34" charset="0"/>
              <a:buChar char="-"/>
            </a:pPr>
            <a:r>
              <a:rPr lang="de-DE" sz="2100" dirty="0" err="1">
                <a:latin typeface="Calibri" panose="020F0502020204030204" pitchFamily="34" charset="0"/>
                <a:ea typeface="Calibri" panose="020F0502020204030204" pitchFamily="34" charset="0"/>
                <a:cs typeface="Times New Roman" panose="02020603050405020304" pitchFamily="18" charset="0"/>
              </a:rPr>
              <a:t>Oulanka</a:t>
            </a:r>
            <a:r>
              <a:rPr lang="de-DE" sz="2100" dirty="0">
                <a:latin typeface="Calibri" panose="020F0502020204030204" pitchFamily="34" charset="0"/>
                <a:ea typeface="Calibri" panose="020F0502020204030204" pitchFamily="34" charset="0"/>
                <a:cs typeface="Times New Roman" panose="02020603050405020304" pitchFamily="18" charset="0"/>
              </a:rPr>
              <a:t> Research Station, Pallas-</a:t>
            </a:r>
            <a:r>
              <a:rPr lang="de-DE" sz="2100" dirty="0" err="1">
                <a:latin typeface="Calibri" panose="020F0502020204030204" pitchFamily="34" charset="0"/>
                <a:ea typeface="Calibri" panose="020F0502020204030204" pitchFamily="34" charset="0"/>
                <a:cs typeface="Times New Roman" panose="02020603050405020304" pitchFamily="18" charset="0"/>
              </a:rPr>
              <a:t>Sodankylä</a:t>
            </a:r>
            <a:r>
              <a:rPr lang="de-DE" sz="2100" dirty="0">
                <a:latin typeface="Calibri" panose="020F0502020204030204" pitchFamily="34" charset="0"/>
                <a:ea typeface="Calibri" panose="020F0502020204030204" pitchFamily="34" charset="0"/>
                <a:cs typeface="Times New Roman" panose="02020603050405020304" pitchFamily="18" charset="0"/>
              </a:rPr>
              <a:t> Research </a:t>
            </a:r>
            <a:r>
              <a:rPr lang="de-DE" sz="2100" dirty="0" err="1">
                <a:latin typeface="Calibri" panose="020F0502020204030204" pitchFamily="34" charset="0"/>
                <a:ea typeface="Calibri" panose="020F0502020204030204" pitchFamily="34" charset="0"/>
                <a:cs typeface="Times New Roman" panose="02020603050405020304" pitchFamily="18" charset="0"/>
              </a:rPr>
              <a:t>Stations</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GB" sz="2100" dirty="0">
                <a:latin typeface="Calibri" panose="020F0502020204030204" pitchFamily="34" charset="0"/>
                <a:ea typeface="Calibri" panose="020F0502020204030204" pitchFamily="34" charset="0"/>
                <a:cs typeface="Times New Roman" panose="02020603050405020304" pitchFamily="18" charset="0"/>
              </a:rPr>
              <a:t>CMIP6 ESMs: </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1200"/>
              </a:spcAft>
              <a:buFont typeface="Calibri" panose="020F0502020204030204" pitchFamily="34" charset="0"/>
              <a:buChar char="-"/>
            </a:pPr>
            <a:r>
              <a:rPr lang="de-DE" sz="2100" dirty="0">
                <a:latin typeface="Calibri" panose="020F0502020204030204" pitchFamily="34" charset="0"/>
                <a:ea typeface="Calibri" panose="020F0502020204030204" pitchFamily="34" charset="0"/>
                <a:cs typeface="Times New Roman" panose="02020603050405020304" pitchFamily="18" charset="0"/>
              </a:rPr>
              <a:t>Western Arctic Research Center, </a:t>
            </a:r>
            <a:r>
              <a:rPr lang="de-DE" sz="2100" dirty="0" err="1">
                <a:latin typeface="Calibri" panose="020F0502020204030204" pitchFamily="34" charset="0"/>
                <a:ea typeface="Calibri" panose="020F0502020204030204" pitchFamily="34" charset="0"/>
                <a:cs typeface="Times New Roman" panose="02020603050405020304" pitchFamily="18" charset="0"/>
              </a:rPr>
              <a:t>Tarfala</a:t>
            </a:r>
            <a:r>
              <a:rPr lang="de-DE" sz="2100" dirty="0">
                <a:latin typeface="Calibri" panose="020F0502020204030204" pitchFamily="34" charset="0"/>
                <a:ea typeface="Calibri" panose="020F0502020204030204" pitchFamily="34" charset="0"/>
                <a:cs typeface="Times New Roman" panose="02020603050405020304" pitchFamily="18" charset="0"/>
              </a:rPr>
              <a:t> Research Station, </a:t>
            </a:r>
            <a:r>
              <a:rPr lang="de-DE" sz="2100" dirty="0" err="1">
                <a:latin typeface="Calibri" panose="020F0502020204030204" pitchFamily="34" charset="0"/>
                <a:ea typeface="Calibri" panose="020F0502020204030204" pitchFamily="34" charset="0"/>
                <a:cs typeface="Times New Roman" panose="02020603050405020304" pitchFamily="18" charset="0"/>
              </a:rPr>
              <a:t>Abisko</a:t>
            </a:r>
            <a:r>
              <a:rPr lang="de-DE" sz="2100" dirty="0">
                <a:latin typeface="Calibri" panose="020F0502020204030204" pitchFamily="34" charset="0"/>
                <a:ea typeface="Calibri" panose="020F0502020204030204" pitchFamily="34" charset="0"/>
                <a:cs typeface="Times New Roman" panose="02020603050405020304" pitchFamily="18" charset="0"/>
              </a:rPr>
              <a:t> Scientific Research Station, </a:t>
            </a:r>
            <a:r>
              <a:rPr lang="de-DE" sz="2100" dirty="0" err="1">
                <a:latin typeface="Calibri" panose="020F0502020204030204" pitchFamily="34" charset="0"/>
                <a:ea typeface="Calibri" panose="020F0502020204030204" pitchFamily="34" charset="0"/>
                <a:cs typeface="Times New Roman" panose="02020603050405020304" pitchFamily="18" charset="0"/>
              </a:rPr>
              <a:t>Oulanka</a:t>
            </a:r>
            <a:r>
              <a:rPr lang="de-DE" sz="2100" dirty="0">
                <a:latin typeface="Calibri" panose="020F0502020204030204" pitchFamily="34" charset="0"/>
                <a:ea typeface="Calibri" panose="020F0502020204030204" pitchFamily="34" charset="0"/>
                <a:cs typeface="Times New Roman" panose="02020603050405020304" pitchFamily="18" charset="0"/>
              </a:rPr>
              <a:t> Research Station, </a:t>
            </a:r>
            <a:r>
              <a:rPr lang="de-DE" sz="2100" dirty="0" err="1">
                <a:latin typeface="Calibri" panose="020F0502020204030204" pitchFamily="34" charset="0"/>
                <a:ea typeface="Calibri" panose="020F0502020204030204" pitchFamily="34" charset="0"/>
                <a:cs typeface="Times New Roman" panose="02020603050405020304" pitchFamily="18" charset="0"/>
              </a:rPr>
              <a:t>Kilpisjärvi</a:t>
            </a:r>
            <a:r>
              <a:rPr lang="de-DE" sz="2100" dirty="0">
                <a:latin typeface="Calibri" panose="020F0502020204030204" pitchFamily="34" charset="0"/>
                <a:ea typeface="Calibri" panose="020F0502020204030204" pitchFamily="34" charset="0"/>
                <a:cs typeface="Times New Roman" panose="02020603050405020304" pitchFamily="18" charset="0"/>
              </a:rPr>
              <a:t> Biological </a:t>
            </a:r>
            <a:r>
              <a:rPr lang="de-DE" sz="2100" dirty="0" err="1">
                <a:latin typeface="Calibri" panose="020F0502020204030204" pitchFamily="34" charset="0"/>
                <a:ea typeface="Calibri" panose="020F0502020204030204" pitchFamily="34" charset="0"/>
                <a:cs typeface="Times New Roman" panose="02020603050405020304" pitchFamily="18" charset="0"/>
              </a:rPr>
              <a:t>Stations</a:t>
            </a:r>
            <a:r>
              <a:rPr lang="de-DE" sz="2100" dirty="0">
                <a:latin typeface="Calibri" panose="020F0502020204030204" pitchFamily="34" charset="0"/>
                <a:ea typeface="Calibri" panose="020F0502020204030204" pitchFamily="34" charset="0"/>
                <a:cs typeface="Times New Roman" panose="02020603050405020304" pitchFamily="18" charset="0"/>
              </a:rPr>
              <a:t>, KEVO Research Station, Pallas-</a:t>
            </a:r>
            <a:r>
              <a:rPr lang="de-DE" sz="2100" dirty="0" err="1">
                <a:latin typeface="Calibri" panose="020F0502020204030204" pitchFamily="34" charset="0"/>
                <a:ea typeface="Calibri" panose="020F0502020204030204" pitchFamily="34" charset="0"/>
                <a:cs typeface="Times New Roman" panose="02020603050405020304" pitchFamily="18" charset="0"/>
              </a:rPr>
              <a:t>Sodankylä</a:t>
            </a:r>
            <a:r>
              <a:rPr lang="de-DE" sz="2100" dirty="0">
                <a:latin typeface="Calibri" panose="020F0502020204030204" pitchFamily="34" charset="0"/>
                <a:ea typeface="Calibri" panose="020F0502020204030204" pitchFamily="34" charset="0"/>
                <a:cs typeface="Times New Roman" panose="02020603050405020304" pitchFamily="18" charset="0"/>
              </a:rPr>
              <a:t> Research </a:t>
            </a:r>
            <a:r>
              <a:rPr lang="de-DE" sz="2100" dirty="0" err="1">
                <a:latin typeface="Calibri" panose="020F0502020204030204" pitchFamily="34" charset="0"/>
                <a:ea typeface="Calibri" panose="020F0502020204030204" pitchFamily="34" charset="0"/>
                <a:cs typeface="Times New Roman" panose="02020603050405020304" pitchFamily="18" charset="0"/>
              </a:rPr>
              <a:t>Stations</a:t>
            </a:r>
            <a:r>
              <a:rPr lang="de-DE" sz="2100" dirty="0">
                <a:latin typeface="Calibri" panose="020F0502020204030204" pitchFamily="34" charset="0"/>
                <a:ea typeface="Calibri" panose="020F0502020204030204" pitchFamily="34" charset="0"/>
                <a:cs typeface="Times New Roman" panose="02020603050405020304" pitchFamily="18" charset="0"/>
              </a:rPr>
              <a:t>, </a:t>
            </a:r>
            <a:r>
              <a:rPr lang="de-DE" sz="2100" dirty="0" err="1">
                <a:latin typeface="Calibri" panose="020F0502020204030204" pitchFamily="34" charset="0"/>
                <a:ea typeface="Calibri" panose="020F0502020204030204" pitchFamily="34" charset="0"/>
                <a:cs typeface="Times New Roman" panose="02020603050405020304" pitchFamily="18" charset="0"/>
              </a:rPr>
              <a:t>Toolik</a:t>
            </a:r>
            <a:r>
              <a:rPr lang="de-DE" sz="2100" dirty="0">
                <a:latin typeface="Calibri" panose="020F0502020204030204" pitchFamily="34" charset="0"/>
                <a:ea typeface="Calibri" panose="020F0502020204030204" pitchFamily="34" charset="0"/>
                <a:cs typeface="Times New Roman" panose="02020603050405020304" pitchFamily="18" charset="0"/>
              </a:rPr>
              <a:t> Field Station</a:t>
            </a:r>
            <a:endParaRPr lang="da-DK" sz="2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768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990B4D-89B1-8390-000C-F571C63CA326}"/>
              </a:ext>
            </a:extLst>
          </p:cNvPr>
          <p:cNvPicPr>
            <a:picLocks noChangeAspect="1"/>
          </p:cNvPicPr>
          <p:nvPr/>
        </p:nvPicPr>
        <p:blipFill>
          <a:blip r:embed="rId2"/>
          <a:stretch>
            <a:fillRect/>
          </a:stretch>
        </p:blipFill>
        <p:spPr>
          <a:xfrm>
            <a:off x="545959" y="641075"/>
            <a:ext cx="9493571" cy="9392478"/>
          </a:xfrm>
          <a:prstGeom prst="rect">
            <a:avLst/>
          </a:prstGeom>
        </p:spPr>
      </p:pic>
      <p:sp>
        <p:nvSpPr>
          <p:cNvPr id="4" name="TextBox 3">
            <a:extLst>
              <a:ext uri="{FF2B5EF4-FFF2-40B4-BE49-F238E27FC236}">
                <a16:creationId xmlns:a16="http://schemas.microsoft.com/office/drawing/2014/main" id="{383863FC-245F-2DD1-4014-54C5167FF022}"/>
              </a:ext>
            </a:extLst>
          </p:cNvPr>
          <p:cNvSpPr txBox="1"/>
          <p:nvPr/>
        </p:nvSpPr>
        <p:spPr>
          <a:xfrm>
            <a:off x="10673493" y="1721942"/>
            <a:ext cx="4309737" cy="415498"/>
          </a:xfrm>
          <a:prstGeom prst="rect">
            <a:avLst/>
          </a:prstGeom>
          <a:solidFill>
            <a:srgbClr val="F78060"/>
          </a:solidFill>
        </p:spPr>
        <p:txBody>
          <a:bodyPr wrap="square" rtlCol="0">
            <a:spAutoFit/>
          </a:bodyPr>
          <a:lstStyle/>
          <a:p>
            <a:r>
              <a:rPr lang="da-DK" sz="2100" dirty="0"/>
              <a:t>In-situ </a:t>
            </a:r>
            <a:r>
              <a:rPr lang="da-DK" sz="2100" dirty="0" err="1"/>
              <a:t>observing</a:t>
            </a:r>
            <a:r>
              <a:rPr lang="da-DK" sz="2100" dirty="0"/>
              <a:t> sites</a:t>
            </a:r>
          </a:p>
        </p:txBody>
      </p:sp>
      <p:sp>
        <p:nvSpPr>
          <p:cNvPr id="5" name="TextBox 4">
            <a:extLst>
              <a:ext uri="{FF2B5EF4-FFF2-40B4-BE49-F238E27FC236}">
                <a16:creationId xmlns:a16="http://schemas.microsoft.com/office/drawing/2014/main" id="{B59520F9-48D4-DB08-9737-4F7870AEA48D}"/>
              </a:ext>
            </a:extLst>
          </p:cNvPr>
          <p:cNvSpPr txBox="1"/>
          <p:nvPr/>
        </p:nvSpPr>
        <p:spPr>
          <a:xfrm>
            <a:off x="10673493" y="521806"/>
            <a:ext cx="5732660" cy="830997"/>
          </a:xfrm>
          <a:prstGeom prst="rect">
            <a:avLst/>
          </a:prstGeom>
          <a:solidFill>
            <a:srgbClr val="A8773C"/>
          </a:solidFill>
        </p:spPr>
        <p:txBody>
          <a:bodyPr wrap="none" rtlCol="0">
            <a:spAutoFit/>
          </a:bodyPr>
          <a:lstStyle/>
          <a:p>
            <a:r>
              <a:rPr lang="da-DK" sz="4800" dirty="0" err="1"/>
              <a:t>Soil</a:t>
            </a:r>
            <a:r>
              <a:rPr lang="da-DK" sz="4800" dirty="0"/>
              <a:t> </a:t>
            </a:r>
            <a:r>
              <a:rPr lang="da-DK" sz="4800" dirty="0" err="1"/>
              <a:t>Organic</a:t>
            </a:r>
            <a:r>
              <a:rPr lang="da-DK" sz="4800" dirty="0"/>
              <a:t> Carbon</a:t>
            </a:r>
          </a:p>
        </p:txBody>
      </p:sp>
      <p:sp>
        <p:nvSpPr>
          <p:cNvPr id="6" name="TextBox 5">
            <a:extLst>
              <a:ext uri="{FF2B5EF4-FFF2-40B4-BE49-F238E27FC236}">
                <a16:creationId xmlns:a16="http://schemas.microsoft.com/office/drawing/2014/main" id="{6E1BC237-F11B-644C-F426-51721218364C}"/>
              </a:ext>
            </a:extLst>
          </p:cNvPr>
          <p:cNvSpPr txBox="1"/>
          <p:nvPr/>
        </p:nvSpPr>
        <p:spPr>
          <a:xfrm>
            <a:off x="1746153" y="116892"/>
            <a:ext cx="7035069" cy="415498"/>
          </a:xfrm>
          <a:prstGeom prst="rect">
            <a:avLst/>
          </a:prstGeom>
          <a:noFill/>
          <a:ln>
            <a:solidFill>
              <a:schemeClr val="accent1"/>
            </a:solidFill>
          </a:ln>
        </p:spPr>
        <p:txBody>
          <a:bodyPr wrap="square" rtlCol="0">
            <a:spAutoFit/>
          </a:bodyPr>
          <a:lstStyle/>
          <a:p>
            <a:r>
              <a:rPr lang="da-DK" sz="2100" dirty="0" err="1"/>
              <a:t>Upscaling</a:t>
            </a:r>
            <a:r>
              <a:rPr lang="da-DK" sz="2100" dirty="0"/>
              <a:t> product                                 CMIP6 ESM </a:t>
            </a:r>
          </a:p>
        </p:txBody>
      </p:sp>
      <p:cxnSp>
        <p:nvCxnSpPr>
          <p:cNvPr id="7" name="Straight Connector 6">
            <a:extLst>
              <a:ext uri="{FF2B5EF4-FFF2-40B4-BE49-F238E27FC236}">
                <a16:creationId xmlns:a16="http://schemas.microsoft.com/office/drawing/2014/main" id="{753E7AFB-353F-BB88-7863-C17AEA7EF760}"/>
              </a:ext>
            </a:extLst>
          </p:cNvPr>
          <p:cNvCxnSpPr/>
          <p:nvPr/>
        </p:nvCxnSpPr>
        <p:spPr>
          <a:xfrm flipV="1">
            <a:off x="5297069" y="670891"/>
            <a:ext cx="0" cy="9273209"/>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C0F9E1B-3131-E06C-2D3B-47F4107391BF}"/>
              </a:ext>
            </a:extLst>
          </p:cNvPr>
          <p:cNvSpPr txBox="1"/>
          <p:nvPr/>
        </p:nvSpPr>
        <p:spPr>
          <a:xfrm>
            <a:off x="10673493" y="2472347"/>
            <a:ext cx="4309737" cy="415498"/>
          </a:xfrm>
          <a:prstGeom prst="rect">
            <a:avLst/>
          </a:prstGeom>
          <a:solidFill>
            <a:srgbClr val="788D90"/>
          </a:solidFill>
        </p:spPr>
        <p:txBody>
          <a:bodyPr wrap="square" rtlCol="0">
            <a:spAutoFit/>
          </a:bodyPr>
          <a:lstStyle/>
          <a:p>
            <a:r>
              <a:rPr lang="da-DK" sz="2100" dirty="0"/>
              <a:t>Pan-</a:t>
            </a:r>
            <a:r>
              <a:rPr lang="da-DK" sz="2100" dirty="0" err="1"/>
              <a:t>arctic</a:t>
            </a:r>
            <a:r>
              <a:rPr lang="da-DK" sz="2100" dirty="0"/>
              <a:t> domain</a:t>
            </a:r>
          </a:p>
        </p:txBody>
      </p:sp>
      <p:grpSp>
        <p:nvGrpSpPr>
          <p:cNvPr id="9" name="Group 8">
            <a:extLst>
              <a:ext uri="{FF2B5EF4-FFF2-40B4-BE49-F238E27FC236}">
                <a16:creationId xmlns:a16="http://schemas.microsoft.com/office/drawing/2014/main" id="{2FE11E1C-B414-8EDA-D446-2ED37DBBF436}"/>
              </a:ext>
            </a:extLst>
          </p:cNvPr>
          <p:cNvGrpSpPr/>
          <p:nvPr/>
        </p:nvGrpSpPr>
        <p:grpSpPr>
          <a:xfrm>
            <a:off x="10673494" y="3222758"/>
            <a:ext cx="4624985" cy="432353"/>
            <a:chOff x="7485385" y="3429000"/>
            <a:chExt cx="3083323" cy="288235"/>
          </a:xfrm>
        </p:grpSpPr>
        <p:sp>
          <p:nvSpPr>
            <p:cNvPr id="10" name="TextBox 9">
              <a:extLst>
                <a:ext uri="{FF2B5EF4-FFF2-40B4-BE49-F238E27FC236}">
                  <a16:creationId xmlns:a16="http://schemas.microsoft.com/office/drawing/2014/main" id="{C5F8C469-1892-ACE8-EDD6-932EB689D8F1}"/>
                </a:ext>
              </a:extLst>
            </p:cNvPr>
            <p:cNvSpPr txBox="1"/>
            <p:nvPr/>
          </p:nvSpPr>
          <p:spPr>
            <a:xfrm>
              <a:off x="7485385" y="3429000"/>
              <a:ext cx="3083323" cy="276999"/>
            </a:xfrm>
            <a:prstGeom prst="rect">
              <a:avLst/>
            </a:prstGeom>
            <a:noFill/>
          </p:spPr>
          <p:txBody>
            <a:bodyPr wrap="none" rtlCol="0">
              <a:spAutoFit/>
            </a:bodyPr>
            <a:lstStyle/>
            <a:p>
              <a:r>
                <a:rPr lang="da-DK" sz="2100" dirty="0"/>
                <a:t>   Variable </a:t>
              </a:r>
              <a:r>
                <a:rPr lang="da-DK" sz="2100" dirty="0" err="1"/>
                <a:t>value</a:t>
              </a:r>
              <a:r>
                <a:rPr lang="da-DK" sz="2100" dirty="0"/>
                <a:t> for POLARIN station</a:t>
              </a:r>
            </a:p>
          </p:txBody>
        </p:sp>
        <p:cxnSp>
          <p:nvCxnSpPr>
            <p:cNvPr id="11" name="Straight Connector 10">
              <a:extLst>
                <a:ext uri="{FF2B5EF4-FFF2-40B4-BE49-F238E27FC236}">
                  <a16:creationId xmlns:a16="http://schemas.microsoft.com/office/drawing/2014/main" id="{F071CF8C-9C6E-0430-6C2D-3A6BB6D5F966}"/>
                </a:ext>
              </a:extLst>
            </p:cNvPr>
            <p:cNvCxnSpPr/>
            <p:nvPr/>
          </p:nvCxnSpPr>
          <p:spPr>
            <a:xfrm flipV="1">
              <a:off x="7603435" y="3528390"/>
              <a:ext cx="0" cy="188845"/>
            </a:xfrm>
            <a:prstGeom prst="line">
              <a:avLst/>
            </a:prstGeom>
            <a:ln w="31750">
              <a:solidFill>
                <a:srgbClr val="0033FF"/>
              </a:solidFill>
            </a:ln>
          </p:spPr>
          <p:style>
            <a:lnRef idx="2">
              <a:schemeClr val="accent1"/>
            </a:lnRef>
            <a:fillRef idx="0">
              <a:schemeClr val="accent1"/>
            </a:fillRef>
            <a:effectRef idx="1">
              <a:schemeClr val="accent1"/>
            </a:effectRef>
            <a:fontRef idx="minor">
              <a:schemeClr val="tx1"/>
            </a:fontRef>
          </p:style>
        </p:cxnSp>
      </p:grpSp>
      <p:sp>
        <p:nvSpPr>
          <p:cNvPr id="12" name="Oval 11">
            <a:extLst>
              <a:ext uri="{FF2B5EF4-FFF2-40B4-BE49-F238E27FC236}">
                <a16:creationId xmlns:a16="http://schemas.microsoft.com/office/drawing/2014/main" id="{A337F82C-AC28-36C9-CC61-FA1780080523}"/>
              </a:ext>
            </a:extLst>
          </p:cNvPr>
          <p:cNvSpPr/>
          <p:nvPr/>
        </p:nvSpPr>
        <p:spPr>
          <a:xfrm>
            <a:off x="1908319" y="4400190"/>
            <a:ext cx="1267238" cy="705990"/>
          </a:xfrm>
          <a:prstGeom prst="ellipse">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a:p>
        </p:txBody>
      </p:sp>
      <p:sp>
        <p:nvSpPr>
          <p:cNvPr id="13" name="Oval 12">
            <a:extLst>
              <a:ext uri="{FF2B5EF4-FFF2-40B4-BE49-F238E27FC236}">
                <a16:creationId xmlns:a16="http://schemas.microsoft.com/office/drawing/2014/main" id="{98C06F7B-BF05-3AEB-EF5B-0F9D11D312EC}"/>
              </a:ext>
            </a:extLst>
          </p:cNvPr>
          <p:cNvSpPr/>
          <p:nvPr/>
        </p:nvSpPr>
        <p:spPr>
          <a:xfrm>
            <a:off x="5882975" y="4415099"/>
            <a:ext cx="400569" cy="705990"/>
          </a:xfrm>
          <a:prstGeom prst="ellipse">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a:p>
        </p:txBody>
      </p:sp>
      <p:sp>
        <p:nvSpPr>
          <p:cNvPr id="14" name="Oval 13">
            <a:extLst>
              <a:ext uri="{FF2B5EF4-FFF2-40B4-BE49-F238E27FC236}">
                <a16:creationId xmlns:a16="http://schemas.microsoft.com/office/drawing/2014/main" id="{0617F793-78D1-175A-9249-7DFF943FAEB3}"/>
              </a:ext>
            </a:extLst>
          </p:cNvPr>
          <p:cNvSpPr/>
          <p:nvPr/>
        </p:nvSpPr>
        <p:spPr>
          <a:xfrm>
            <a:off x="7378815" y="4405163"/>
            <a:ext cx="400569" cy="705990"/>
          </a:xfrm>
          <a:prstGeom prst="ellipse">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100"/>
          </a:p>
        </p:txBody>
      </p:sp>
      <p:sp>
        <p:nvSpPr>
          <p:cNvPr id="15" name="TextBox 14">
            <a:extLst>
              <a:ext uri="{FF2B5EF4-FFF2-40B4-BE49-F238E27FC236}">
                <a16:creationId xmlns:a16="http://schemas.microsoft.com/office/drawing/2014/main" id="{7B1BF3D1-385E-48E8-07DC-1DDCD05149E7}"/>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sp>
        <p:nvSpPr>
          <p:cNvPr id="17" name="TextBox 16">
            <a:extLst>
              <a:ext uri="{FF2B5EF4-FFF2-40B4-BE49-F238E27FC236}">
                <a16:creationId xmlns:a16="http://schemas.microsoft.com/office/drawing/2014/main" id="{47F952F1-243C-2234-E3D2-85447AE69D46}"/>
              </a:ext>
            </a:extLst>
          </p:cNvPr>
          <p:cNvSpPr txBox="1"/>
          <p:nvPr/>
        </p:nvSpPr>
        <p:spPr>
          <a:xfrm>
            <a:off x="10625434" y="5352629"/>
            <a:ext cx="7521890" cy="4458336"/>
          </a:xfrm>
          <a:prstGeom prst="rect">
            <a:avLst/>
          </a:prstGeom>
          <a:solidFill>
            <a:schemeClr val="accent2">
              <a:lumMod val="20000"/>
              <a:lumOff val="80000"/>
            </a:schemeClr>
          </a:solidFill>
        </p:spPr>
        <p:txBody>
          <a:bodyPr wrap="square">
            <a:spAutoFit/>
          </a:bodyPr>
          <a:lstStyle/>
          <a:p>
            <a:pPr>
              <a:lnSpc>
                <a:spcPct val="107000"/>
              </a:lnSpc>
              <a:spcAft>
                <a:spcPts val="1200"/>
              </a:spcAft>
            </a:pPr>
            <a:r>
              <a:rPr lang="en-GB" sz="2100" b="1" u="sng" dirty="0">
                <a:latin typeface="Calibri" panose="020F0502020204030204" pitchFamily="34" charset="0"/>
                <a:ea typeface="Calibri" panose="020F0502020204030204" pitchFamily="34" charset="0"/>
                <a:cs typeface="Times New Roman" panose="02020603050405020304" pitchFamily="18" charset="0"/>
              </a:rPr>
              <a:t>Variable gap - Soil Organic Carbon:</a:t>
            </a:r>
            <a:endParaRPr lang="da-DK" sz="21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buFont typeface="Calibri" panose="020F0502020204030204" pitchFamily="34" charset="0"/>
              <a:buChar char="-"/>
            </a:pPr>
            <a:r>
              <a:rPr lang="de-DE" sz="2100" dirty="0">
                <a:latin typeface="Calibri" panose="020F0502020204030204" pitchFamily="34" charset="0"/>
                <a:ea typeface="Calibri" panose="020F0502020204030204" pitchFamily="34" charset="0"/>
                <a:cs typeface="Times New Roman" panose="02020603050405020304" pitchFamily="18" charset="0"/>
              </a:rPr>
              <a:t>Data </a:t>
            </a:r>
            <a:r>
              <a:rPr lang="de-DE" sz="2100" dirty="0" err="1">
                <a:latin typeface="Calibri" panose="020F0502020204030204" pitchFamily="34" charset="0"/>
                <a:ea typeface="Calibri" panose="020F0502020204030204" pitchFamily="34" charset="0"/>
                <a:cs typeface="Times New Roman" panose="02020603050405020304" pitchFamily="18" charset="0"/>
              </a:rPr>
              <a:t>Upscaling</a:t>
            </a:r>
            <a:r>
              <a:rPr lang="de-DE" sz="2100" dirty="0">
                <a:latin typeface="Calibri" panose="020F0502020204030204" pitchFamily="34" charset="0"/>
                <a:ea typeface="Calibri" panose="020F0502020204030204" pitchFamily="34" charset="0"/>
                <a:cs typeface="Times New Roman" panose="02020603050405020304" pitchFamily="18" charset="0"/>
              </a:rPr>
              <a:t> </a:t>
            </a:r>
            <a:r>
              <a:rPr lang="de-DE" sz="2100" dirty="0" err="1">
                <a:latin typeface="Calibri" panose="020F0502020204030204" pitchFamily="34" charset="0"/>
                <a:ea typeface="Calibri" panose="020F0502020204030204" pitchFamily="34" charset="0"/>
                <a:cs typeface="Times New Roman" panose="02020603050405020304" pitchFamily="18" charset="0"/>
              </a:rPr>
              <a:t>Product</a:t>
            </a:r>
            <a:r>
              <a:rPr lang="de-DE" sz="2100" dirty="0">
                <a:latin typeface="Calibri" panose="020F0502020204030204" pitchFamily="34" charset="0"/>
                <a:ea typeface="Calibri" panose="020F0502020204030204" pitchFamily="34" charset="0"/>
                <a:cs typeface="Times New Roman" panose="02020603050405020304" pitchFamily="18" charset="0"/>
              </a:rPr>
              <a:t>: c. 20 – 52,5 kg C m-2.</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1200"/>
              </a:spcAft>
              <a:buFont typeface="Calibri" panose="020F0502020204030204" pitchFamily="34" charset="0"/>
              <a:buChar char="-"/>
            </a:pPr>
            <a:r>
              <a:rPr lang="de-DE" sz="2100" dirty="0">
                <a:latin typeface="Calibri" panose="020F0502020204030204" pitchFamily="34" charset="0"/>
                <a:ea typeface="Calibri" panose="020F0502020204030204" pitchFamily="34" charset="0"/>
                <a:cs typeface="Times New Roman" panose="02020603050405020304" pitchFamily="18" charset="0"/>
              </a:rPr>
              <a:t>CMIP6 ESM: &lt; 5 kg C m-2 and c. 20 – 52,5 kg C m-2. </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GB" sz="2100" dirty="0">
                <a:latin typeface="Calibri" panose="020F0502020204030204" pitchFamily="34" charset="0"/>
                <a:ea typeface="Calibri" panose="020F0502020204030204" pitchFamily="34" charset="0"/>
                <a:cs typeface="Times New Roman" panose="02020603050405020304" pitchFamily="18" charset="0"/>
              </a:rPr>
              <a:t> </a:t>
            </a:r>
            <a:r>
              <a:rPr lang="en-GB" sz="2100" b="1" u="sng" dirty="0">
                <a:latin typeface="Calibri" panose="020F0502020204030204" pitchFamily="34" charset="0"/>
                <a:ea typeface="Calibri" panose="020F0502020204030204" pitchFamily="34" charset="0"/>
                <a:cs typeface="Times New Roman" panose="02020603050405020304" pitchFamily="18" charset="0"/>
              </a:rPr>
              <a:t>Stations that can fill a gap identified by:</a:t>
            </a:r>
            <a:endParaRPr lang="da-DK" sz="2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GB" sz="2100" dirty="0">
                <a:latin typeface="Calibri" panose="020F0502020204030204" pitchFamily="34" charset="0"/>
                <a:ea typeface="Calibri" panose="020F0502020204030204" pitchFamily="34" charset="0"/>
                <a:cs typeface="Times New Roman" panose="02020603050405020304" pitchFamily="18" charset="0"/>
              </a:rPr>
              <a:t>Data upscaling Products: </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1200"/>
              </a:spcAft>
              <a:buFont typeface="Calibri" panose="020F0502020204030204" pitchFamily="34" charset="0"/>
              <a:buChar char="-"/>
            </a:pPr>
            <a:r>
              <a:rPr lang="de-DE" sz="2100" dirty="0">
                <a:latin typeface="Calibri" panose="020F0502020204030204" pitchFamily="34" charset="0"/>
                <a:ea typeface="Calibri" panose="020F0502020204030204" pitchFamily="34" charset="0"/>
                <a:cs typeface="Times New Roman" panose="02020603050405020304" pitchFamily="18" charset="0"/>
              </a:rPr>
              <a:t>Western Arctic Research Center, </a:t>
            </a:r>
            <a:r>
              <a:rPr lang="de-DE" sz="2100" dirty="0" err="1">
                <a:latin typeface="Calibri" panose="020F0502020204030204" pitchFamily="34" charset="0"/>
                <a:ea typeface="Calibri" panose="020F0502020204030204" pitchFamily="34" charset="0"/>
                <a:cs typeface="Times New Roman" panose="02020603050405020304" pitchFamily="18" charset="0"/>
              </a:rPr>
              <a:t>Tarfala</a:t>
            </a:r>
            <a:r>
              <a:rPr lang="de-DE" sz="2100" dirty="0">
                <a:latin typeface="Calibri" panose="020F0502020204030204" pitchFamily="34" charset="0"/>
                <a:ea typeface="Calibri" panose="020F0502020204030204" pitchFamily="34" charset="0"/>
                <a:cs typeface="Times New Roman" panose="02020603050405020304" pitchFamily="18" charset="0"/>
              </a:rPr>
              <a:t> Research Station, </a:t>
            </a:r>
            <a:r>
              <a:rPr lang="de-DE" sz="2100" dirty="0" err="1">
                <a:latin typeface="Calibri" panose="020F0502020204030204" pitchFamily="34" charset="0"/>
                <a:ea typeface="Calibri" panose="020F0502020204030204" pitchFamily="34" charset="0"/>
                <a:cs typeface="Times New Roman" panose="02020603050405020304" pitchFamily="18" charset="0"/>
              </a:rPr>
              <a:t>Abisko</a:t>
            </a:r>
            <a:r>
              <a:rPr lang="de-DE" sz="2100" dirty="0">
                <a:latin typeface="Calibri" panose="020F0502020204030204" pitchFamily="34" charset="0"/>
                <a:ea typeface="Calibri" panose="020F0502020204030204" pitchFamily="34" charset="0"/>
                <a:cs typeface="Times New Roman" panose="02020603050405020304" pitchFamily="18" charset="0"/>
              </a:rPr>
              <a:t> Scientific Research Station, </a:t>
            </a:r>
            <a:r>
              <a:rPr lang="de-DE" sz="2100" dirty="0" err="1">
                <a:latin typeface="Calibri" panose="020F0502020204030204" pitchFamily="34" charset="0"/>
                <a:ea typeface="Calibri" panose="020F0502020204030204" pitchFamily="34" charset="0"/>
                <a:cs typeface="Times New Roman" panose="02020603050405020304" pitchFamily="18" charset="0"/>
              </a:rPr>
              <a:t>Kevo</a:t>
            </a:r>
            <a:r>
              <a:rPr lang="de-DE" sz="2100" dirty="0">
                <a:latin typeface="Calibri" panose="020F0502020204030204" pitchFamily="34" charset="0"/>
                <a:ea typeface="Calibri" panose="020F0502020204030204" pitchFamily="34" charset="0"/>
                <a:cs typeface="Times New Roman" panose="02020603050405020304" pitchFamily="18" charset="0"/>
              </a:rPr>
              <a:t> Research Station, Arctic Station, Zackenberg Research Station</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GB" sz="2100" dirty="0">
                <a:latin typeface="Calibri" panose="020F0502020204030204" pitchFamily="34" charset="0"/>
                <a:ea typeface="Calibri" panose="020F0502020204030204" pitchFamily="34" charset="0"/>
                <a:cs typeface="Times New Roman" panose="02020603050405020304" pitchFamily="18" charset="0"/>
              </a:rPr>
              <a:t>CMIP6 ESMs: </a:t>
            </a:r>
            <a:endParaRPr lang="da-DK" sz="21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1200"/>
              </a:spcAft>
              <a:buFont typeface="Calibri" panose="020F0502020204030204" pitchFamily="34" charset="0"/>
              <a:buChar char="-"/>
            </a:pPr>
            <a:r>
              <a:rPr lang="de-DE" sz="2100" dirty="0">
                <a:latin typeface="Calibri" panose="020F0502020204030204" pitchFamily="34" charset="0"/>
                <a:ea typeface="Calibri" panose="020F0502020204030204" pitchFamily="34" charset="0"/>
                <a:cs typeface="Times New Roman" panose="02020603050405020304" pitchFamily="18" charset="0"/>
              </a:rPr>
              <a:t>Western Arctic Research Center, </a:t>
            </a:r>
            <a:r>
              <a:rPr lang="de-DE" sz="2100" dirty="0" err="1">
                <a:latin typeface="Calibri" panose="020F0502020204030204" pitchFamily="34" charset="0"/>
                <a:ea typeface="Calibri" panose="020F0502020204030204" pitchFamily="34" charset="0"/>
                <a:cs typeface="Times New Roman" panose="02020603050405020304" pitchFamily="18" charset="0"/>
              </a:rPr>
              <a:t>Toolik</a:t>
            </a:r>
            <a:r>
              <a:rPr lang="de-DE" sz="2100" dirty="0">
                <a:latin typeface="Calibri" panose="020F0502020204030204" pitchFamily="34" charset="0"/>
                <a:ea typeface="Calibri" panose="020F0502020204030204" pitchFamily="34" charset="0"/>
                <a:cs typeface="Times New Roman" panose="02020603050405020304" pitchFamily="18" charset="0"/>
              </a:rPr>
              <a:t> Field Station</a:t>
            </a:r>
            <a:endParaRPr lang="da-DK" sz="2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434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the world&#10;&#10;Description automatically generated">
            <a:extLst>
              <a:ext uri="{FF2B5EF4-FFF2-40B4-BE49-F238E27FC236}">
                <a16:creationId xmlns:a16="http://schemas.microsoft.com/office/drawing/2014/main" id="{342FAF63-0E66-3EFE-3A95-BA9BD7C792BC}"/>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2384" y="2"/>
            <a:ext cx="18198050" cy="9265838"/>
          </a:xfrm>
          <a:prstGeom prst="rect">
            <a:avLst/>
          </a:prstGeom>
        </p:spPr>
      </p:pic>
      <p:sp>
        <p:nvSpPr>
          <p:cNvPr id="7" name="Title 6">
            <a:extLst>
              <a:ext uri="{FF2B5EF4-FFF2-40B4-BE49-F238E27FC236}">
                <a16:creationId xmlns:a16="http://schemas.microsoft.com/office/drawing/2014/main" id="{66C3F08B-1406-31DF-BEE9-FBB319BD482C}"/>
              </a:ext>
            </a:extLst>
          </p:cNvPr>
          <p:cNvSpPr>
            <a:spLocks noGrp="1"/>
          </p:cNvSpPr>
          <p:nvPr>
            <p:ph type="title"/>
          </p:nvPr>
        </p:nvSpPr>
        <p:spPr>
          <a:xfrm>
            <a:off x="477583" y="345600"/>
            <a:ext cx="17808038" cy="1128600"/>
          </a:xfrm>
        </p:spPr>
        <p:txBody>
          <a:bodyPr>
            <a:normAutofit fontScale="90000"/>
          </a:bodyPr>
          <a:lstStyle/>
          <a:p>
            <a:r>
              <a:rPr lang="da-DK" dirty="0" err="1"/>
              <a:t>Upcoming</a:t>
            </a:r>
            <a:r>
              <a:rPr lang="da-DK" dirty="0"/>
              <a:t> tasks/</a:t>
            </a:r>
            <a:r>
              <a:rPr lang="da-DK" dirty="0" err="1"/>
              <a:t>deliverables</a:t>
            </a:r>
            <a:endParaRPr lang="en-DK" dirty="0"/>
          </a:p>
        </p:txBody>
      </p:sp>
      <p:sp>
        <p:nvSpPr>
          <p:cNvPr id="2" name="Rectangle 2">
            <a:extLst>
              <a:ext uri="{FF2B5EF4-FFF2-40B4-BE49-F238E27FC236}">
                <a16:creationId xmlns:a16="http://schemas.microsoft.com/office/drawing/2014/main" id="{CDEC735F-8509-BA0B-95C7-DD80A7E2A069}"/>
              </a:ext>
            </a:extLst>
          </p:cNvPr>
          <p:cNvSpPr>
            <a:spLocks noChangeArrowheads="1"/>
          </p:cNvSpPr>
          <p:nvPr/>
        </p:nvSpPr>
        <p:spPr bwMode="auto">
          <a:xfrm>
            <a:off x="1450896" y="1512510"/>
            <a:ext cx="244524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endParaRPr lang="en-DK" sz="2100"/>
          </a:p>
        </p:txBody>
      </p:sp>
      <p:sp>
        <p:nvSpPr>
          <p:cNvPr id="5" name="TextBox 4">
            <a:extLst>
              <a:ext uri="{FF2B5EF4-FFF2-40B4-BE49-F238E27FC236}">
                <a16:creationId xmlns:a16="http://schemas.microsoft.com/office/drawing/2014/main" id="{25886D7D-9DE3-481B-7852-A5EB6E279558}"/>
              </a:ext>
            </a:extLst>
          </p:cNvPr>
          <p:cNvSpPr txBox="1"/>
          <p:nvPr/>
        </p:nvSpPr>
        <p:spPr>
          <a:xfrm>
            <a:off x="826238" y="1998915"/>
            <a:ext cx="16991264" cy="2400657"/>
          </a:xfrm>
          <a:prstGeom prst="rect">
            <a:avLst/>
          </a:prstGeom>
          <a:noFill/>
        </p:spPr>
        <p:txBody>
          <a:bodyPr wrap="square">
            <a:spAutoFit/>
          </a:bodyPr>
          <a:lstStyle/>
          <a:p>
            <a:r>
              <a:rPr lang="en-GB" sz="4200" b="1" dirty="0"/>
              <a:t>The analysis will be applied across other domains</a:t>
            </a:r>
          </a:p>
          <a:p>
            <a:pPr marL="1200150" lvl="1" indent="-514350">
              <a:buFontTx/>
              <a:buChar char="-"/>
            </a:pPr>
            <a:r>
              <a:rPr lang="en-GB" sz="3600" b="1" dirty="0"/>
              <a:t>POLARIN Priorities</a:t>
            </a:r>
          </a:p>
          <a:p>
            <a:pPr marL="1200150" lvl="1" indent="-514350">
              <a:buFontTx/>
              <a:buChar char="-"/>
            </a:pPr>
            <a:r>
              <a:rPr lang="en-GB" sz="3600" b="1" dirty="0"/>
              <a:t>Marine, Atmospheric</a:t>
            </a:r>
          </a:p>
          <a:p>
            <a:pPr marL="1200150" lvl="1" indent="-514350">
              <a:buFontTx/>
              <a:buChar char="-"/>
            </a:pPr>
            <a:r>
              <a:rPr lang="en-GB" sz="3600" b="1" dirty="0"/>
              <a:t>Antarctic</a:t>
            </a:r>
          </a:p>
        </p:txBody>
      </p:sp>
      <p:pic>
        <p:nvPicPr>
          <p:cNvPr id="3" name="Google Shape;12;p2">
            <a:extLst>
              <a:ext uri="{FF2B5EF4-FFF2-40B4-BE49-F238E27FC236}">
                <a16:creationId xmlns:a16="http://schemas.microsoft.com/office/drawing/2014/main" id="{E9074587-28A5-EFEB-8882-32C969C7DDCB}"/>
              </a:ext>
            </a:extLst>
          </p:cNvPr>
          <p:cNvPicPr>
            <a:picLocks noChangeAspect="1"/>
          </p:cNvPicPr>
          <p:nvPr/>
        </p:nvPicPr>
        <p:blipFill>
          <a:blip r:embed="rId4">
            <a:alphaModFix/>
          </a:blip>
          <a:stretch>
            <a:fillRect/>
          </a:stretch>
        </p:blipFill>
        <p:spPr bwMode="auto">
          <a:xfrm>
            <a:off x="14877492" y="639288"/>
            <a:ext cx="2767797" cy="1656651"/>
          </a:xfrm>
          <a:prstGeom prst="rect">
            <a:avLst/>
          </a:prstGeom>
          <a:noFill/>
          <a:ln>
            <a:noFill/>
          </a:ln>
        </p:spPr>
      </p:pic>
      <p:sp>
        <p:nvSpPr>
          <p:cNvPr id="10" name="TextBox 9">
            <a:extLst>
              <a:ext uri="{FF2B5EF4-FFF2-40B4-BE49-F238E27FC236}">
                <a16:creationId xmlns:a16="http://schemas.microsoft.com/office/drawing/2014/main" id="{ABE7420D-FDE4-90EE-390E-AF698EA495CE}"/>
              </a:ext>
            </a:extLst>
          </p:cNvPr>
          <p:cNvSpPr txBox="1"/>
          <p:nvPr/>
        </p:nvSpPr>
        <p:spPr>
          <a:xfrm>
            <a:off x="4896314" y="5509418"/>
            <a:ext cx="12487227" cy="4062651"/>
          </a:xfrm>
          <a:prstGeom prst="rect">
            <a:avLst/>
          </a:prstGeom>
          <a:solidFill>
            <a:schemeClr val="bg2">
              <a:lumMod val="50000"/>
              <a:alpha val="29000"/>
            </a:schemeClr>
          </a:solidFill>
        </p:spPr>
        <p:txBody>
          <a:bodyPr wrap="square" rtlCol="0">
            <a:spAutoFit/>
          </a:bodyPr>
          <a:lstStyle/>
          <a:p>
            <a:r>
              <a:rPr lang="en-GB" sz="2100" b="1" dirty="0"/>
              <a:t>Future perspective</a:t>
            </a:r>
          </a:p>
          <a:p>
            <a:pPr marL="514350" indent="-514350">
              <a:buFont typeface="+mj-lt"/>
              <a:buAutoNum type="arabicPeriod"/>
            </a:pPr>
            <a:r>
              <a:rPr lang="en-GB" sz="2400" b="1" dirty="0"/>
              <a:t>The analytical framework can be scaled-up with</a:t>
            </a:r>
          </a:p>
          <a:p>
            <a:pPr marL="514350" indent="-514350">
              <a:buFont typeface="+mj-lt"/>
              <a:buAutoNum type="arabicPeriod"/>
            </a:pPr>
            <a:endParaRPr lang="en-GB" sz="2100" dirty="0"/>
          </a:p>
          <a:p>
            <a:pPr marL="1428590" lvl="1" indent="-514350">
              <a:buFont typeface="+mj-lt"/>
              <a:buAutoNum type="alphaUcPeriod"/>
            </a:pPr>
            <a:r>
              <a:rPr lang="en-GB" sz="2100" b="1" dirty="0"/>
              <a:t>Any model variables available</a:t>
            </a:r>
            <a:r>
              <a:rPr lang="en-GB" sz="2100" dirty="0"/>
              <a:t> (atmospheric, terrestrial, marine, ...)</a:t>
            </a:r>
          </a:p>
          <a:p>
            <a:pPr marL="1428590" lvl="1" indent="-514350">
              <a:buFont typeface="+mj-lt"/>
              <a:buAutoNum type="alphaUcPeriod"/>
            </a:pPr>
            <a:r>
              <a:rPr lang="en-GB" sz="2100" b="1" dirty="0"/>
              <a:t>More CMIP6 ESMs</a:t>
            </a:r>
            <a:r>
              <a:rPr lang="en-GB" sz="2100" dirty="0"/>
              <a:t> to increase the robustness of the analysis and learn about uncertainties</a:t>
            </a:r>
          </a:p>
          <a:p>
            <a:pPr marL="514350" indent="-514350">
              <a:buFont typeface="+mj-lt"/>
              <a:buAutoNum type="arabicPeriod"/>
            </a:pPr>
            <a:endParaRPr lang="en-GB" sz="2100" dirty="0"/>
          </a:p>
          <a:p>
            <a:pPr marL="514350" indent="-514350">
              <a:buFont typeface="+mj-lt"/>
              <a:buAutoNum type="arabicPeriod"/>
            </a:pPr>
            <a:r>
              <a:rPr lang="en-GB" sz="2400" b="1" dirty="0"/>
              <a:t>Our approach can </a:t>
            </a:r>
            <a:r>
              <a:rPr lang="en-GB" sz="2400" b="1" dirty="0" err="1"/>
              <a:t>can</a:t>
            </a:r>
            <a:r>
              <a:rPr lang="en-GB" sz="2400" b="1" dirty="0"/>
              <a:t> inform:</a:t>
            </a:r>
          </a:p>
          <a:p>
            <a:pPr marL="514350" indent="-514350">
              <a:buFont typeface="+mj-lt"/>
              <a:buAutoNum type="arabicPeriod"/>
            </a:pPr>
            <a:endParaRPr lang="en-GB" sz="2100" dirty="0"/>
          </a:p>
          <a:p>
            <a:pPr marL="1428590" lvl="1" indent="-514350">
              <a:buFont typeface="+mj-lt"/>
              <a:buAutoNum type="alphaUcPeriod"/>
            </a:pPr>
            <a:r>
              <a:rPr lang="en-GB" sz="2100" b="1" dirty="0"/>
              <a:t>Station managers </a:t>
            </a:r>
            <a:r>
              <a:rPr lang="en-GB" sz="2100" dirty="0"/>
              <a:t>about ecologically/scientifically significant variables to monitor;</a:t>
            </a:r>
          </a:p>
          <a:p>
            <a:pPr marL="1428590" lvl="1" indent="-514350">
              <a:buFont typeface="+mj-lt"/>
              <a:buAutoNum type="alphaUcPeriod"/>
            </a:pPr>
            <a:r>
              <a:rPr lang="en-GB" sz="2100" b="1" dirty="0"/>
              <a:t>Researchers</a:t>
            </a:r>
            <a:r>
              <a:rPr lang="en-GB" sz="2100" dirty="0"/>
              <a:t> about geographical gaps in monitoring efforts;</a:t>
            </a:r>
          </a:p>
          <a:p>
            <a:pPr marL="1428590" lvl="1" indent="-514350">
              <a:buFont typeface="+mj-lt"/>
              <a:buAutoNum type="alphaUcPeriod"/>
            </a:pPr>
            <a:r>
              <a:rPr lang="en-GB" sz="2100" b="1" dirty="0"/>
              <a:t>Policymakers</a:t>
            </a:r>
            <a:r>
              <a:rPr lang="en-GB" sz="2100" dirty="0"/>
              <a:t> about geographical gaps in infrastructure and monitoring efforts.</a:t>
            </a:r>
          </a:p>
          <a:p>
            <a:endParaRPr lang="da-DK" sz="2100" dirty="0"/>
          </a:p>
        </p:txBody>
      </p:sp>
      <p:sp>
        <p:nvSpPr>
          <p:cNvPr id="12" name="TextBox 11">
            <a:extLst>
              <a:ext uri="{FF2B5EF4-FFF2-40B4-BE49-F238E27FC236}">
                <a16:creationId xmlns:a16="http://schemas.microsoft.com/office/drawing/2014/main" id="{87DE9C64-E925-AD8A-74E9-ABE013BDD682}"/>
              </a:ext>
            </a:extLst>
          </p:cNvPr>
          <p:cNvSpPr txBox="1"/>
          <p:nvPr/>
        </p:nvSpPr>
        <p:spPr>
          <a:xfrm>
            <a:off x="348553" y="9904037"/>
            <a:ext cx="3159839" cy="369332"/>
          </a:xfrm>
          <a:prstGeom prst="rect">
            <a:avLst/>
          </a:prstGeom>
          <a:noFill/>
        </p:spPr>
        <p:txBody>
          <a:bodyPr wrap="none" rtlCol="0">
            <a:spAutoFit/>
          </a:bodyPr>
          <a:lstStyle/>
          <a:p>
            <a:r>
              <a:rPr lang="da-DK" sz="1800" dirty="0">
                <a:solidFill>
                  <a:srgbClr val="4B4F4A"/>
                </a:solidFill>
              </a:rPr>
              <a:t>POLARIN GA, 1-2 April 2025</a:t>
            </a:r>
          </a:p>
        </p:txBody>
      </p:sp>
    </p:spTree>
    <p:extLst>
      <p:ext uri="{BB962C8B-B14F-4D97-AF65-F5344CB8AC3E}">
        <p14:creationId xmlns:p14="http://schemas.microsoft.com/office/powerpoint/2010/main" val="4186497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xfrm>
            <a:off x="820804" y="1709200"/>
            <a:ext cx="13790545" cy="1434050"/>
          </a:xfrm>
          <a:prstGeom prst="rect">
            <a:avLst/>
          </a:prstGeom>
        </p:spPr>
        <p:txBody>
          <a:bodyPr spcFirstLastPara="1" wrap="square" lIns="182850" tIns="182850" rIns="182850" bIns="182850" anchor="t" anchorCtr="0">
            <a:noAutofit/>
          </a:bodyPr>
          <a:lstStyle/>
          <a:p>
            <a:r>
              <a:rPr lang="en-US" sz="4400" dirty="0"/>
              <a:t>Milestones and deliverables</a:t>
            </a:r>
            <a:br>
              <a:rPr lang="en-GB" sz="4400" dirty="0"/>
            </a:br>
            <a:endParaRPr sz="4400" dirty="0"/>
          </a:p>
        </p:txBody>
      </p:sp>
      <p:sp>
        <p:nvSpPr>
          <p:cNvPr id="112" name="Google Shape;112;p22">
            <a:extLst>
              <a:ext uri="{FF2B5EF4-FFF2-40B4-BE49-F238E27FC236}">
                <a16:creationId xmlns:a16="http://schemas.microsoft.com/office/drawing/2014/main" id="{974F826E-07B9-833E-4B44-0053147B4758}"/>
              </a:ext>
            </a:extLst>
          </p:cNvPr>
          <p:cNvSpPr txBox="1">
            <a:spLocks noGrp="1"/>
          </p:cNvSpPr>
          <p:nvPr>
            <p:ph type="body" idx="1"/>
          </p:nvPr>
        </p:nvSpPr>
        <p:spPr>
          <a:xfrm>
            <a:off x="820804" y="3295650"/>
            <a:ext cx="14800196" cy="5600700"/>
          </a:xfrm>
          <a:prstGeom prst="rect">
            <a:avLst/>
          </a:prstGeom>
          <a:noFill/>
          <a:ln>
            <a:noFill/>
          </a:ln>
        </p:spPr>
        <p:txBody>
          <a:bodyPr spcFirstLastPara="1" wrap="square" lIns="182850" tIns="182850" rIns="182850" bIns="182850" anchor="t" anchorCtr="0">
            <a:noAutofit/>
          </a:bodyPr>
          <a:lstStyle/>
          <a:p>
            <a:pPr>
              <a:spcBef>
                <a:spcPts val="600"/>
              </a:spcBef>
            </a:pPr>
            <a:r>
              <a:rPr lang="en-GB" b="0" i="0" u="none" strike="noStrike" dirty="0">
                <a:solidFill>
                  <a:schemeClr val="accent1"/>
                </a:solidFill>
                <a:effectLst/>
              </a:rPr>
              <a:t>D1.1 (CNRS), M5 </a:t>
            </a:r>
            <a:r>
              <a:rPr lang="en-US" dirty="0"/>
              <a:t>Implementation of the SLP with </a:t>
            </a:r>
            <a:r>
              <a:rPr lang="fr-FR" dirty="0" err="1"/>
              <a:t>Terms</a:t>
            </a:r>
            <a:r>
              <a:rPr lang="fr-FR" dirty="0"/>
              <a:t> of Reference</a:t>
            </a:r>
            <a:endParaRPr lang="en-GB" b="0" i="0" u="none" strike="noStrike" dirty="0">
              <a:solidFill>
                <a:srgbClr val="000000"/>
              </a:solidFill>
              <a:effectLst/>
            </a:endParaRPr>
          </a:p>
          <a:p>
            <a:pPr>
              <a:spcBef>
                <a:spcPts val="600"/>
              </a:spcBef>
            </a:pPr>
            <a:r>
              <a:rPr lang="en-GB" dirty="0">
                <a:solidFill>
                  <a:schemeClr val="accent1"/>
                </a:solidFill>
              </a:rPr>
              <a:t>D1.2 (IGOT-UL) M6 </a:t>
            </a:r>
            <a:r>
              <a:rPr lang="en-US" dirty="0"/>
              <a:t>Report on procedure for provision of </a:t>
            </a:r>
            <a:r>
              <a:rPr lang="fr-FR" dirty="0"/>
              <a:t>TA</a:t>
            </a:r>
            <a:endParaRPr lang="en-GB" b="0" i="0" u="none" strike="noStrike" dirty="0">
              <a:solidFill>
                <a:srgbClr val="000000"/>
              </a:solidFill>
              <a:effectLst/>
            </a:endParaRPr>
          </a:p>
          <a:p>
            <a:pPr>
              <a:spcBef>
                <a:spcPts val="600"/>
              </a:spcBef>
            </a:pPr>
            <a:r>
              <a:rPr lang="en-GB" b="0" i="0" u="none" strike="noStrike" dirty="0">
                <a:solidFill>
                  <a:schemeClr val="accent1"/>
                </a:solidFill>
                <a:effectLst/>
              </a:rPr>
              <a:t>D1.3 / M1.1 (OGS) M7 </a:t>
            </a:r>
            <a:r>
              <a:rPr lang="fr-FR" dirty="0"/>
              <a:t>Description of the </a:t>
            </a:r>
            <a:r>
              <a:rPr lang="fr-FR" dirty="0" err="1"/>
              <a:t>evaluation</a:t>
            </a:r>
            <a:r>
              <a:rPr lang="fr-FR" dirty="0"/>
              <a:t> </a:t>
            </a:r>
            <a:r>
              <a:rPr lang="en-US" dirty="0"/>
              <a:t>process, evaluation criteria, code of conduct, and guidelines and templates for </a:t>
            </a:r>
            <a:r>
              <a:rPr lang="fr-FR" dirty="0" err="1"/>
              <a:t>external</a:t>
            </a:r>
            <a:r>
              <a:rPr lang="fr-FR" dirty="0"/>
              <a:t> </a:t>
            </a:r>
            <a:r>
              <a:rPr lang="fr-FR" dirty="0" err="1"/>
              <a:t>reviewers</a:t>
            </a:r>
            <a:r>
              <a:rPr lang="en-GB" b="0" i="0" u="none" strike="noStrike" dirty="0">
                <a:solidFill>
                  <a:schemeClr val="accent1"/>
                </a:solidFill>
                <a:effectLst/>
              </a:rPr>
              <a:t> </a:t>
            </a:r>
          </a:p>
          <a:p>
            <a:pPr>
              <a:spcBef>
                <a:spcPts val="600"/>
              </a:spcBef>
            </a:pPr>
            <a:r>
              <a:rPr lang="en-GB" dirty="0">
                <a:solidFill>
                  <a:schemeClr val="accent1"/>
                </a:solidFill>
              </a:rPr>
              <a:t>D1.4 / M1.2 (CNRS) M8 </a:t>
            </a:r>
            <a:r>
              <a:rPr lang="en-US" dirty="0"/>
              <a:t>Overview report of existing science priorities by major Arctic and Antarctic </a:t>
            </a:r>
            <a:r>
              <a:rPr lang="fr-FR" dirty="0"/>
              <a:t>organisations and validation/calibration </a:t>
            </a:r>
            <a:r>
              <a:rPr lang="en-US" dirty="0"/>
              <a:t>needs by in-situ observation, remote sensing </a:t>
            </a:r>
            <a:r>
              <a:rPr lang="fr-FR" dirty="0"/>
              <a:t>and </a:t>
            </a:r>
            <a:r>
              <a:rPr lang="fr-FR" dirty="0" err="1"/>
              <a:t>modelling</a:t>
            </a:r>
            <a:r>
              <a:rPr lang="fr-FR" dirty="0"/>
              <a:t> </a:t>
            </a:r>
            <a:r>
              <a:rPr lang="fr-FR" dirty="0" err="1"/>
              <a:t>communities</a:t>
            </a:r>
            <a:endParaRPr lang="en-GB" dirty="0">
              <a:solidFill>
                <a:schemeClr val="accent1"/>
              </a:solidFill>
            </a:endParaRPr>
          </a:p>
        </p:txBody>
      </p:sp>
      <p:sp>
        <p:nvSpPr>
          <p:cNvPr id="4" name="Google Shape;111;p22">
            <a:extLst>
              <a:ext uri="{FF2B5EF4-FFF2-40B4-BE49-F238E27FC236}">
                <a16:creationId xmlns:a16="http://schemas.microsoft.com/office/drawing/2014/main" id="{113A5505-C16E-435B-8454-03BCE5840360}"/>
              </a:ext>
            </a:extLst>
          </p:cNvPr>
          <p:cNvSpPr txBox="1">
            <a:spLocks/>
          </p:cNvSpPr>
          <p:nvPr/>
        </p:nvSpPr>
        <p:spPr>
          <a:xfrm>
            <a:off x="573154" y="503750"/>
            <a:ext cx="11580745" cy="120545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fr-FR" dirty="0"/>
              <a:t>2. Progress &amp; </a:t>
            </a:r>
            <a:r>
              <a:rPr lang="fr-FR" dirty="0" err="1"/>
              <a:t>Achievements</a:t>
            </a:r>
            <a:r>
              <a:rPr lang="fr-FR" dirty="0"/>
              <a:t> (4)</a:t>
            </a:r>
          </a:p>
        </p:txBody>
      </p:sp>
    </p:spTree>
    <p:extLst>
      <p:ext uri="{BB962C8B-B14F-4D97-AF65-F5344CB8AC3E}">
        <p14:creationId xmlns:p14="http://schemas.microsoft.com/office/powerpoint/2010/main" val="3824971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A7BC532-CDD1-4203-A319-9B6F6F5B9FE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5D8A80D-0570-118F-3BD4-E94BD5B99C53}"/>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3. </a:t>
            </a:r>
            <a:r>
              <a:rPr lang="en-GB" dirty="0"/>
              <a:t>Challenges &amp; Opportunities</a:t>
            </a:r>
            <a:br>
              <a:rPr lang="en-GB" dirty="0"/>
            </a:br>
            <a:endParaRPr dirty="0"/>
          </a:p>
        </p:txBody>
      </p:sp>
      <p:sp>
        <p:nvSpPr>
          <p:cNvPr id="112" name="Google Shape;112;p22">
            <a:extLst>
              <a:ext uri="{FF2B5EF4-FFF2-40B4-BE49-F238E27FC236}">
                <a16:creationId xmlns:a16="http://schemas.microsoft.com/office/drawing/2014/main" id="{E7E2A83C-29B8-C172-F09C-F9E1A317152D}"/>
              </a:ext>
            </a:extLst>
          </p:cNvPr>
          <p:cNvSpPr txBox="1">
            <a:spLocks noGrp="1"/>
          </p:cNvSpPr>
          <p:nvPr>
            <p:ph type="body" idx="1"/>
          </p:nvPr>
        </p:nvSpPr>
        <p:spPr>
          <a:xfrm>
            <a:off x="1068454" y="2184400"/>
            <a:ext cx="15009746" cy="6235700"/>
          </a:xfrm>
          <a:prstGeom prst="rect">
            <a:avLst/>
          </a:prstGeom>
          <a:noFill/>
          <a:ln>
            <a:noFill/>
          </a:ln>
        </p:spPr>
        <p:txBody>
          <a:bodyPr spcFirstLastPara="1" wrap="square" lIns="182850" tIns="182850" rIns="182850" bIns="182850" anchor="t" anchorCtr="0">
            <a:noAutofit/>
          </a:bodyPr>
          <a:lstStyle/>
          <a:p>
            <a:pPr>
              <a:spcBef>
                <a:spcPts val="600"/>
              </a:spcBef>
              <a:buFont typeface="Arial" panose="020B0604020202020204" pitchFamily="34" charset="0"/>
              <a:buChar char="•"/>
            </a:pPr>
            <a:r>
              <a:rPr lang="en-GB" sz="2800" dirty="0">
                <a:solidFill>
                  <a:schemeClr val="accent1"/>
                </a:solidFill>
              </a:rPr>
              <a:t>Scientific Liaison Panel</a:t>
            </a:r>
            <a:r>
              <a:rPr lang="en-GB" sz="2800" dirty="0">
                <a:solidFill>
                  <a:srgbClr val="000000"/>
                </a:solidFill>
              </a:rPr>
              <a:t>: Very successful in getting people from outside the consortium engaged in the process: highly motivated and involved SLP members, very efficient panel. But some under represented expertise in the panel due to late withdrawal of a few members</a:t>
            </a:r>
          </a:p>
          <a:p>
            <a:pPr algn="l">
              <a:spcBef>
                <a:spcPts val="600"/>
              </a:spcBef>
              <a:buFont typeface="Arial" panose="020B0604020202020204" pitchFamily="34" charset="0"/>
              <a:buChar char="•"/>
            </a:pPr>
            <a:r>
              <a:rPr lang="en-GB" sz="2800" dirty="0">
                <a:solidFill>
                  <a:schemeClr val="accent1"/>
                </a:solidFill>
              </a:rPr>
              <a:t>Proposal evaluation</a:t>
            </a:r>
            <a:r>
              <a:rPr lang="en-GB" sz="2800" dirty="0">
                <a:solidFill>
                  <a:srgbClr val="000000"/>
                </a:solidFill>
              </a:rPr>
              <a:t>: Need to maintain a wide range of expertise among reviewers. Identifying external reviewers remains a challenge due to the large number of proposals.</a:t>
            </a:r>
          </a:p>
          <a:p>
            <a:pPr>
              <a:spcBef>
                <a:spcPts val="600"/>
              </a:spcBef>
              <a:buFont typeface="Arial" panose="020B0604020202020204" pitchFamily="34" charset="0"/>
              <a:buChar char="•"/>
            </a:pPr>
            <a:r>
              <a:rPr lang="en-GB" sz="2800" dirty="0">
                <a:solidFill>
                  <a:schemeClr val="accent1"/>
                </a:solidFill>
              </a:rPr>
              <a:t>Learning from the experience of the first call</a:t>
            </a:r>
            <a:r>
              <a:rPr lang="en-GB" sz="2800" dirty="0">
                <a:solidFill>
                  <a:srgbClr val="000000"/>
                </a:solidFill>
              </a:rPr>
              <a:t>: N</a:t>
            </a:r>
            <a:r>
              <a:rPr lang="en-GB" sz="2800" b="0" i="0" u="none" strike="noStrike" dirty="0">
                <a:solidFill>
                  <a:srgbClr val="000000"/>
                </a:solidFill>
                <a:effectLst/>
              </a:rPr>
              <a:t>ext calls may be easier to run </a:t>
            </a:r>
            <a:r>
              <a:rPr lang="en-GB" sz="2800" dirty="0">
                <a:solidFill>
                  <a:srgbClr val="000000"/>
                </a:solidFill>
              </a:rPr>
              <a:t>now that people are acquainted with the technical (TA platform) and scientific aspects of the evaluation procedure. S</a:t>
            </a:r>
            <a:r>
              <a:rPr lang="en-GB" sz="2800" b="0" i="0" u="none" strike="noStrike" dirty="0">
                <a:solidFill>
                  <a:srgbClr val="000000"/>
                </a:solidFill>
                <a:effectLst/>
              </a:rPr>
              <a:t>ome refinements to the evaluation procedure currently under discussion (debriefing meetings)</a:t>
            </a:r>
          </a:p>
          <a:p>
            <a:pPr>
              <a:spcBef>
                <a:spcPts val="600"/>
              </a:spcBef>
            </a:pPr>
            <a:endParaRPr lang="en-GB" sz="2800" dirty="0"/>
          </a:p>
        </p:txBody>
      </p:sp>
    </p:spTree>
    <p:extLst>
      <p:ext uri="{BB962C8B-B14F-4D97-AF65-F5344CB8AC3E}">
        <p14:creationId xmlns:p14="http://schemas.microsoft.com/office/powerpoint/2010/main" val="6442633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002960-2B3E-A0E7-694F-72D169945640}"/>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A3A6969-C68F-80BB-72EE-38BEB36EC6D0}"/>
              </a:ext>
            </a:extLst>
          </p:cNvPr>
          <p:cNvSpPr txBox="1">
            <a:spLocks noGrp="1"/>
          </p:cNvSpPr>
          <p:nvPr>
            <p:ph type="title"/>
          </p:nvPr>
        </p:nvSpPr>
        <p:spPr>
          <a:xfrm>
            <a:off x="820804" y="432850"/>
            <a:ext cx="13928129" cy="1776950"/>
          </a:xfrm>
          <a:prstGeom prst="rect">
            <a:avLst/>
          </a:prstGeom>
        </p:spPr>
        <p:txBody>
          <a:bodyPr spcFirstLastPara="1" wrap="square" lIns="182850" tIns="182850" rIns="182850" bIns="182850" anchor="t" anchorCtr="0">
            <a:noAutofit/>
          </a:bodyPr>
          <a:lstStyle/>
          <a:p>
            <a:r>
              <a:rPr lang="es" dirty="0"/>
              <a:t>4. </a:t>
            </a:r>
            <a:r>
              <a:rPr lang="en-GB" dirty="0"/>
              <a:t>Next Steps</a:t>
            </a:r>
            <a:br>
              <a:rPr lang="en-GB" dirty="0"/>
            </a:br>
            <a:r>
              <a:rPr lang="en-GB" sz="3200" dirty="0">
                <a:solidFill>
                  <a:srgbClr val="000000"/>
                </a:solidFill>
              </a:rPr>
              <a:t>Planned activities for the next year</a:t>
            </a:r>
            <a:br>
              <a:rPr lang="en-GB" sz="3200" dirty="0"/>
            </a:br>
            <a:endParaRPr sz="3200" dirty="0"/>
          </a:p>
        </p:txBody>
      </p:sp>
      <p:sp>
        <p:nvSpPr>
          <p:cNvPr id="112" name="Google Shape;112;p22">
            <a:extLst>
              <a:ext uri="{FF2B5EF4-FFF2-40B4-BE49-F238E27FC236}">
                <a16:creationId xmlns:a16="http://schemas.microsoft.com/office/drawing/2014/main" id="{00E3ECAA-0010-64D9-4839-AF2BA3531269}"/>
              </a:ext>
            </a:extLst>
          </p:cNvPr>
          <p:cNvSpPr txBox="1">
            <a:spLocks noGrp="1"/>
          </p:cNvSpPr>
          <p:nvPr>
            <p:ph type="body" idx="1"/>
          </p:nvPr>
        </p:nvSpPr>
        <p:spPr>
          <a:xfrm>
            <a:off x="820804" y="3366550"/>
            <a:ext cx="15612778" cy="3681950"/>
          </a:xfrm>
          <a:prstGeom prst="rect">
            <a:avLst/>
          </a:prstGeom>
          <a:noFill/>
          <a:ln>
            <a:noFill/>
          </a:ln>
        </p:spPr>
        <p:txBody>
          <a:bodyPr spcFirstLastPara="1" wrap="square" lIns="182850" tIns="182850" rIns="182850" bIns="182850" anchor="t" anchorCtr="0">
            <a:noAutofit/>
          </a:bodyPr>
          <a:lstStyle/>
          <a:p>
            <a:pPr>
              <a:spcBef>
                <a:spcPts val="1200"/>
              </a:spcBef>
              <a:buFont typeface="Arial" panose="020B0604020202020204" pitchFamily="34" charset="0"/>
              <a:buChar char="•"/>
            </a:pPr>
            <a:r>
              <a:rPr lang="en-GB" dirty="0">
                <a:solidFill>
                  <a:schemeClr val="accent1"/>
                </a:solidFill>
              </a:rPr>
              <a:t>Finalise the assessment of first call for proposals</a:t>
            </a:r>
          </a:p>
          <a:p>
            <a:pPr lvl="1">
              <a:spcBef>
                <a:spcPts val="1200"/>
              </a:spcBef>
              <a:buClr>
                <a:srgbClr val="0078FF"/>
              </a:buClr>
              <a:buFont typeface="Wingdings" panose="05000000000000000000" pitchFamily="2" charset="2"/>
              <a:buChar char="Ø"/>
            </a:pPr>
            <a:r>
              <a:rPr lang="en-GB" sz="3200" dirty="0">
                <a:solidFill>
                  <a:srgbClr val="000000"/>
                </a:solidFill>
                <a:latin typeface="Montserrat" charset="0"/>
              </a:rPr>
              <a:t>Refine tools and graphic products to analyse TA projects for their contribution to the POLARIN key research challenges</a:t>
            </a:r>
          </a:p>
          <a:p>
            <a:pPr lvl="1">
              <a:spcBef>
                <a:spcPts val="1200"/>
              </a:spcBef>
              <a:buClr>
                <a:srgbClr val="0078FF"/>
              </a:buClr>
              <a:buFont typeface="Wingdings" panose="05000000000000000000" pitchFamily="2" charset="2"/>
              <a:buChar char="Ø"/>
            </a:pPr>
            <a:r>
              <a:rPr lang="en-GB" sz="3200" dirty="0">
                <a:solidFill>
                  <a:srgbClr val="000000"/>
                </a:solidFill>
                <a:latin typeface="Montserrat" charset="0"/>
              </a:rPr>
              <a:t>Identify POLARIN infrastructures that have filled geographical or thematic or validation/calibration knowledge gaps</a:t>
            </a:r>
          </a:p>
          <a:p>
            <a:pPr marL="590550" lvl="1" indent="0">
              <a:spcBef>
                <a:spcPts val="1200"/>
              </a:spcBef>
              <a:buClr>
                <a:srgbClr val="0078FF"/>
              </a:buClr>
              <a:buNone/>
            </a:pPr>
            <a:endParaRPr lang="en-GB" sz="3200" dirty="0">
              <a:solidFill>
                <a:srgbClr val="000000"/>
              </a:solidFill>
            </a:endParaRPr>
          </a:p>
        </p:txBody>
      </p:sp>
    </p:spTree>
    <p:extLst>
      <p:ext uri="{BB962C8B-B14F-4D97-AF65-F5344CB8AC3E}">
        <p14:creationId xmlns:p14="http://schemas.microsoft.com/office/powerpoint/2010/main" val="29332767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002960-2B3E-A0E7-694F-72D169945640}"/>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A3A6969-C68F-80BB-72EE-38BEB36EC6D0}"/>
              </a:ext>
            </a:extLst>
          </p:cNvPr>
          <p:cNvSpPr txBox="1">
            <a:spLocks noGrp="1"/>
          </p:cNvSpPr>
          <p:nvPr>
            <p:ph type="title"/>
          </p:nvPr>
        </p:nvSpPr>
        <p:spPr>
          <a:xfrm>
            <a:off x="820804" y="432850"/>
            <a:ext cx="13928129" cy="1776950"/>
          </a:xfrm>
          <a:prstGeom prst="rect">
            <a:avLst/>
          </a:prstGeom>
        </p:spPr>
        <p:txBody>
          <a:bodyPr spcFirstLastPara="1" wrap="square" lIns="182850" tIns="182850" rIns="182850" bIns="182850" anchor="t" anchorCtr="0">
            <a:noAutofit/>
          </a:bodyPr>
          <a:lstStyle/>
          <a:p>
            <a:r>
              <a:rPr lang="es" dirty="0"/>
              <a:t>4. </a:t>
            </a:r>
            <a:r>
              <a:rPr lang="en-GB" dirty="0"/>
              <a:t>Next Steps</a:t>
            </a:r>
            <a:br>
              <a:rPr lang="en-GB" dirty="0"/>
            </a:br>
            <a:r>
              <a:rPr lang="en-GB" sz="3200" dirty="0">
                <a:solidFill>
                  <a:srgbClr val="000000"/>
                </a:solidFill>
              </a:rPr>
              <a:t>Planned activities for the next year (cont.)</a:t>
            </a:r>
            <a:br>
              <a:rPr lang="en-GB" sz="3200" dirty="0"/>
            </a:br>
            <a:endParaRPr sz="3200" dirty="0"/>
          </a:p>
        </p:txBody>
      </p:sp>
      <p:sp>
        <p:nvSpPr>
          <p:cNvPr id="112" name="Google Shape;112;p22">
            <a:extLst>
              <a:ext uri="{FF2B5EF4-FFF2-40B4-BE49-F238E27FC236}">
                <a16:creationId xmlns:a16="http://schemas.microsoft.com/office/drawing/2014/main" id="{00E3ECAA-0010-64D9-4839-AF2BA3531269}"/>
              </a:ext>
            </a:extLst>
          </p:cNvPr>
          <p:cNvSpPr txBox="1">
            <a:spLocks noGrp="1"/>
          </p:cNvSpPr>
          <p:nvPr>
            <p:ph type="body" idx="1"/>
          </p:nvPr>
        </p:nvSpPr>
        <p:spPr>
          <a:xfrm>
            <a:off x="820804" y="2405600"/>
            <a:ext cx="15612778" cy="6947950"/>
          </a:xfrm>
          <a:prstGeom prst="rect">
            <a:avLst/>
          </a:prstGeom>
          <a:noFill/>
          <a:ln>
            <a:noFill/>
          </a:ln>
        </p:spPr>
        <p:txBody>
          <a:bodyPr spcFirstLastPara="1" wrap="square" lIns="182850" tIns="182850" rIns="182850" bIns="182850" anchor="t" anchorCtr="0">
            <a:noAutofit/>
          </a:bodyPr>
          <a:lstStyle/>
          <a:p>
            <a:pPr algn="l">
              <a:buFont typeface="Arial" panose="020B0604020202020204" pitchFamily="34" charset="0"/>
              <a:buChar char="•"/>
            </a:pPr>
            <a:r>
              <a:rPr lang="en-GB" dirty="0">
                <a:solidFill>
                  <a:schemeClr val="accent1"/>
                </a:solidFill>
              </a:rPr>
              <a:t>Prepare the 2</a:t>
            </a:r>
            <a:r>
              <a:rPr lang="en-GB" baseline="30000" dirty="0">
                <a:solidFill>
                  <a:schemeClr val="accent1"/>
                </a:solidFill>
              </a:rPr>
              <a:t>nd</a:t>
            </a:r>
            <a:r>
              <a:rPr lang="en-GB" dirty="0">
                <a:solidFill>
                  <a:schemeClr val="accent1"/>
                </a:solidFill>
              </a:rPr>
              <a:t> call for proposals (to be launched Sept. 2025)</a:t>
            </a:r>
          </a:p>
          <a:p>
            <a:pPr lvl="1">
              <a:buFont typeface="Wingdings" panose="05000000000000000000" pitchFamily="2" charset="2"/>
              <a:buChar char="Ø"/>
            </a:pPr>
            <a:r>
              <a:rPr lang="en-GB" sz="3200" dirty="0">
                <a:latin typeface="Montserrat" charset="0"/>
              </a:rPr>
              <a:t>Refine the scientific focus of the call </a:t>
            </a:r>
            <a:r>
              <a:rPr lang="en-GB" sz="3200" dirty="0">
                <a:solidFill>
                  <a:srgbClr val="000000"/>
                </a:solidFill>
                <a:latin typeface="Montserrat" charset="0"/>
              </a:rPr>
              <a:t>based on the gap analysis in Task 1.3, the scientific outcome of the 1</a:t>
            </a:r>
            <a:r>
              <a:rPr lang="en-GB" sz="3200" baseline="30000" dirty="0">
                <a:solidFill>
                  <a:srgbClr val="000000"/>
                </a:solidFill>
                <a:latin typeface="Montserrat" charset="0"/>
              </a:rPr>
              <a:t>st</a:t>
            </a:r>
            <a:r>
              <a:rPr lang="en-GB" sz="3200" dirty="0">
                <a:solidFill>
                  <a:srgbClr val="000000"/>
                </a:solidFill>
                <a:latin typeface="Montserrat" charset="0"/>
              </a:rPr>
              <a:t> call, inputs from SLP members, monitoring of international science strategies</a:t>
            </a:r>
          </a:p>
          <a:p>
            <a:pPr lvl="1">
              <a:buFont typeface="Wingdings" panose="05000000000000000000" pitchFamily="2" charset="2"/>
              <a:buChar char="Ø"/>
            </a:pPr>
            <a:r>
              <a:rPr lang="en-GB" sz="3200" dirty="0">
                <a:latin typeface="Montserrat" charset="0"/>
              </a:rPr>
              <a:t>Complete the SLP expertise </a:t>
            </a:r>
            <a:r>
              <a:rPr lang="en-GB" sz="3200" dirty="0">
                <a:solidFill>
                  <a:srgbClr val="000000"/>
                </a:solidFill>
                <a:latin typeface="Montserrat" charset="0"/>
              </a:rPr>
              <a:t>by adding 3 new members (non-affiliated to POLARIN partner </a:t>
            </a:r>
            <a:r>
              <a:rPr lang="en-GB" sz="3200" dirty="0" err="1">
                <a:solidFill>
                  <a:srgbClr val="000000"/>
                </a:solidFill>
                <a:latin typeface="Montserrat" charset="0"/>
              </a:rPr>
              <a:t>orgnizations</a:t>
            </a:r>
            <a:r>
              <a:rPr lang="en-GB" sz="3200" dirty="0">
                <a:solidFill>
                  <a:srgbClr val="000000"/>
                </a:solidFill>
                <a:latin typeface="Montserrat" charset="0"/>
              </a:rPr>
              <a:t>)</a:t>
            </a:r>
          </a:p>
          <a:p>
            <a:pPr lvl="1">
              <a:buFont typeface="Wingdings" panose="05000000000000000000" pitchFamily="2" charset="2"/>
              <a:buChar char="Ø"/>
            </a:pPr>
            <a:r>
              <a:rPr lang="en-GB" sz="3200" dirty="0">
                <a:latin typeface="Montserrat" charset="0"/>
              </a:rPr>
              <a:t>Update the portfolio of available RI </a:t>
            </a:r>
            <a:r>
              <a:rPr lang="en-GB" sz="3200" dirty="0">
                <a:solidFill>
                  <a:srgbClr val="000000"/>
                </a:solidFill>
                <a:latin typeface="Montserrat" charset="0"/>
              </a:rPr>
              <a:t>for the call. Promote opportunities for access to core repositories and multiple infrastructures (no selected projects from the 1</a:t>
            </a:r>
            <a:r>
              <a:rPr lang="en-GB" sz="3200" baseline="30000" dirty="0">
                <a:solidFill>
                  <a:srgbClr val="000000"/>
                </a:solidFill>
                <a:latin typeface="Montserrat" charset="0"/>
              </a:rPr>
              <a:t>st</a:t>
            </a:r>
            <a:r>
              <a:rPr lang="en-GB" sz="3200" dirty="0">
                <a:solidFill>
                  <a:srgbClr val="000000"/>
                </a:solidFill>
                <a:latin typeface="Montserrat" charset="0"/>
              </a:rPr>
              <a:t> call).</a:t>
            </a:r>
          </a:p>
          <a:p>
            <a:pPr lvl="1">
              <a:buFont typeface="Wingdings" panose="05000000000000000000" pitchFamily="2" charset="2"/>
              <a:buChar char="Ø"/>
            </a:pPr>
            <a:r>
              <a:rPr lang="en-GB" sz="3200" dirty="0">
                <a:solidFill>
                  <a:srgbClr val="000000"/>
                </a:solidFill>
                <a:latin typeface="Montserrat" charset="0"/>
              </a:rPr>
              <a:t> </a:t>
            </a:r>
            <a:r>
              <a:rPr lang="en-GB" sz="3200" i="0" u="none" strike="noStrike" dirty="0">
                <a:effectLst/>
                <a:latin typeface="Montserrat" charset="0"/>
              </a:rPr>
              <a:t>Refine some steps of the evaluation procedure </a:t>
            </a:r>
            <a:r>
              <a:rPr lang="en-GB" sz="3200" i="0" u="none" strike="noStrike" dirty="0">
                <a:solidFill>
                  <a:srgbClr val="000000"/>
                </a:solidFill>
                <a:effectLst/>
                <a:latin typeface="Montserrat" charset="0"/>
              </a:rPr>
              <a:t>: e.g. add a SLP reviewer to the watchdog for each proposal, … </a:t>
            </a:r>
          </a:p>
          <a:p>
            <a:pPr lvl="1">
              <a:buFont typeface="Wingdings" panose="05000000000000000000" pitchFamily="2" charset="2"/>
              <a:buChar char="Ø"/>
            </a:pPr>
            <a:r>
              <a:rPr lang="en-GB" sz="3200" i="0" u="none" strike="noStrike" dirty="0">
                <a:effectLst/>
                <a:latin typeface="Montserrat" charset="0"/>
              </a:rPr>
              <a:t>Implement possible changes in TAP </a:t>
            </a:r>
            <a:r>
              <a:rPr lang="en-GB" sz="3200" i="0" u="none" strike="noStrike" dirty="0">
                <a:solidFill>
                  <a:srgbClr val="000000"/>
                </a:solidFill>
                <a:effectLst/>
                <a:latin typeface="Montserrat" charset="0"/>
              </a:rPr>
              <a:t>(WP2)</a:t>
            </a:r>
          </a:p>
        </p:txBody>
      </p:sp>
    </p:spTree>
    <p:extLst>
      <p:ext uri="{BB962C8B-B14F-4D97-AF65-F5344CB8AC3E}">
        <p14:creationId xmlns:p14="http://schemas.microsoft.com/office/powerpoint/2010/main" val="2482774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002960-2B3E-A0E7-694F-72D169945640}"/>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A3A6969-C68F-80BB-72EE-38BEB36EC6D0}"/>
              </a:ext>
            </a:extLst>
          </p:cNvPr>
          <p:cNvSpPr txBox="1">
            <a:spLocks noGrp="1"/>
          </p:cNvSpPr>
          <p:nvPr>
            <p:ph type="title"/>
          </p:nvPr>
        </p:nvSpPr>
        <p:spPr>
          <a:xfrm>
            <a:off x="820804" y="890050"/>
            <a:ext cx="15485996" cy="1967450"/>
          </a:xfrm>
          <a:prstGeom prst="rect">
            <a:avLst/>
          </a:prstGeom>
        </p:spPr>
        <p:txBody>
          <a:bodyPr spcFirstLastPara="1" wrap="square" lIns="182850" tIns="182850" rIns="182850" bIns="182850" anchor="t" anchorCtr="0">
            <a:noAutofit/>
          </a:bodyPr>
          <a:lstStyle/>
          <a:p>
            <a:pPr marL="457200" lvl="0" indent="-374650">
              <a:lnSpc>
                <a:spcPct val="115000"/>
              </a:lnSpc>
              <a:buClr>
                <a:srgbClr val="0078FF"/>
              </a:buClr>
              <a:buSzPts val="2300"/>
              <a:buFont typeface="Arial" panose="020B0604020202020204" pitchFamily="34" charset="0"/>
              <a:buChar char="•"/>
            </a:pPr>
            <a:r>
              <a:rPr lang="es" sz="5400" dirty="0">
                <a:latin typeface="Montserrat Light" charset="0"/>
              </a:rPr>
              <a:t>4. </a:t>
            </a:r>
            <a:r>
              <a:rPr lang="en-GB" sz="5400" dirty="0">
                <a:latin typeface="Montserrat Light" charset="0"/>
              </a:rPr>
              <a:t>Next Steps</a:t>
            </a:r>
            <a:br>
              <a:rPr lang="en-GB" sz="5400" dirty="0">
                <a:latin typeface="Montserrat Light" charset="0"/>
              </a:rPr>
            </a:br>
            <a:r>
              <a:rPr lang="en-GB" sz="5400" dirty="0">
                <a:solidFill>
                  <a:srgbClr val="000000"/>
                </a:solidFill>
                <a:latin typeface="Montserrat Light" charset="0"/>
                <a:sym typeface="Montserrat SemiBold"/>
              </a:rPr>
              <a:t>Upcoming milestones and deliverables</a:t>
            </a:r>
            <a:endParaRPr sz="5400" dirty="0">
              <a:latin typeface="Montserrat Light" charset="0"/>
            </a:endParaRPr>
          </a:p>
        </p:txBody>
      </p:sp>
      <p:sp>
        <p:nvSpPr>
          <p:cNvPr id="4" name="Google Shape;112;p22">
            <a:extLst>
              <a:ext uri="{FF2B5EF4-FFF2-40B4-BE49-F238E27FC236}">
                <a16:creationId xmlns:a16="http://schemas.microsoft.com/office/drawing/2014/main" id="{9DECE0CB-2E62-4F07-9D8D-7DFB10076F6B}"/>
              </a:ext>
            </a:extLst>
          </p:cNvPr>
          <p:cNvSpPr txBox="1">
            <a:spLocks noGrp="1"/>
          </p:cNvSpPr>
          <p:nvPr>
            <p:ph type="body" idx="1"/>
          </p:nvPr>
        </p:nvSpPr>
        <p:spPr>
          <a:xfrm>
            <a:off x="554104" y="3971925"/>
            <a:ext cx="16019396" cy="2343150"/>
          </a:xfrm>
          <a:prstGeom prst="rect">
            <a:avLst/>
          </a:prstGeom>
          <a:noFill/>
          <a:ln>
            <a:noFill/>
          </a:ln>
        </p:spPr>
        <p:txBody>
          <a:bodyPr spcFirstLastPara="1" wrap="square" lIns="182850" tIns="182850" rIns="182850" bIns="182850" anchor="t" anchorCtr="0">
            <a:noAutofit/>
          </a:bodyPr>
          <a:lstStyle/>
          <a:p>
            <a:r>
              <a:rPr lang="en-GB" b="0" i="0" u="none" strike="noStrike" dirty="0">
                <a:solidFill>
                  <a:schemeClr val="accent1"/>
                </a:solidFill>
                <a:effectLst/>
              </a:rPr>
              <a:t>D1.5 (AU), M12 </a:t>
            </a:r>
            <a:r>
              <a:rPr lang="en-US" dirty="0"/>
              <a:t>Polar Knowledge gaps and potential of POLARIN RIs in addressing them </a:t>
            </a:r>
            <a:r>
              <a:rPr lang="en-US" dirty="0">
                <a:sym typeface="Wingdings" panose="05000000000000000000" pitchFamily="2" charset="2"/>
              </a:rPr>
              <a:t> under review</a:t>
            </a:r>
            <a:endParaRPr lang="en-GB" b="0" i="0" u="none" strike="noStrike" dirty="0">
              <a:solidFill>
                <a:srgbClr val="000000"/>
              </a:solidFill>
              <a:effectLst/>
            </a:endParaRPr>
          </a:p>
          <a:p>
            <a:pPr>
              <a:spcBef>
                <a:spcPts val="600"/>
              </a:spcBef>
            </a:pPr>
            <a:r>
              <a:rPr lang="en-GB" dirty="0">
                <a:solidFill>
                  <a:schemeClr val="accent1"/>
                </a:solidFill>
              </a:rPr>
              <a:t>D1.6 / M1.3 (OGS), M18 </a:t>
            </a:r>
            <a:r>
              <a:rPr lang="en-US" dirty="0"/>
              <a:t>Selection report of the first call for proposals</a:t>
            </a:r>
            <a:endParaRPr lang="en-GB" b="0" i="0" u="none" strike="noStrike" dirty="0">
              <a:solidFill>
                <a:srgbClr val="000000"/>
              </a:solidFill>
              <a:effectLst/>
            </a:endParaRPr>
          </a:p>
        </p:txBody>
      </p:sp>
    </p:spTree>
    <p:extLst>
      <p:ext uri="{BB962C8B-B14F-4D97-AF65-F5344CB8AC3E}">
        <p14:creationId xmlns:p14="http://schemas.microsoft.com/office/powerpoint/2010/main" val="3822130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54452E6D-C5E3-3D4B-F9E1-B4FA63D9A93C}"/>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7D16272-F730-0B16-A177-50BDA1BF8D84}"/>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5. </a:t>
            </a:r>
            <a:r>
              <a:rPr lang="en-GB" dirty="0"/>
              <a:t>Collaboration &amp; Key Interactions</a:t>
            </a:r>
            <a:br>
              <a:rPr lang="en-GB" dirty="0"/>
            </a:br>
            <a:endParaRPr dirty="0"/>
          </a:p>
        </p:txBody>
      </p:sp>
      <p:sp>
        <p:nvSpPr>
          <p:cNvPr id="112" name="Google Shape;112;p22">
            <a:extLst>
              <a:ext uri="{FF2B5EF4-FFF2-40B4-BE49-F238E27FC236}">
                <a16:creationId xmlns:a16="http://schemas.microsoft.com/office/drawing/2014/main" id="{65BC10BD-F4D8-FB8D-C649-1D7556CC70F2}"/>
              </a:ext>
            </a:extLst>
          </p:cNvPr>
          <p:cNvSpPr txBox="1">
            <a:spLocks noGrp="1"/>
          </p:cNvSpPr>
          <p:nvPr>
            <p:ph type="body" idx="1"/>
          </p:nvPr>
        </p:nvSpPr>
        <p:spPr>
          <a:xfrm>
            <a:off x="865472" y="2997675"/>
            <a:ext cx="13155327" cy="6832800"/>
          </a:xfrm>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dirty="0">
                <a:solidFill>
                  <a:srgbClr val="000000"/>
                </a:solidFill>
              </a:rPr>
              <a:t>Strong c</a:t>
            </a:r>
            <a:r>
              <a:rPr lang="en-GB" b="0" i="0" u="none" strike="noStrike" dirty="0">
                <a:solidFill>
                  <a:srgbClr val="000000"/>
                </a:solidFill>
                <a:effectLst/>
              </a:rPr>
              <a:t>oordination with WP2 (</a:t>
            </a:r>
            <a:r>
              <a:rPr lang="en-GB" dirty="0">
                <a:solidFill>
                  <a:srgbClr val="000000"/>
                </a:solidFill>
              </a:rPr>
              <a:t>TA management)</a:t>
            </a:r>
          </a:p>
          <a:p>
            <a:pPr algn="l">
              <a:buFont typeface="Arial" panose="020B0604020202020204" pitchFamily="34" charset="0"/>
              <a:buChar char="•"/>
            </a:pPr>
            <a:r>
              <a:rPr lang="en-GB" dirty="0">
                <a:solidFill>
                  <a:srgbClr val="000000"/>
                </a:solidFill>
              </a:rPr>
              <a:t>Ongoing cooperation with WP4 (customised data products)</a:t>
            </a:r>
          </a:p>
          <a:p>
            <a:pPr algn="l">
              <a:buFont typeface="Arial" panose="020B0604020202020204" pitchFamily="34" charset="0"/>
              <a:buChar char="•"/>
            </a:pPr>
            <a:r>
              <a:rPr lang="en-GB" b="0" i="0" u="none" strike="noStrike" dirty="0">
                <a:solidFill>
                  <a:srgbClr val="000000"/>
                </a:solidFill>
                <a:effectLst/>
              </a:rPr>
              <a:t>Need to develop collaborations with WP7 (training activities) for optimised use of POLARIN RI and project data</a:t>
            </a:r>
          </a:p>
          <a:p>
            <a:pPr algn="l">
              <a:buFont typeface="Arial" panose="020B0604020202020204" pitchFamily="34" charset="0"/>
              <a:buChar char="•"/>
            </a:pPr>
            <a:r>
              <a:rPr lang="en-GB" dirty="0">
                <a:solidFill>
                  <a:srgbClr val="000000"/>
                </a:solidFill>
              </a:rPr>
              <a:t>Need to develop collaboration with WP8 </a:t>
            </a:r>
            <a:r>
              <a:rPr lang="en-GB" b="0" i="0" u="none" strike="noStrike" dirty="0">
                <a:solidFill>
                  <a:srgbClr val="000000"/>
                </a:solidFill>
                <a:effectLst/>
              </a:rPr>
              <a:t>to ensure efficient showcase of POLARIN project outcomes</a:t>
            </a:r>
          </a:p>
          <a:p>
            <a:pPr marL="82550" indent="0" algn="l">
              <a:buNone/>
            </a:pPr>
            <a:endParaRPr lang="en-GB" b="0" i="0" u="none" strike="noStrike" dirty="0">
              <a:solidFill>
                <a:srgbClr val="000000"/>
              </a:solidFill>
              <a:effectLst/>
            </a:endParaRPr>
          </a:p>
        </p:txBody>
      </p:sp>
    </p:spTree>
    <p:extLst>
      <p:ext uri="{BB962C8B-B14F-4D97-AF65-F5344CB8AC3E}">
        <p14:creationId xmlns:p14="http://schemas.microsoft.com/office/powerpoint/2010/main" val="4011227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8">
            <a:extLst>
              <a:ext uri="{FF2B5EF4-FFF2-40B4-BE49-F238E27FC236}">
                <a16:creationId xmlns:a16="http://schemas.microsoft.com/office/drawing/2014/main" id="{307B476C-55EE-4B81-9C41-BEAA8B845A3C}"/>
              </a:ext>
            </a:extLst>
          </p:cNvPr>
          <p:cNvSpPr txBox="1"/>
          <p:nvPr/>
        </p:nvSpPr>
        <p:spPr>
          <a:xfrm>
            <a:off x="5036357" y="4667250"/>
            <a:ext cx="6482565" cy="1323439"/>
          </a:xfrm>
          <a:prstGeom prst="rect">
            <a:avLst/>
          </a:prstGeom>
          <a:noFill/>
        </p:spPr>
        <p:txBody>
          <a:bodyPr wrap="square">
            <a:spAutoFit/>
          </a:bodyPr>
          <a:lstStyle/>
          <a:p>
            <a:pPr>
              <a:buClrTx/>
              <a:buFontTx/>
              <a:buNone/>
            </a:pPr>
            <a:r>
              <a:rPr lang="en-US" sz="8000" b="1" dirty="0">
                <a:solidFill>
                  <a:srgbClr val="212121"/>
                </a:solidFill>
                <a:latin typeface="Calibri" panose="020F0502020204030204" pitchFamily="34" charset="0"/>
                <a:ea typeface="Calibri" panose="020F0502020204030204" pitchFamily="34" charset="0"/>
                <a:cs typeface="+mn-cs"/>
              </a:rPr>
              <a:t>THANK YOU</a:t>
            </a:r>
            <a:endParaRPr lang="da-DK" sz="8000"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334112889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1630</TotalTime>
  <Words>3127</Words>
  <Application>Microsoft Office PowerPoint</Application>
  <PresentationFormat>Personnalisé</PresentationFormat>
  <Paragraphs>395</Paragraphs>
  <Slides>46</Slides>
  <Notes>32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46</vt:i4>
      </vt:variant>
    </vt:vector>
  </HeadingPairs>
  <TitlesOfParts>
    <vt:vector size="56" baseType="lpstr">
      <vt:lpstr>Times New Roman</vt:lpstr>
      <vt:lpstr>Wingdings</vt:lpstr>
      <vt:lpstr>Montserrat</vt:lpstr>
      <vt:lpstr>Montserrat Light</vt:lpstr>
      <vt:lpstr>Montserrat SemiBold</vt:lpstr>
      <vt:lpstr>Arial</vt:lpstr>
      <vt:lpstr>Calibri</vt:lpstr>
      <vt:lpstr>Aptos</vt:lpstr>
      <vt:lpstr>AU Passata</vt:lpstr>
      <vt:lpstr>Simple Light</vt:lpstr>
      <vt:lpstr>WP1 – Enabling science for understanding and predicting key processes in polar regions</vt:lpstr>
      <vt:lpstr>WP1 partners</vt:lpstr>
      <vt:lpstr>1. WP1 objectives</vt:lpstr>
      <vt:lpstr>WP1 Tasks</vt:lpstr>
      <vt:lpstr>Task 1.1 Challenge driven call definition and integration </vt:lpstr>
      <vt:lpstr>Task 1.1 Challenge driven call definition and integration (cont.) </vt:lpstr>
      <vt:lpstr>Présentation PowerPoint</vt:lpstr>
      <vt:lpstr>Présentation PowerPoint</vt:lpstr>
      <vt:lpstr>Présentation PowerPoint</vt:lpstr>
      <vt:lpstr>Présentation PowerPoint</vt:lpstr>
      <vt:lpstr>Task 1.1 Challenge driven call definition and integration (cont.) </vt:lpstr>
      <vt:lpstr>Présentation PowerPoint</vt:lpstr>
      <vt:lpstr>Task 1.1 Challenge driven call definition and integration (cont.)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Task 1.2 Scientific evaluation   </vt:lpstr>
      <vt:lpstr>Task 1.2 Scientific evaluation Getting ready for the evaluation process</vt:lpstr>
      <vt:lpstr>Task 1.2 Scientific evaluation Getting ready for the evaluation process</vt:lpstr>
      <vt:lpstr>Task 1.2 Scientific evaluation: Proposals</vt:lpstr>
      <vt:lpstr>Task 1.2 Scientific evaluation Implementing the scientific evaluation of proposals </vt:lpstr>
      <vt:lpstr>Task 1.2 Scientific evaluation: </vt:lpstr>
      <vt:lpstr>Task 1.2 Scientific evaluation (cont.) </vt:lpstr>
      <vt:lpstr>Task 1.2 Scientific evaluation (cont.) Refining the process </vt:lpstr>
      <vt:lpstr>Task 1.3 Optimising the scientific outcome of the access programme </vt:lpstr>
      <vt:lpstr>Task 1.3 Optimising the scientific outcome of the access programme (cont.)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Upcoming tasks/deliverables</vt:lpstr>
      <vt:lpstr>Milestones and deliverables </vt:lpstr>
      <vt:lpstr>3. Challenges &amp; Opportunities </vt:lpstr>
      <vt:lpstr>4. Next Steps Planned activities for the next year </vt:lpstr>
      <vt:lpstr>4. Next Steps Planned activities for the next year (cont.) </vt:lpstr>
      <vt:lpstr>4. Next Steps Upcoming milestones and deliverables</vt:lpstr>
      <vt:lpstr>5. Collaboration &amp; Key Interactions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title of the presentation The polar regions play a key role in the Earth’s system</dc:title>
  <dc:creator>mnh</dc:creator>
  <cp:lastModifiedBy>mnh</cp:lastModifiedBy>
  <cp:revision>133</cp:revision>
  <cp:lastPrinted>2025-03-28T20:18:27Z</cp:lastPrinted>
  <dcterms:modified xsi:type="dcterms:W3CDTF">2025-03-31T19:53:19Z</dcterms:modified>
</cp:coreProperties>
</file>