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4"/>
  </p:sldMasterIdLst>
  <p:notesMasterIdLst>
    <p:notesMasterId r:id="rId42"/>
  </p:notesMasterIdLst>
  <p:sldIdLst>
    <p:sldId id="256" r:id="rId5"/>
    <p:sldId id="1529" r:id="rId6"/>
    <p:sldId id="1506" r:id="rId7"/>
    <p:sldId id="1517" r:id="rId8"/>
    <p:sldId id="1518" r:id="rId9"/>
    <p:sldId id="1509" r:id="rId10"/>
    <p:sldId id="1519" r:id="rId11"/>
    <p:sldId id="1512" r:id="rId12"/>
    <p:sldId id="1510" r:id="rId13"/>
    <p:sldId id="1534" r:id="rId14"/>
    <p:sldId id="1536" r:id="rId15"/>
    <p:sldId id="1537" r:id="rId16"/>
    <p:sldId id="258" r:id="rId17"/>
    <p:sldId id="1521" r:id="rId18"/>
    <p:sldId id="1526" r:id="rId19"/>
    <p:sldId id="1527" r:id="rId20"/>
    <p:sldId id="1514" r:id="rId21"/>
    <p:sldId id="1522" r:id="rId22"/>
    <p:sldId id="1528" r:id="rId23"/>
    <p:sldId id="1530" r:id="rId24"/>
    <p:sldId id="1523" r:id="rId25"/>
    <p:sldId id="1524" r:id="rId26"/>
    <p:sldId id="1531" r:id="rId27"/>
    <p:sldId id="1532" r:id="rId28"/>
    <p:sldId id="1533" r:id="rId29"/>
    <p:sldId id="1543" r:id="rId30"/>
    <p:sldId id="1525" r:id="rId31"/>
    <p:sldId id="1539" r:id="rId32"/>
    <p:sldId id="1540" r:id="rId33"/>
    <p:sldId id="1541" r:id="rId34"/>
    <p:sldId id="1496" r:id="rId35"/>
    <p:sldId id="1542" r:id="rId36"/>
    <p:sldId id="1503" r:id="rId37"/>
    <p:sldId id="1499" r:id="rId38"/>
    <p:sldId id="1505" r:id="rId39"/>
    <p:sldId id="1500" r:id="rId40"/>
    <p:sldId id="271" r:id="rId41"/>
  </p:sldIdLst>
  <p:sldSz cx="18288000" cy="10287000"/>
  <p:notesSz cx="6858000" cy="9144000"/>
  <p:embeddedFontLst>
    <p:embeddedFont>
      <p:font typeface="Aptos" panose="020B0004020202020204" pitchFamily="34" charset="0"/>
      <p:regular r:id="rId43"/>
      <p:bold r:id="rId44"/>
      <p:italic r:id="rId45"/>
      <p:boldItalic r:id="rId46"/>
    </p:embeddedFont>
    <p:embeddedFont>
      <p:font typeface="Calibri" panose="020F0502020204030204" pitchFamily="34" charset="0"/>
      <p:regular r:id="rId47"/>
      <p:bold r:id="rId48"/>
      <p:italic r:id="rId49"/>
      <p:boldItalic r:id="rId50"/>
    </p:embeddedFont>
    <p:embeddedFont>
      <p:font typeface="Montserrat" pitchFamily="2" charset="77"/>
      <p:regular r:id="rId51"/>
      <p:bold r:id="rId52"/>
      <p:italic r:id="rId53"/>
      <p:boldItalic r:id="rId54"/>
    </p:embeddedFont>
    <p:embeddedFont>
      <p:font typeface="Montserrat Light" pitchFamily="2" charset="77"/>
      <p:regular r:id="rId55"/>
      <p:bold r:id="rId56"/>
      <p:italic r:id="rId57"/>
      <p:boldItalic r:id="rId58"/>
    </p:embeddedFont>
    <p:embeddedFont>
      <p:font typeface="Montserrat Medium" pitchFamily="2" charset="77"/>
      <p:regular r:id="rId59"/>
      <p:italic r:id="rId60"/>
    </p:embeddedFont>
    <p:embeddedFont>
      <p:font typeface="Montserrat SemiBold" pitchFamily="2" charset="77"/>
      <p:regular r:id="rId61"/>
      <p:bold r:id="rId62"/>
      <p:italic r:id="rId63"/>
      <p:boldItalic r:id="rId64"/>
    </p:embeddedFont>
    <p:embeddedFont>
      <p:font typeface="Poppins" pitchFamily="2" charset="77"/>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97"/>
    <p:restoredTop sz="94697"/>
  </p:normalViewPr>
  <p:slideViewPr>
    <p:cSldViewPr snapToGrid="0">
      <p:cViewPr varScale="1">
        <p:scale>
          <a:sx n="74" d="100"/>
          <a:sy n="74" d="100"/>
        </p:scale>
        <p:origin x="20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notesMaster" Target="notesMasters/notesMaster1.xml"/><Relationship Id="rId47" Type="http://schemas.openxmlformats.org/officeDocument/2006/relationships/font" Target="fonts/font5.fntdata"/><Relationship Id="rId63" Type="http://schemas.openxmlformats.org/officeDocument/2006/relationships/font" Target="fonts/font21.fntdata"/><Relationship Id="rId68" Type="http://schemas.openxmlformats.org/officeDocument/2006/relationships/font" Target="fonts/font26.fntdata"/><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font" Target="fonts/font24.fntdata"/><Relationship Id="rId5" Type="http://schemas.openxmlformats.org/officeDocument/2006/relationships/slide" Target="slides/slide1.xml"/><Relationship Id="rId61" Type="http://schemas.openxmlformats.org/officeDocument/2006/relationships/font" Target="fonts/font19.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font" Target="fonts/font22.fntdata"/><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9.fntdata"/><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font" Target="fonts/font2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2.fntdata"/><Relationship Id="rId62" Type="http://schemas.openxmlformats.org/officeDocument/2006/relationships/font" Target="fonts/font20.fntdata"/><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font" Target="fonts/font23.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8.fntdata"/><Relationship Id="rId55"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50E960D-C94E-1064-BE6D-92517608778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2B63116-4FD5-3541-1AF1-BD89CFC604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7C536370-B9AA-8FF0-8AD3-67BAB06E95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66750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50E960D-C94E-1064-BE6D-92517608778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2B63116-4FD5-3541-1AF1-BD89CFC604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7C536370-B9AA-8FF0-8AD3-67BAB06E95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7925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550E960D-C94E-1064-BE6D-92517608778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2B63116-4FD5-3541-1AF1-BD89CFC604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7C536370-B9AA-8FF0-8AD3-67BAB06E95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25260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BA5F91F-82D0-C081-3F79-F177FCFC26F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96B77527-BE76-2AB5-3152-BEBAA07B16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169D77A1-AFF4-725C-5548-9202114C9D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142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BA5F91F-82D0-C081-3F79-F177FCFC26F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96B77527-BE76-2AB5-3152-BEBAA07B16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169D77A1-AFF4-725C-5548-9202114C9D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72486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2147FB7F-419F-3873-549D-E7BF096365F7}"/>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F2B040CA-AD03-0AA6-CE74-600948B721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50AF0669-50A8-2C78-733B-476C0CA133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51986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39794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29423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31298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85718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384d71e5a4_0_0:notes"/>
          <p:cNvSpPr>
            <a:spLocks noGrp="1" noRot="1" noChangeAspect="1"/>
          </p:cNvSpPr>
          <p:nvPr>
            <p:ph type="sldImg" idx="2"/>
          </p:nvPr>
        </p:nvSpPr>
        <p:spPr>
          <a:xfrm>
            <a:off x="217488" y="803275"/>
            <a:ext cx="7124700" cy="40084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384d71e5a4_0_0:notes"/>
          <p:cNvSpPr txBox="1">
            <a:spLocks noGrp="1"/>
          </p:cNvSpPr>
          <p:nvPr>
            <p:ph type="body" idx="1"/>
          </p:nvPr>
        </p:nvSpPr>
        <p:spPr>
          <a:xfrm>
            <a:off x="755950" y="5078600"/>
            <a:ext cx="6047700" cy="48114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77569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78115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4836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0868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48942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77326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1437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96603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86425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50969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16664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0934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78523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DF5A9338-043B-9F1E-6AC5-4C1F7A633820}"/>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79E0AF-F9E2-704C-A785-6F7AA30D0B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4E3E7813-3114-92A2-169C-6F6313AE27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31975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57100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29803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F20BF730-A1F2-5C2F-F81A-985AAAAEFC34}"/>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D033D1C-ADA4-1787-07E0-8EDC046DB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F58CADB-D85A-E13A-E21C-47696BF851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25279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53295E1-D716-D8DD-4412-B0D2151D00A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DC1A324-16DE-231A-A5DB-97B7DBA56D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0E13BFA-8ABB-5DCE-53A7-2067E0F77C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956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C53295E1-D716-D8DD-4412-B0D2151D00AC}"/>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EDC1A324-16DE-231A-A5DB-97B7DBA56D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20E13BFA-8ABB-5DCE-53A7-2067E0F77C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53636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BD3AF4D2-60B7-9B69-2B8E-1249F78C112F}"/>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4BC673C8-EF81-AF98-D57D-10ADD44DA3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5C75EB58-5345-8DD2-B327-58989386D8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97317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B9B7D3A-1E37-E158-AA73-473041D62BAA}"/>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35C6981D-CCE9-5E1E-2C04-A8DE7A7766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5666F39-E8F7-A3AF-DB7C-6457210D45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7943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9CF8824-61A3-6945-D549-A96E41547AE7}"/>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DEAD403F-E149-52FF-5F5F-5535F11377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E665047F-8CF2-E5A5-A798-4F174BA107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5514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3D286896-C607-2421-6065-EEDF84C2F7EB}"/>
            </a:ext>
          </a:extLst>
        </p:cNvPr>
        <p:cNvGrpSpPr/>
        <p:nvPr/>
      </p:nvGrpSpPr>
      <p:grpSpPr>
        <a:xfrm>
          <a:off x="0" y="0"/>
          <a:ext cx="0" cy="0"/>
          <a:chOff x="0" y="0"/>
          <a:chExt cx="0" cy="0"/>
        </a:xfrm>
      </p:grpSpPr>
      <p:sp>
        <p:nvSpPr>
          <p:cNvPr id="108" name="Google Shape;108;g2c92dd1a9c0_0_159:notes">
            <a:extLst>
              <a:ext uri="{FF2B5EF4-FFF2-40B4-BE49-F238E27FC236}">
                <a16:creationId xmlns:a16="http://schemas.microsoft.com/office/drawing/2014/main" id="{14DD601C-CF49-1490-041A-EFF3F890C0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92dd1a9c0_0_159:notes">
            <a:extLst>
              <a:ext uri="{FF2B5EF4-FFF2-40B4-BE49-F238E27FC236}">
                <a16:creationId xmlns:a16="http://schemas.microsoft.com/office/drawing/2014/main" id="{30D25502-9565-E6C5-CB1D-C2FC3C2637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6255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812ba10b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c812ba10b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1550" y="5453125"/>
            <a:ext cx="8003100" cy="3942000"/>
          </a:xfrm>
          <a:prstGeom prst="rect">
            <a:avLst/>
          </a:prstGeom>
        </p:spPr>
        <p:txBody>
          <a:bodyPr spcFirstLastPara="1" wrap="square" lIns="182850" tIns="182850" rIns="182850" bIns="182850" anchor="b" anchorCtr="0">
            <a:normAutofit/>
          </a:bodyPr>
          <a:lstStyle>
            <a:lvl1pPr lvl="0">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1pPr>
            <a:lvl2pPr lvl="1">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2pPr>
            <a:lvl3pPr lvl="2">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3pPr>
            <a:lvl4pPr lvl="3">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4pPr>
            <a:lvl5pPr lvl="4">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5pPr>
            <a:lvl6pPr lvl="5">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6pPr>
            <a:lvl7pPr lvl="6">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7pPr>
            <a:lvl8pPr lvl="7">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8pPr>
            <a:lvl9pPr lvl="8">
              <a:spcBef>
                <a:spcPts val="0"/>
              </a:spcBef>
              <a:spcAft>
                <a:spcPts val="0"/>
              </a:spcAft>
              <a:buClr>
                <a:schemeClr val="accent1"/>
              </a:buClr>
              <a:buSzPts val="5400"/>
              <a:buFont typeface="Montserrat"/>
              <a:buNone/>
              <a:defRPr sz="5400" b="1">
                <a:solidFill>
                  <a:schemeClr val="accent1"/>
                </a:solidFill>
                <a:latin typeface="Montserrat"/>
                <a:ea typeface="Montserrat"/>
                <a:cs typeface="Montserrat"/>
                <a:sym typeface="Montserrat"/>
              </a:defRPr>
            </a:lvl9pPr>
          </a:lstStyle>
          <a:p>
            <a:endParaRPr/>
          </a:p>
        </p:txBody>
      </p:sp>
      <p:sp>
        <p:nvSpPr>
          <p:cNvPr id="11" name="Google Shape;11;p2"/>
          <p:cNvSpPr txBox="1">
            <a:spLocks noGrp="1"/>
          </p:cNvSpPr>
          <p:nvPr>
            <p:ph type="subTitle" idx="1"/>
          </p:nvPr>
        </p:nvSpPr>
        <p:spPr>
          <a:xfrm>
            <a:off x="13064400" y="6209425"/>
            <a:ext cx="3963900" cy="1585200"/>
          </a:xfrm>
          <a:prstGeom prst="rect">
            <a:avLst/>
          </a:prstGeom>
        </p:spPr>
        <p:txBody>
          <a:bodyPr spcFirstLastPara="1" wrap="square" lIns="182850" tIns="182850" rIns="182850" bIns="182850" anchor="b" anchorCtr="0">
            <a:normAutofit/>
          </a:bodyPr>
          <a:lstStyle>
            <a:lvl1pPr lvl="0" algn="r">
              <a:lnSpc>
                <a:spcPct val="100000"/>
              </a:lnSpc>
              <a:spcBef>
                <a:spcPts val="0"/>
              </a:spcBef>
              <a:spcAft>
                <a:spcPts val="0"/>
              </a:spcAft>
              <a:buClr>
                <a:schemeClr val="accent1"/>
              </a:buClr>
              <a:buSzPts val="2000"/>
              <a:buNone/>
              <a:defRPr sz="2000">
                <a:solidFill>
                  <a:schemeClr val="accent1"/>
                </a:solidFill>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pic>
        <p:nvPicPr>
          <p:cNvPr id="12" name="Google Shape;12;p2"/>
          <p:cNvPicPr preferRelativeResize="0"/>
          <p:nvPr/>
        </p:nvPicPr>
        <p:blipFill>
          <a:blip r:embed="rId2">
            <a:alphaModFix/>
          </a:blip>
          <a:stretch>
            <a:fillRect/>
          </a:stretch>
        </p:blipFill>
        <p:spPr>
          <a:xfrm>
            <a:off x="1033050" y="1193749"/>
            <a:ext cx="6110700" cy="3443201"/>
          </a:xfrm>
          <a:prstGeom prst="rect">
            <a:avLst/>
          </a:prstGeom>
          <a:noFill/>
          <a:ln>
            <a:noFill/>
          </a:ln>
        </p:spPr>
      </p:pic>
      <p:sp>
        <p:nvSpPr>
          <p:cNvPr id="13" name="Google Shape;13;p2"/>
          <p:cNvSpPr>
            <a:spLocks noGrp="1"/>
          </p:cNvSpPr>
          <p:nvPr>
            <p:ph type="pic" idx="2"/>
          </p:nvPr>
        </p:nvSpPr>
        <p:spPr>
          <a:xfrm>
            <a:off x="13107700" y="8161200"/>
            <a:ext cx="1690800" cy="1233900"/>
          </a:xfrm>
          <a:prstGeom prst="rect">
            <a:avLst/>
          </a:prstGeom>
          <a:noFill/>
          <a:ln>
            <a:noFill/>
          </a:ln>
        </p:spPr>
      </p:sp>
      <p:pic>
        <p:nvPicPr>
          <p:cNvPr id="14" name="Google Shape;14;p2"/>
          <p:cNvPicPr preferRelativeResize="0"/>
          <p:nvPr/>
        </p:nvPicPr>
        <p:blipFill rotWithShape="1">
          <a:blip r:embed="rId3">
            <a:alphaModFix/>
          </a:blip>
          <a:srcRect l="-482"/>
          <a:stretch/>
        </p:blipFill>
        <p:spPr>
          <a:xfrm>
            <a:off x="15348838" y="8258600"/>
            <a:ext cx="1562126" cy="1039125"/>
          </a:xfrm>
          <a:prstGeom prst="rect">
            <a:avLst/>
          </a:prstGeom>
          <a:noFill/>
          <a:ln>
            <a:noFill/>
          </a:ln>
        </p:spPr>
      </p:pic>
      <p:sp>
        <p:nvSpPr>
          <p:cNvPr id="15" name="Google Shape;15;p2"/>
          <p:cNvSpPr txBox="1"/>
          <p:nvPr/>
        </p:nvSpPr>
        <p:spPr>
          <a:xfrm>
            <a:off x="15239733" y="9395100"/>
            <a:ext cx="2240700" cy="94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accent1"/>
                </a:solidFill>
                <a:latin typeface="Montserrat SemiBold"/>
                <a:ea typeface="Montserrat SemiBold"/>
                <a:cs typeface="Montserrat SemiBold"/>
                <a:sym typeface="Montserrat SemiBold"/>
              </a:rPr>
              <a:t>FUNDED BY THE EUROPEAN UNION </a:t>
            </a:r>
            <a:endParaRPr>
              <a:solidFill>
                <a:schemeClr val="accent1"/>
              </a:solidFill>
              <a:latin typeface="Montserrat SemiBold"/>
              <a:ea typeface="Montserrat SemiBold"/>
              <a:cs typeface="Montserrat SemiBold"/>
              <a:sym typeface="Montserrat SemiBo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3" name="Google Shape;12;p2">
            <a:extLst>
              <a:ext uri="{FF2B5EF4-FFF2-40B4-BE49-F238E27FC236}">
                <a16:creationId xmlns:a16="http://schemas.microsoft.com/office/drawing/2014/main" id="{4C479150-4AC8-4F05-3312-17B264802E32}"/>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90951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20805" y="890050"/>
            <a:ext cx="10477500" cy="20433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5600"/>
              <a:buNone/>
              <a:defRPr>
                <a:solidFill>
                  <a:schemeClr val="accent1"/>
                </a:solidFill>
              </a:defRPr>
            </a:lvl1pPr>
            <a:lvl2pPr lvl="1">
              <a:spcBef>
                <a:spcPts val="0"/>
              </a:spcBef>
              <a:spcAft>
                <a:spcPts val="0"/>
              </a:spcAft>
              <a:buClr>
                <a:schemeClr val="accent1"/>
              </a:buClr>
              <a:buSzPts val="5600"/>
              <a:buNone/>
              <a:defRPr>
                <a:solidFill>
                  <a:schemeClr val="accent1"/>
                </a:solidFill>
              </a:defRPr>
            </a:lvl2pPr>
            <a:lvl3pPr lvl="2">
              <a:spcBef>
                <a:spcPts val="0"/>
              </a:spcBef>
              <a:spcAft>
                <a:spcPts val="0"/>
              </a:spcAft>
              <a:buClr>
                <a:schemeClr val="accent1"/>
              </a:buClr>
              <a:buSzPts val="5600"/>
              <a:buNone/>
              <a:defRPr>
                <a:solidFill>
                  <a:schemeClr val="accent1"/>
                </a:solidFill>
              </a:defRPr>
            </a:lvl3pPr>
            <a:lvl4pPr lvl="3">
              <a:spcBef>
                <a:spcPts val="0"/>
              </a:spcBef>
              <a:spcAft>
                <a:spcPts val="0"/>
              </a:spcAft>
              <a:buClr>
                <a:schemeClr val="accent1"/>
              </a:buClr>
              <a:buSzPts val="5600"/>
              <a:buNone/>
              <a:defRPr>
                <a:solidFill>
                  <a:schemeClr val="accent1"/>
                </a:solidFill>
              </a:defRPr>
            </a:lvl4pPr>
            <a:lvl5pPr lvl="4">
              <a:spcBef>
                <a:spcPts val="0"/>
              </a:spcBef>
              <a:spcAft>
                <a:spcPts val="0"/>
              </a:spcAft>
              <a:buClr>
                <a:schemeClr val="accent1"/>
              </a:buClr>
              <a:buSzPts val="5600"/>
              <a:buNone/>
              <a:defRPr>
                <a:solidFill>
                  <a:schemeClr val="accent1"/>
                </a:solidFill>
              </a:defRPr>
            </a:lvl5pPr>
            <a:lvl6pPr lvl="5">
              <a:spcBef>
                <a:spcPts val="0"/>
              </a:spcBef>
              <a:spcAft>
                <a:spcPts val="0"/>
              </a:spcAft>
              <a:buClr>
                <a:schemeClr val="accent1"/>
              </a:buClr>
              <a:buSzPts val="5600"/>
              <a:buNone/>
              <a:defRPr>
                <a:solidFill>
                  <a:schemeClr val="accent1"/>
                </a:solidFill>
              </a:defRPr>
            </a:lvl6pPr>
            <a:lvl7pPr lvl="6">
              <a:spcBef>
                <a:spcPts val="0"/>
              </a:spcBef>
              <a:spcAft>
                <a:spcPts val="0"/>
              </a:spcAft>
              <a:buClr>
                <a:schemeClr val="accent1"/>
              </a:buClr>
              <a:buSzPts val="5600"/>
              <a:buNone/>
              <a:defRPr>
                <a:solidFill>
                  <a:schemeClr val="accent1"/>
                </a:solidFill>
              </a:defRPr>
            </a:lvl7pPr>
            <a:lvl8pPr lvl="7">
              <a:spcBef>
                <a:spcPts val="0"/>
              </a:spcBef>
              <a:spcAft>
                <a:spcPts val="0"/>
              </a:spcAft>
              <a:buClr>
                <a:schemeClr val="accent1"/>
              </a:buClr>
              <a:buSzPts val="5600"/>
              <a:buNone/>
              <a:defRPr>
                <a:solidFill>
                  <a:schemeClr val="accent1"/>
                </a:solidFill>
              </a:defRPr>
            </a:lvl8pPr>
            <a:lvl9pPr lvl="8">
              <a:spcBef>
                <a:spcPts val="0"/>
              </a:spcBef>
              <a:spcAft>
                <a:spcPts val="0"/>
              </a:spcAft>
              <a:buClr>
                <a:schemeClr val="accent1"/>
              </a:buClr>
              <a:buSzPts val="5600"/>
              <a:buNone/>
              <a:defRPr>
                <a:solidFill>
                  <a:schemeClr val="accent1"/>
                </a:solidFill>
              </a:defRPr>
            </a:lvl9pPr>
          </a:lstStyle>
          <a:p>
            <a:endParaRPr dirty="0"/>
          </a:p>
        </p:txBody>
      </p:sp>
      <p:sp>
        <p:nvSpPr>
          <p:cNvPr id="41" name="Google Shape;41;p6"/>
          <p:cNvSpPr txBox="1">
            <a:spLocks noGrp="1"/>
          </p:cNvSpPr>
          <p:nvPr>
            <p:ph type="body" idx="1"/>
          </p:nvPr>
        </p:nvSpPr>
        <p:spPr>
          <a:xfrm>
            <a:off x="865473" y="2997675"/>
            <a:ext cx="12631500" cy="6832800"/>
          </a:xfrm>
          <a:prstGeom prst="rect">
            <a:avLst/>
          </a:prstGeom>
        </p:spPr>
        <p:txBody>
          <a:bodyPr spcFirstLastPara="1" wrap="square" lIns="182850" tIns="182850" rIns="182850" bIns="182850" anchor="t" anchorCtr="0">
            <a:normAutofit/>
          </a:bodyPr>
          <a:lstStyle>
            <a:lvl1pPr marL="457200" lvl="0" indent="-374650">
              <a:spcBef>
                <a:spcPts val="0"/>
              </a:spcBef>
              <a:spcAft>
                <a:spcPts val="0"/>
              </a:spcAft>
              <a:buClr>
                <a:schemeClr val="accent1"/>
              </a:buClr>
              <a:buSzPts val="2300"/>
              <a:buFont typeface="Montserrat SemiBold"/>
              <a:buChar char="●"/>
              <a:defRPr sz="3200">
                <a:solidFill>
                  <a:schemeClr val="bg2"/>
                </a:solidFill>
                <a:latin typeface="Montserrat" pitchFamily="2" charset="77"/>
                <a:ea typeface="Montserrat" pitchFamily="2" charset="77"/>
                <a:cs typeface="Montserrat SemiBold"/>
                <a:sym typeface="Montserrat SemiBold"/>
              </a:defRPr>
            </a:lvl1pPr>
            <a:lvl2pPr marL="914400" lvl="1"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2pPr>
            <a:lvl3pPr marL="1371600" lvl="2"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3pPr>
            <a:lvl4pPr marL="1828800" lvl="3"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4pPr>
            <a:lvl5pPr marL="2286000" lvl="4"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5pPr>
            <a:lvl6pPr marL="2743200" lvl="5"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6pPr>
            <a:lvl7pPr marL="3200400" lvl="6"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7pPr>
            <a:lvl8pPr marL="3657600" lvl="7"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8pPr>
            <a:lvl9pPr marL="4114800" lvl="8" indent="-323850">
              <a:spcBef>
                <a:spcPts val="0"/>
              </a:spcBef>
              <a:spcAft>
                <a:spcPts val="0"/>
              </a:spcAft>
              <a:buClr>
                <a:schemeClr val="accent1"/>
              </a:buClr>
              <a:buSzPts val="1500"/>
              <a:buFont typeface="Montserrat SemiBold"/>
              <a:buChar char="■"/>
              <a:defRPr sz="1500">
                <a:solidFill>
                  <a:schemeClr val="accent1"/>
                </a:solidFill>
                <a:latin typeface="Montserrat SemiBold"/>
                <a:ea typeface="Montserrat SemiBold"/>
                <a:cs typeface="Montserrat SemiBold"/>
                <a:sym typeface="Montserrat SemiBold"/>
              </a:defRPr>
            </a:lvl9pPr>
          </a:lstStyle>
          <a:p>
            <a:endParaRPr dirty="0"/>
          </a:p>
        </p:txBody>
      </p:sp>
      <p:pic>
        <p:nvPicPr>
          <p:cNvPr id="6" name="Google Shape;12;p2">
            <a:extLst>
              <a:ext uri="{FF2B5EF4-FFF2-40B4-BE49-F238E27FC236}">
                <a16:creationId xmlns:a16="http://schemas.microsoft.com/office/drawing/2014/main" id="{423568D5-2C5C-013D-3512-A67455FFCC58}"/>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spTree>
    <p:extLst>
      <p:ext uri="{BB962C8B-B14F-4D97-AF65-F5344CB8AC3E}">
        <p14:creationId xmlns:p14="http://schemas.microsoft.com/office/powerpoint/2010/main" val="387135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3" name="Google Shape;12;p2">
            <a:extLst>
              <a:ext uri="{FF2B5EF4-FFF2-40B4-BE49-F238E27FC236}">
                <a16:creationId xmlns:a16="http://schemas.microsoft.com/office/drawing/2014/main" id="{B0004B6F-29BC-2158-9703-D54B55A485EB}"/>
              </a:ext>
            </a:extLst>
          </p:cNvPr>
          <p:cNvPicPr preferRelativeResize="0">
            <a:picLocks noChangeAspect="1"/>
          </p:cNvPicPr>
          <p:nvPr userDrawn="1"/>
        </p:nvPicPr>
        <p:blipFill>
          <a:blip r:embed="rId2">
            <a:alphaModFix/>
          </a:blip>
          <a:stretch>
            <a:fillRect/>
          </a:stretch>
        </p:blipFill>
        <p:spPr>
          <a:xfrm>
            <a:off x="14510924" y="772211"/>
            <a:ext cx="3055350" cy="1721601"/>
          </a:xfrm>
          <a:prstGeom prst="rect">
            <a:avLst/>
          </a:prstGeom>
          <a:noFill/>
          <a:ln>
            <a:noFill/>
          </a:ln>
        </p:spPr>
      </p:pic>
      <p:pic>
        <p:nvPicPr>
          <p:cNvPr id="4" name="Google Shape;12;p2">
            <a:extLst>
              <a:ext uri="{FF2B5EF4-FFF2-40B4-BE49-F238E27FC236}">
                <a16:creationId xmlns:a16="http://schemas.microsoft.com/office/drawing/2014/main" id="{4CC8E9EF-FB72-56A7-1F2D-1B3FDFFA44B8}"/>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extLst>
      <p:ext uri="{BB962C8B-B14F-4D97-AF65-F5344CB8AC3E}">
        <p14:creationId xmlns:p14="http://schemas.microsoft.com/office/powerpoint/2010/main" val="2377142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24870" y="1011340"/>
            <a:ext cx="16885200" cy="1145400"/>
          </a:xfrm>
          <a:prstGeom prst="rect">
            <a:avLst/>
          </a:prstGeom>
        </p:spPr>
        <p:txBody>
          <a:bodyPr spcFirstLastPara="1" wrap="square" lIns="182850" tIns="182850" rIns="182850" bIns="182850" anchor="t" anchorCtr="0">
            <a:noAutofit/>
          </a:bodyPr>
          <a:lstStyle>
            <a:lvl1pPr lvl="0">
              <a:spcBef>
                <a:spcPts val="0"/>
              </a:spcBef>
              <a:spcAft>
                <a:spcPts val="0"/>
              </a:spcAft>
              <a:buClr>
                <a:schemeClr val="accent1"/>
              </a:buClr>
              <a:buSzPts val="4600"/>
              <a:buNone/>
              <a:defRPr sz="4600">
                <a:solidFill>
                  <a:schemeClr val="accent1"/>
                </a:solidFill>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pic>
        <p:nvPicPr>
          <p:cNvPr id="2" name="Google Shape;12;p2">
            <a:extLst>
              <a:ext uri="{FF2B5EF4-FFF2-40B4-BE49-F238E27FC236}">
                <a16:creationId xmlns:a16="http://schemas.microsoft.com/office/drawing/2014/main" id="{EDC4D0D5-1DCC-2DE4-4EE5-8D8F79B6BC8A}"/>
              </a:ext>
            </a:extLst>
          </p:cNvPr>
          <p:cNvPicPr preferRelativeResize="0">
            <a:picLocks noChangeAspect="1"/>
          </p:cNvPicPr>
          <p:nvPr userDrawn="1"/>
        </p:nvPicPr>
        <p:blipFill>
          <a:blip r:embed="rId2">
            <a:alphaModFix/>
          </a:blip>
          <a:stretch>
            <a:fillRect/>
          </a:stretch>
        </p:blipFill>
        <p:spPr>
          <a:xfrm>
            <a:off x="14785626" y="8399221"/>
            <a:ext cx="3055350" cy="1721601"/>
          </a:xfrm>
          <a:prstGeom prst="rect">
            <a:avLst/>
          </a:prstGeom>
          <a:noFill/>
          <a:ln>
            <a:noFill/>
          </a:ln>
        </p:spPr>
      </p:pic>
      <p:pic>
        <p:nvPicPr>
          <p:cNvPr id="4" name="Google Shape;12;p2">
            <a:extLst>
              <a:ext uri="{FF2B5EF4-FFF2-40B4-BE49-F238E27FC236}">
                <a16:creationId xmlns:a16="http://schemas.microsoft.com/office/drawing/2014/main" id="{60AA8EA2-A0B3-D74E-1805-FD8EA60627D6}"/>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de sección y descripción 1">
  <p:cSld name="SECTION_TITLE_AND_DESCRIPTION_1">
    <p:spTree>
      <p:nvGrpSpPr>
        <p:cNvPr id="1" name="Shape 61"/>
        <p:cNvGrpSpPr/>
        <p:nvPr/>
      </p:nvGrpSpPr>
      <p:grpSpPr>
        <a:xfrm>
          <a:off x="0" y="0"/>
          <a:ext cx="0" cy="0"/>
          <a:chOff x="0" y="0"/>
          <a:chExt cx="0" cy="0"/>
        </a:xfrm>
      </p:grpSpPr>
      <p:sp>
        <p:nvSpPr>
          <p:cNvPr id="62" name="Google Shape;62;p13"/>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solidFill>
                <a:schemeClr val="lt2"/>
              </a:solidFill>
            </a:endParaRPr>
          </a:p>
        </p:txBody>
      </p:sp>
      <p:sp>
        <p:nvSpPr>
          <p:cNvPr id="63" name="Google Shape;63;p13"/>
          <p:cNvSpPr txBox="1">
            <a:spLocks noGrp="1"/>
          </p:cNvSpPr>
          <p:nvPr>
            <p:ph type="body" idx="1"/>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31800" rtl="0">
              <a:lnSpc>
                <a:spcPct val="150000"/>
              </a:lnSpc>
              <a:spcBef>
                <a:spcPts val="0"/>
              </a:spcBef>
              <a:spcAft>
                <a:spcPts val="0"/>
              </a:spcAft>
              <a:buSzPts val="3200"/>
              <a:buChar char="●"/>
              <a:defRPr sz="3200"/>
            </a:lvl1pPr>
            <a:lvl2pPr marL="914400" lvl="1" indent="-381000" rtl="0">
              <a:lnSpc>
                <a:spcPct val="150000"/>
              </a:lnSpc>
              <a:spcBef>
                <a:spcPts val="0"/>
              </a:spcBef>
              <a:spcAft>
                <a:spcPts val="0"/>
              </a:spcAft>
              <a:buSzPts val="2400"/>
              <a:buChar char="○"/>
              <a:defRPr sz="2400"/>
            </a:lvl2pPr>
            <a:lvl3pPr marL="1371600" lvl="2" indent="-381000" rtl="0">
              <a:lnSpc>
                <a:spcPct val="150000"/>
              </a:lnSpc>
              <a:spcBef>
                <a:spcPts val="0"/>
              </a:spcBef>
              <a:spcAft>
                <a:spcPts val="0"/>
              </a:spcAft>
              <a:buSzPts val="2400"/>
              <a:buChar char="■"/>
              <a:defRPr sz="2400"/>
            </a:lvl3pPr>
            <a:lvl4pPr marL="1828800" lvl="3" indent="-381000" rtl="0">
              <a:lnSpc>
                <a:spcPct val="150000"/>
              </a:lnSpc>
              <a:spcBef>
                <a:spcPts val="0"/>
              </a:spcBef>
              <a:spcAft>
                <a:spcPts val="0"/>
              </a:spcAft>
              <a:buSzPts val="2400"/>
              <a:buChar char="●"/>
              <a:defRPr sz="2400"/>
            </a:lvl4pPr>
            <a:lvl5pPr marL="2286000" lvl="4" indent="-381000" rtl="0">
              <a:lnSpc>
                <a:spcPct val="150000"/>
              </a:lnSpc>
              <a:spcBef>
                <a:spcPts val="0"/>
              </a:spcBef>
              <a:spcAft>
                <a:spcPts val="0"/>
              </a:spcAft>
              <a:buSzPts val="2400"/>
              <a:buChar char="○"/>
              <a:defRPr sz="2400"/>
            </a:lvl5pPr>
            <a:lvl6pPr marL="2743200" lvl="5" indent="-381000" rtl="0">
              <a:lnSpc>
                <a:spcPct val="150000"/>
              </a:lnSpc>
              <a:spcBef>
                <a:spcPts val="0"/>
              </a:spcBef>
              <a:spcAft>
                <a:spcPts val="0"/>
              </a:spcAft>
              <a:buSzPts val="2400"/>
              <a:buChar char="■"/>
              <a:defRPr sz="2400"/>
            </a:lvl6pPr>
            <a:lvl7pPr marL="3200400" lvl="6" indent="-381000" rtl="0">
              <a:lnSpc>
                <a:spcPct val="150000"/>
              </a:lnSpc>
              <a:spcBef>
                <a:spcPts val="0"/>
              </a:spcBef>
              <a:spcAft>
                <a:spcPts val="0"/>
              </a:spcAft>
              <a:buSzPts val="2400"/>
              <a:buChar char="●"/>
              <a:defRPr sz="2400"/>
            </a:lvl7pPr>
            <a:lvl8pPr marL="3657600" lvl="7" indent="-381000" rtl="0">
              <a:lnSpc>
                <a:spcPct val="150000"/>
              </a:lnSpc>
              <a:spcBef>
                <a:spcPts val="0"/>
              </a:spcBef>
              <a:spcAft>
                <a:spcPts val="0"/>
              </a:spcAft>
              <a:buSzPts val="2400"/>
              <a:buChar char="○"/>
              <a:defRPr sz="2400"/>
            </a:lvl8pPr>
            <a:lvl9pPr marL="4114800" lvl="8" indent="-381000" rtl="0">
              <a:lnSpc>
                <a:spcPct val="150000"/>
              </a:lnSpc>
              <a:spcBef>
                <a:spcPts val="0"/>
              </a:spcBef>
              <a:spcAft>
                <a:spcPts val="0"/>
              </a:spcAft>
              <a:buSzPts val="2400"/>
              <a:buChar char="■"/>
              <a:defRPr sz="2400"/>
            </a:lvl9pPr>
          </a:lstStyle>
          <a:p>
            <a:endParaRPr/>
          </a:p>
        </p:txBody>
      </p:sp>
      <p:sp>
        <p:nvSpPr>
          <p:cNvPr id="64" name="Google Shape;64;p13"/>
          <p:cNvSpPr txBox="1">
            <a:spLocks noGrp="1"/>
          </p:cNvSpPr>
          <p:nvPr>
            <p:ph type="title"/>
          </p:nvPr>
        </p:nvSpPr>
        <p:spPr>
          <a:xfrm>
            <a:off x="844250" y="1999700"/>
            <a:ext cx="6462000" cy="2964600"/>
          </a:xfrm>
          <a:prstGeom prst="rect">
            <a:avLst/>
          </a:prstGeom>
        </p:spPr>
        <p:txBody>
          <a:bodyPr spcFirstLastPara="1" wrap="square" lIns="182850" tIns="182850" rIns="182850" bIns="182850" anchor="b" anchorCtr="0">
            <a:normAutofit/>
          </a:bodyPr>
          <a:lstStyle>
            <a:lvl1pPr lvl="0" rtl="0">
              <a:spcBef>
                <a:spcPts val="0"/>
              </a:spcBef>
              <a:spcAft>
                <a:spcPts val="0"/>
              </a:spcAft>
              <a:buSzPts val="4500"/>
              <a:buNone/>
              <a:defRPr sz="4500"/>
            </a:lvl1pPr>
            <a:lvl2pPr lvl="1" rtl="0">
              <a:spcBef>
                <a:spcPts val="0"/>
              </a:spcBef>
              <a:spcAft>
                <a:spcPts val="0"/>
              </a:spcAft>
              <a:buSzPts val="6700"/>
              <a:buNone/>
              <a:defRPr sz="6700"/>
            </a:lvl2pPr>
            <a:lvl3pPr lvl="2" rtl="0">
              <a:spcBef>
                <a:spcPts val="0"/>
              </a:spcBef>
              <a:spcAft>
                <a:spcPts val="0"/>
              </a:spcAft>
              <a:buSzPts val="6700"/>
              <a:buNone/>
              <a:defRPr sz="6700"/>
            </a:lvl3pPr>
            <a:lvl4pPr lvl="3" rtl="0">
              <a:spcBef>
                <a:spcPts val="0"/>
              </a:spcBef>
              <a:spcAft>
                <a:spcPts val="0"/>
              </a:spcAft>
              <a:buSzPts val="6700"/>
              <a:buNone/>
              <a:defRPr sz="6700"/>
            </a:lvl4pPr>
            <a:lvl5pPr lvl="4" rtl="0">
              <a:spcBef>
                <a:spcPts val="0"/>
              </a:spcBef>
              <a:spcAft>
                <a:spcPts val="0"/>
              </a:spcAft>
              <a:buSzPts val="6700"/>
              <a:buNone/>
              <a:defRPr sz="6700"/>
            </a:lvl5pPr>
            <a:lvl6pPr lvl="5" rtl="0">
              <a:spcBef>
                <a:spcPts val="0"/>
              </a:spcBef>
              <a:spcAft>
                <a:spcPts val="0"/>
              </a:spcAft>
              <a:buSzPts val="6700"/>
              <a:buNone/>
              <a:defRPr sz="6700"/>
            </a:lvl6pPr>
            <a:lvl7pPr lvl="6" rtl="0">
              <a:spcBef>
                <a:spcPts val="0"/>
              </a:spcBef>
              <a:spcAft>
                <a:spcPts val="0"/>
              </a:spcAft>
              <a:buSzPts val="6700"/>
              <a:buNone/>
              <a:defRPr sz="6700"/>
            </a:lvl7pPr>
            <a:lvl8pPr lvl="7" rtl="0">
              <a:spcBef>
                <a:spcPts val="0"/>
              </a:spcBef>
              <a:spcAft>
                <a:spcPts val="0"/>
              </a:spcAft>
              <a:buSzPts val="6700"/>
              <a:buNone/>
              <a:defRPr sz="6700"/>
            </a:lvl8pPr>
            <a:lvl9pPr lvl="8" rtl="0">
              <a:spcBef>
                <a:spcPts val="0"/>
              </a:spcBef>
              <a:spcAft>
                <a:spcPts val="0"/>
              </a:spcAft>
              <a:buSzPts val="6700"/>
              <a:buNone/>
              <a:defRPr sz="6700"/>
            </a:lvl9pPr>
          </a:lstStyle>
          <a:p>
            <a:endParaRPr/>
          </a:p>
        </p:txBody>
      </p:sp>
      <p:sp>
        <p:nvSpPr>
          <p:cNvPr id="65" name="Google Shape;65;p13"/>
          <p:cNvSpPr txBox="1">
            <a:spLocks noGrp="1"/>
          </p:cNvSpPr>
          <p:nvPr>
            <p:ph type="subTitle" idx="2"/>
          </p:nvPr>
        </p:nvSpPr>
        <p:spPr>
          <a:xfrm>
            <a:off x="918974" y="5139500"/>
            <a:ext cx="5986500" cy="2470200"/>
          </a:xfrm>
          <a:prstGeom prst="rect">
            <a:avLst/>
          </a:prstGeom>
        </p:spPr>
        <p:txBody>
          <a:bodyPr spcFirstLastPara="1" wrap="square" lIns="182850" tIns="182850" rIns="182850" bIns="182850" anchor="t" anchorCtr="0">
            <a:normAutofit/>
          </a:bodyPr>
          <a:lstStyle>
            <a:lvl1pPr lvl="0" rtl="0">
              <a:lnSpc>
                <a:spcPct val="115000"/>
              </a:lnSpc>
              <a:spcBef>
                <a:spcPts val="0"/>
              </a:spcBef>
              <a:spcAft>
                <a:spcPts val="0"/>
              </a:spcAft>
              <a:buSzPts val="2200"/>
              <a:buNone/>
              <a:defRPr sz="2200">
                <a:solidFill>
                  <a:schemeClr val="bg2"/>
                </a:solidFill>
              </a:defRPr>
            </a:lvl1pPr>
            <a:lvl2pPr lvl="1" rtl="0">
              <a:lnSpc>
                <a:spcPct val="100000"/>
              </a:lnSpc>
              <a:spcBef>
                <a:spcPts val="0"/>
              </a:spcBef>
              <a:spcAft>
                <a:spcPts val="0"/>
              </a:spcAft>
              <a:buSzPts val="2500"/>
              <a:buNone/>
              <a:defRPr sz="2500"/>
            </a:lvl2pPr>
            <a:lvl3pPr lvl="2" rtl="0">
              <a:lnSpc>
                <a:spcPct val="100000"/>
              </a:lnSpc>
              <a:spcBef>
                <a:spcPts val="0"/>
              </a:spcBef>
              <a:spcAft>
                <a:spcPts val="0"/>
              </a:spcAft>
              <a:buSzPts val="2500"/>
              <a:buNone/>
              <a:defRPr sz="2500"/>
            </a:lvl3pPr>
            <a:lvl4pPr lvl="3" rtl="0">
              <a:lnSpc>
                <a:spcPct val="100000"/>
              </a:lnSpc>
              <a:spcBef>
                <a:spcPts val="0"/>
              </a:spcBef>
              <a:spcAft>
                <a:spcPts val="0"/>
              </a:spcAft>
              <a:buSzPts val="2500"/>
              <a:buNone/>
              <a:defRPr sz="2500"/>
            </a:lvl4pPr>
            <a:lvl5pPr lvl="4" rtl="0">
              <a:lnSpc>
                <a:spcPct val="100000"/>
              </a:lnSpc>
              <a:spcBef>
                <a:spcPts val="0"/>
              </a:spcBef>
              <a:spcAft>
                <a:spcPts val="0"/>
              </a:spcAft>
              <a:buSzPts val="2500"/>
              <a:buNone/>
              <a:defRPr sz="2500"/>
            </a:lvl5pPr>
            <a:lvl6pPr lvl="5" rtl="0">
              <a:lnSpc>
                <a:spcPct val="100000"/>
              </a:lnSpc>
              <a:spcBef>
                <a:spcPts val="0"/>
              </a:spcBef>
              <a:spcAft>
                <a:spcPts val="0"/>
              </a:spcAft>
              <a:buSzPts val="2500"/>
              <a:buNone/>
              <a:defRPr sz="2500"/>
            </a:lvl6pPr>
            <a:lvl7pPr lvl="6" rtl="0">
              <a:lnSpc>
                <a:spcPct val="100000"/>
              </a:lnSpc>
              <a:spcBef>
                <a:spcPts val="0"/>
              </a:spcBef>
              <a:spcAft>
                <a:spcPts val="0"/>
              </a:spcAft>
              <a:buSzPts val="2500"/>
              <a:buNone/>
              <a:defRPr sz="2500"/>
            </a:lvl7pPr>
            <a:lvl8pPr lvl="7" rtl="0">
              <a:lnSpc>
                <a:spcPct val="100000"/>
              </a:lnSpc>
              <a:spcBef>
                <a:spcPts val="0"/>
              </a:spcBef>
              <a:spcAft>
                <a:spcPts val="0"/>
              </a:spcAft>
              <a:buSzPts val="2500"/>
              <a:buNone/>
              <a:defRPr sz="2500"/>
            </a:lvl8pPr>
            <a:lvl9pPr lvl="8" rtl="0">
              <a:lnSpc>
                <a:spcPct val="100000"/>
              </a:lnSpc>
              <a:spcBef>
                <a:spcPts val="0"/>
              </a:spcBef>
              <a:spcAft>
                <a:spcPts val="0"/>
              </a:spcAft>
              <a:buSzPts val="2500"/>
              <a:buNone/>
              <a:defRPr sz="2500"/>
            </a:lvl9pPr>
          </a:lstStyle>
          <a:p>
            <a:endParaRPr dirty="0"/>
          </a:p>
        </p:txBody>
      </p:sp>
      <p:pic>
        <p:nvPicPr>
          <p:cNvPr id="2" name="Google Shape;12;p2">
            <a:extLst>
              <a:ext uri="{FF2B5EF4-FFF2-40B4-BE49-F238E27FC236}">
                <a16:creationId xmlns:a16="http://schemas.microsoft.com/office/drawing/2014/main" id="{3E22BEBC-314E-3376-E28D-30B0B8DE55E0}"/>
              </a:ext>
            </a:extLst>
          </p:cNvPr>
          <p:cNvPicPr preferRelativeResize="0">
            <a:picLocks noChangeAspect="1"/>
          </p:cNvPicPr>
          <p:nvPr userDrawn="1"/>
        </p:nvPicPr>
        <p:blipFill rotWithShape="1">
          <a:blip r:embed="rId2">
            <a:alphaModFix amt="25000"/>
          </a:blip>
          <a:srcRect r="77521" b="43744"/>
          <a:stretch/>
        </p:blipFill>
        <p:spPr>
          <a:xfrm>
            <a:off x="14510925" y="4960683"/>
            <a:ext cx="3777076" cy="532631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55821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userDrawn="1">
  <p:cSld name="1_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646443" y="565387"/>
            <a:ext cx="16914402" cy="929972"/>
          </a:xfrm>
          <a:prstGeom prst="rect">
            <a:avLst/>
          </a:prstGeom>
        </p:spPr>
        <p:txBody>
          <a:bodyPr anchor="t"/>
          <a:lstStyle/>
          <a:p>
            <a:pPr>
              <a:defRPr/>
            </a:pPr>
            <a:r>
              <a:rPr lang="de-DE"/>
              <a:t>Mastertitelformat bearbeiten</a:t>
            </a:r>
            <a:endParaRPr/>
          </a:p>
        </p:txBody>
      </p:sp>
      <p:sp>
        <p:nvSpPr>
          <p:cNvPr id="4" name="Datumsplatzhalter 3"/>
          <p:cNvSpPr>
            <a:spLocks noGrp="1"/>
          </p:cNvSpPr>
          <p:nvPr>
            <p:ph type="dt" sz="half" idx="10"/>
          </p:nvPr>
        </p:nvSpPr>
        <p:spPr bwMode="auto">
          <a:xfrm>
            <a:off x="669298" y="9712113"/>
            <a:ext cx="1555571" cy="461766"/>
          </a:xfrm>
          <a:prstGeom prst="rect">
            <a:avLst/>
          </a:prstGeom>
        </p:spPr>
        <p:txBody>
          <a:bodyPr/>
          <a:lstStyle/>
          <a:p>
            <a:pPr>
              <a:defRPr/>
            </a:pPr>
            <a:fld id="{1B58D566-8D13-5C43-8939-614299B6941B}" type="datetimeFigureOut">
              <a:rPr lang="de-DE"/>
              <a:t>01.04.25</a:t>
            </a:fld>
            <a:endParaRPr lang="de-DE"/>
          </a:p>
        </p:txBody>
      </p:sp>
      <p:sp>
        <p:nvSpPr>
          <p:cNvPr id="5" name="Fußzeilenplatzhalter 4"/>
          <p:cNvSpPr>
            <a:spLocks noGrp="1"/>
          </p:cNvSpPr>
          <p:nvPr>
            <p:ph type="ftr" sz="quarter" idx="11"/>
          </p:nvPr>
        </p:nvSpPr>
        <p:spPr bwMode="auto">
          <a:xfrm>
            <a:off x="2294944" y="9712113"/>
            <a:ext cx="13428968" cy="461766"/>
          </a:xfrm>
          <a:prstGeom prst="rect">
            <a:avLst/>
          </a:prstGeom>
        </p:spPr>
        <p:txBody>
          <a:bodyPr/>
          <a:lstStyle/>
          <a:p>
            <a:pPr>
              <a:defRPr/>
            </a:pPr>
            <a:endParaRPr lang="de-DE"/>
          </a:p>
        </p:txBody>
      </p:sp>
      <p:sp>
        <p:nvSpPr>
          <p:cNvPr id="13" name="Inhaltsplatzhalter 2"/>
          <p:cNvSpPr>
            <a:spLocks noGrp="1"/>
          </p:cNvSpPr>
          <p:nvPr>
            <p:ph idx="1"/>
          </p:nvPr>
        </p:nvSpPr>
        <p:spPr bwMode="auto">
          <a:xfrm>
            <a:off x="644618" y="1752605"/>
            <a:ext cx="16916226" cy="7559687"/>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cxnSp>
        <p:nvCxnSpPr>
          <p:cNvPr id="15" name="Gerade Verbindung 14"/>
          <p:cNvCxnSpPr>
            <a:cxnSpLocks/>
          </p:cNvCxnSpPr>
          <p:nvPr userDrawn="1"/>
        </p:nvCxnSpPr>
        <p:spPr bwMode="auto">
          <a:xfrm>
            <a:off x="837378" y="1495358"/>
            <a:ext cx="16723460"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3" name="Grafik 2"/>
          <p:cNvPicPr>
            <a:picLocks noChangeAspect="1"/>
          </p:cNvPicPr>
          <p:nvPr userDrawn="1"/>
        </p:nvPicPr>
        <p:blipFill>
          <a:blip r:embed="rId2"/>
          <a:stretch/>
        </p:blipFill>
        <p:spPr bwMode="auto">
          <a:xfrm>
            <a:off x="16160752" y="9829036"/>
            <a:ext cx="1383092" cy="187667"/>
          </a:xfrm>
          <a:prstGeom prst="rect">
            <a:avLst/>
          </a:prstGeom>
        </p:spPr>
      </p:pic>
      <p:pic>
        <p:nvPicPr>
          <p:cNvPr id="7" name="Grafik 6"/>
          <p:cNvPicPr>
            <a:picLocks noChangeAspect="1"/>
          </p:cNvPicPr>
          <p:nvPr userDrawn="1"/>
        </p:nvPicPr>
        <p:blipFill>
          <a:blip r:embed="rId3"/>
          <a:srcRect r="60454"/>
          <a:stretch/>
        </p:blipFill>
        <p:spPr bwMode="auto">
          <a:xfrm>
            <a:off x="16063136" y="615656"/>
            <a:ext cx="1597475" cy="721055"/>
          </a:xfrm>
          <a:prstGeom prst="rect">
            <a:avLst/>
          </a:prstGeom>
        </p:spPr>
      </p:pic>
    </p:spTree>
    <p:extLst>
      <p:ext uri="{BB962C8B-B14F-4D97-AF65-F5344CB8AC3E}">
        <p14:creationId xmlns:p14="http://schemas.microsoft.com/office/powerpoint/2010/main" val="1299600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81255" y="496256"/>
            <a:ext cx="14028209" cy="577850"/>
          </a:xfrm>
        </p:spPr>
        <p:txBody>
          <a:bodyPr lIns="0">
            <a:no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de-DE" dirty="0"/>
              <a:t>Mastertitelformat bearbeiten</a:t>
            </a:r>
          </a:p>
        </p:txBody>
      </p:sp>
      <p:sp>
        <p:nvSpPr>
          <p:cNvPr id="3" name="Inhaltsplatzhalter 2"/>
          <p:cNvSpPr>
            <a:spLocks noGrp="1"/>
          </p:cNvSpPr>
          <p:nvPr>
            <p:ph idx="1"/>
          </p:nvPr>
        </p:nvSpPr>
        <p:spPr>
          <a:xfrm>
            <a:off x="781254" y="1682698"/>
            <a:ext cx="16822856" cy="7814819"/>
          </a:xfrm>
        </p:spPr>
        <p:txBody>
          <a:bodyPr lIns="0">
            <a:normAutofit/>
          </a:bodyPr>
          <a:lstStyle>
            <a:lvl1pPr marL="0" indent="0">
              <a:buNone/>
              <a:defRPr sz="3000">
                <a:solidFill>
                  <a:schemeClr val="tx1"/>
                </a:solidFill>
                <a:latin typeface="Arial" panose="020B0604020202020204" pitchFamily="34" charset="0"/>
                <a:cs typeface="Arial" panose="020B0604020202020204" pitchFamily="34" charset="0"/>
              </a:defRPr>
            </a:lvl1pPr>
            <a:lvl2pPr>
              <a:defRPr sz="3000">
                <a:solidFill>
                  <a:schemeClr val="tx1">
                    <a:lumMod val="85000"/>
                    <a:lumOff val="15000"/>
                  </a:schemeClr>
                </a:solidFill>
                <a:latin typeface="Arial" panose="020B0604020202020204" pitchFamily="34" charset="0"/>
                <a:cs typeface="Arial" panose="020B0604020202020204" pitchFamily="34" charset="0"/>
              </a:defRPr>
            </a:lvl2pPr>
            <a:lvl3pPr>
              <a:defRPr sz="3000">
                <a:solidFill>
                  <a:schemeClr val="tx1">
                    <a:lumMod val="85000"/>
                    <a:lumOff val="15000"/>
                  </a:schemeClr>
                </a:solidFill>
                <a:latin typeface="Arial" panose="020B0604020202020204" pitchFamily="34" charset="0"/>
                <a:cs typeface="Arial" panose="020B0604020202020204" pitchFamily="34" charset="0"/>
              </a:defRPr>
            </a:lvl3pPr>
            <a:lvl4pPr>
              <a:defRPr sz="3000">
                <a:solidFill>
                  <a:schemeClr val="tx1">
                    <a:lumMod val="85000"/>
                    <a:lumOff val="15000"/>
                  </a:schemeClr>
                </a:solidFill>
                <a:latin typeface="Arial" panose="020B0604020202020204" pitchFamily="34" charset="0"/>
                <a:cs typeface="Arial" panose="020B0604020202020204" pitchFamily="34" charset="0"/>
              </a:defRPr>
            </a:lvl4pPr>
            <a:lvl5pPr>
              <a:defRPr sz="3000">
                <a:solidFill>
                  <a:schemeClr val="tx1">
                    <a:lumMod val="85000"/>
                    <a:lumOff val="15000"/>
                  </a:schemeClr>
                </a:solidFill>
                <a:latin typeface="Arial" panose="020B0604020202020204" pitchFamily="34" charset="0"/>
                <a:cs typeface="Arial" panose="020B0604020202020204" pitchFamily="34" charset="0"/>
              </a:defRPr>
            </a:lvl5pPr>
          </a:lstStyle>
          <a:p>
            <a:pPr lvl="0"/>
            <a:r>
              <a:rPr lang="de-DE" dirty="0"/>
              <a:t>Mastertextformat bearbeiten</a:t>
            </a:r>
          </a:p>
        </p:txBody>
      </p:sp>
      <p:cxnSp>
        <p:nvCxnSpPr>
          <p:cNvPr id="9" name="Gerade Verbindung 27">
            <a:extLst>
              <a:ext uri="{FF2B5EF4-FFF2-40B4-BE49-F238E27FC236}">
                <a16:creationId xmlns:a16="http://schemas.microsoft.com/office/drawing/2014/main" id="{0388B120-9511-4090-8C24-24105919963C}"/>
              </a:ext>
            </a:extLst>
          </p:cNvPr>
          <p:cNvCxnSpPr/>
          <p:nvPr userDrawn="1"/>
        </p:nvCxnSpPr>
        <p:spPr>
          <a:xfrm>
            <a:off x="781254" y="1323554"/>
            <a:ext cx="16820768" cy="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71232" y="436910"/>
            <a:ext cx="1525101" cy="600512"/>
          </a:xfrm>
          <a:prstGeom prst="rect">
            <a:avLst/>
          </a:prstGeom>
        </p:spPr>
      </p:pic>
    </p:spTree>
    <p:extLst>
      <p:ext uri="{BB962C8B-B14F-4D97-AF65-F5344CB8AC3E}">
        <p14:creationId xmlns:p14="http://schemas.microsoft.com/office/powerpoint/2010/main" val="13551930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923D-D7CF-EC69-CBC3-EDC5E3317E0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5ACDC0-7C83-257A-7433-16E33E2E629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E4DFF4-2476-2DFE-EB91-C578CF3906AC}"/>
              </a:ext>
            </a:extLst>
          </p:cNvPr>
          <p:cNvSpPr>
            <a:spLocks noGrp="1"/>
          </p:cNvSpPr>
          <p:nvPr>
            <p:ph type="dt" sz="half" idx="10"/>
          </p:nvPr>
        </p:nvSpPr>
        <p:spPr/>
        <p:txBody>
          <a:bodyPr/>
          <a:lstStyle/>
          <a:p>
            <a:fld id="{8B259AC2-7103-F940-B281-9DB238C39456}" type="datetimeFigureOut">
              <a:rPr lang="en-GB" smtClean="0"/>
              <a:t>01/04/2025</a:t>
            </a:fld>
            <a:endParaRPr lang="en-GB"/>
          </a:p>
        </p:txBody>
      </p:sp>
      <p:sp>
        <p:nvSpPr>
          <p:cNvPr id="5" name="Footer Placeholder 4">
            <a:extLst>
              <a:ext uri="{FF2B5EF4-FFF2-40B4-BE49-F238E27FC236}">
                <a16:creationId xmlns:a16="http://schemas.microsoft.com/office/drawing/2014/main" id="{A025D8F1-0CCB-5434-DCEA-C496FE69F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33C227-2431-2104-A783-44B2B43261AF}"/>
              </a:ext>
            </a:extLst>
          </p:cNvPr>
          <p:cNvSpPr>
            <a:spLocks noGrp="1"/>
          </p:cNvSpPr>
          <p:nvPr>
            <p:ph type="sldNum" sz="quarter" idx="12"/>
          </p:nvPr>
        </p:nvSpPr>
        <p:spPr/>
        <p:txBody>
          <a:bodyPr/>
          <a:lstStyle/>
          <a:p>
            <a:fld id="{EDBCA434-8FC2-814D-B650-4E8316D1B4B9}" type="slidenum">
              <a:rPr lang="en-GB" smtClean="0"/>
              <a:t>‹N›</a:t>
            </a:fld>
            <a:endParaRPr lang="en-GB"/>
          </a:p>
        </p:txBody>
      </p:sp>
    </p:spTree>
    <p:extLst>
      <p:ext uri="{BB962C8B-B14F-4D97-AF65-F5344CB8AC3E}">
        <p14:creationId xmlns:p14="http://schemas.microsoft.com/office/powerpoint/2010/main" val="378785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325" y="890050"/>
            <a:ext cx="16885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1pPr>
            <a:lvl2pPr lvl="1">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2pPr>
            <a:lvl3pPr lvl="2">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3pPr>
            <a:lvl4pPr lvl="3">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4pPr>
            <a:lvl5pPr lvl="4">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5pPr>
            <a:lvl6pPr lvl="5">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6pPr>
            <a:lvl7pPr lvl="6">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7pPr>
            <a:lvl8pPr lvl="7">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8pPr>
            <a:lvl9pPr lvl="8">
              <a:spcBef>
                <a:spcPts val="0"/>
              </a:spcBef>
              <a:spcAft>
                <a:spcPts val="0"/>
              </a:spcAft>
              <a:buClr>
                <a:schemeClr val="accent1"/>
              </a:buClr>
              <a:buSzPts val="5600"/>
              <a:buFont typeface="Montserrat Light"/>
              <a:buNone/>
              <a:defRPr sz="5600">
                <a:solidFill>
                  <a:schemeClr val="accent1"/>
                </a:solidFill>
                <a:latin typeface="Montserrat Light"/>
                <a:ea typeface="Montserrat Light"/>
                <a:cs typeface="Montserrat Light"/>
                <a:sym typeface="Montserrat Light"/>
              </a:defRPr>
            </a:lvl9pPr>
          </a:lstStyle>
          <a:p>
            <a:endParaRPr/>
          </a:p>
        </p:txBody>
      </p:sp>
      <p:sp>
        <p:nvSpPr>
          <p:cNvPr id="7" name="Google Shape;7;p1"/>
          <p:cNvSpPr txBox="1">
            <a:spLocks noGrp="1"/>
          </p:cNvSpPr>
          <p:nvPr>
            <p:ph type="body" idx="1"/>
          </p:nvPr>
        </p:nvSpPr>
        <p:spPr>
          <a:xfrm>
            <a:off x="920025" y="2304950"/>
            <a:ext cx="161799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accent1"/>
              </a:buClr>
              <a:buSzPts val="3600"/>
              <a:buFont typeface="Montserrat SemiBold"/>
              <a:buChar char="●"/>
              <a:defRPr sz="3600">
                <a:solidFill>
                  <a:schemeClr val="accent1"/>
                </a:solidFill>
                <a:latin typeface="Montserrat SemiBold"/>
                <a:ea typeface="Montserrat SemiBold"/>
                <a:cs typeface="Montserrat SemiBold"/>
                <a:sym typeface="Montserrat SemiBold"/>
              </a:defRPr>
            </a:lvl1pPr>
            <a:lvl2pPr marL="914400" lvl="1"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2pPr>
            <a:lvl3pPr marL="1371600" lvl="2"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3pPr>
            <a:lvl4pPr marL="1828800" lvl="3"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4pPr>
            <a:lvl5pPr marL="2286000" lvl="4"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5pPr>
            <a:lvl6pPr marL="2743200" lvl="5"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6pPr>
            <a:lvl7pPr marL="3200400" lvl="6"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7pPr>
            <a:lvl8pPr marL="3657600" lvl="7"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8pPr>
            <a:lvl9pPr marL="4114800" lvl="8" indent="-406400">
              <a:lnSpc>
                <a:spcPct val="115000"/>
              </a:lnSpc>
              <a:spcBef>
                <a:spcPts val="0"/>
              </a:spcBef>
              <a:spcAft>
                <a:spcPts val="0"/>
              </a:spcAft>
              <a:buClr>
                <a:schemeClr val="accent1"/>
              </a:buClr>
              <a:buSzPts val="2800"/>
              <a:buFont typeface="Montserrat SemiBold"/>
              <a:buChar char="■"/>
              <a:defRPr sz="2800">
                <a:solidFill>
                  <a:schemeClr val="accent1"/>
                </a:solidFill>
                <a:latin typeface="Montserrat SemiBold"/>
                <a:ea typeface="Montserrat SemiBold"/>
                <a:cs typeface="Montserrat SemiBold"/>
                <a:sym typeface="Montserrat SemiBol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67" r:id="rId2"/>
    <p:sldLayoutId id="2147483671" r:id="rId3"/>
    <p:sldLayoutId id="2147483669" r:id="rId4"/>
    <p:sldLayoutId id="2147483654" r:id="rId5"/>
    <p:sldLayoutId id="2147483659" r:id="rId6"/>
    <p:sldLayoutId id="2147483668" r:id="rId7"/>
    <p:sldLayoutId id="2147483670" r:id="rId8"/>
    <p:sldLayoutId id="2147483672" r:id="rId9"/>
    <p:sldLayoutId id="2147483673"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80">
          <p15:clr>
            <a:srgbClr val="E46962"/>
          </p15:clr>
        </p15:guide>
        <p15:guide id="2" pos="10772">
          <p15:clr>
            <a:srgbClr val="E46962"/>
          </p15:clr>
        </p15:guide>
        <p15:guide id="3" orient="horz" pos="1107">
          <p15:clr>
            <a:srgbClr val="E46962"/>
          </p15:clr>
        </p15:guide>
        <p15:guide id="4" orient="horz" pos="283">
          <p15:clr>
            <a:srgbClr val="E46962"/>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s://forms.office.com/Pages/DesignPageV2.aspx?prevorigin=shell&amp;origin=NeoPortalPage&amp;subpage=design&amp;id=1Fbxu_oz7k-G9iz8sTWe8IlXm6hyLctIikfOTbSiTjRUNEYzWTRVSFM3TUpXR0dGTVVOQlY2UlZTVS4u&amp;analysis=false&amp;topview=Presentation"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4polarin.eu/demo/data-catalo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geonetwork.s4polarin.eu/geonetwork/srv/eng/catalog.search#/home" TargetMode="Externa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geonetwork.s4polarin.eu/geonetwork/"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s4polarin.eu/" TargetMode="External"/><Relationship Id="rId5" Type="http://schemas.openxmlformats.org/officeDocument/2006/relationships/hyperlink" Target="https://zenodo.org/communities/eu-polarin/" TargetMode="External"/><Relationship Id="rId4" Type="http://schemas.openxmlformats.org/officeDocument/2006/relationships/hyperlink" Target="http://erddap.s4polarin.eu/erddap"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antonio.novellino@dedagroup.it"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8.jpg"/><Relationship Id="rId4" Type="http://schemas.openxmlformats.org/officeDocument/2006/relationships/hyperlink" Target="mailto:vito.vitale@cnr.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ctrTitle"/>
          </p:nvPr>
        </p:nvSpPr>
        <p:spPr>
          <a:xfrm>
            <a:off x="387417" y="4427766"/>
            <a:ext cx="8371572" cy="4967334"/>
          </a:xfrm>
          <a:prstGeom prst="rect">
            <a:avLst/>
          </a:prstGeom>
        </p:spPr>
        <p:txBody>
          <a:bodyPr spcFirstLastPara="1" wrap="square" lIns="182850" tIns="182850" rIns="182850" bIns="182850" anchor="b" anchorCtr="0">
            <a:normAutofit/>
          </a:bodyPr>
          <a:lstStyle/>
          <a:p>
            <a:pPr marL="0" lvl="0" indent="0" algn="l" rtl="0">
              <a:spcBef>
                <a:spcPts val="0"/>
              </a:spcBef>
              <a:spcAft>
                <a:spcPts val="0"/>
              </a:spcAft>
              <a:buNone/>
            </a:pPr>
            <a:r>
              <a:rPr lang="it-IT" sz="5400" b="1" strike="noStrike" spc="-1" dirty="0">
                <a:solidFill>
                  <a:srgbClr val="0078FF"/>
                </a:solidFill>
                <a:latin typeface="Montserrat"/>
                <a:ea typeface="Montserrat"/>
              </a:rPr>
              <a:t>Work Package 4</a:t>
            </a:r>
            <a:br>
              <a:rPr lang="it-IT" dirty="0"/>
            </a:br>
            <a:r>
              <a:rPr lang="it-IT" sz="5400" b="1" strike="noStrike" spc="-1" dirty="0" err="1">
                <a:solidFill>
                  <a:srgbClr val="0078FF"/>
                </a:solidFill>
                <a:latin typeface="Montserrat"/>
                <a:ea typeface="Montserrat"/>
              </a:rPr>
              <a:t>Improvement</a:t>
            </a:r>
            <a:r>
              <a:rPr lang="it-IT" sz="5400" b="1" strike="noStrike" spc="-1" dirty="0">
                <a:solidFill>
                  <a:srgbClr val="0078FF"/>
                </a:solidFill>
                <a:latin typeface="Montserrat"/>
                <a:ea typeface="Montserrat"/>
              </a:rPr>
              <a:t> of data services and </a:t>
            </a:r>
            <a:r>
              <a:rPr lang="it-IT" sz="5400" b="1" strike="noStrike" spc="-1" dirty="0" err="1">
                <a:solidFill>
                  <a:srgbClr val="0078FF"/>
                </a:solidFill>
                <a:latin typeface="Montserrat"/>
                <a:ea typeface="Montserrat"/>
              </a:rPr>
              <a:t>customised</a:t>
            </a:r>
            <a:r>
              <a:rPr lang="it-IT" sz="5400" b="1" strike="noStrike" spc="-1" dirty="0">
                <a:solidFill>
                  <a:srgbClr val="0078FF"/>
                </a:solidFill>
                <a:latin typeface="Montserrat"/>
                <a:ea typeface="Montserrat"/>
              </a:rPr>
              <a:t> data products</a:t>
            </a:r>
            <a:r>
              <a:rPr lang="es" dirty="0"/>
              <a:t>			</a:t>
            </a:r>
            <a:endParaRPr dirty="0"/>
          </a:p>
        </p:txBody>
      </p:sp>
      <p:sp>
        <p:nvSpPr>
          <p:cNvPr id="98" name="Google Shape;98;p20"/>
          <p:cNvSpPr txBox="1">
            <a:spLocks noGrp="1"/>
          </p:cNvSpPr>
          <p:nvPr>
            <p:ph type="subTitle" idx="1"/>
          </p:nvPr>
        </p:nvSpPr>
        <p:spPr>
          <a:xfrm>
            <a:off x="11768667" y="5143500"/>
            <a:ext cx="5259633" cy="2651125"/>
          </a:xfrm>
          <a:prstGeom prst="rect">
            <a:avLst/>
          </a:prstGeom>
        </p:spPr>
        <p:txBody>
          <a:bodyPr spcFirstLastPara="1" wrap="square" lIns="182850" tIns="182850" rIns="182850" bIns="182850" anchor="b" anchorCtr="0">
            <a:normAutofit/>
          </a:bodyPr>
          <a:lstStyle/>
          <a:p>
            <a:pPr marL="0" lvl="0" indent="0" algn="r" rtl="0">
              <a:spcBef>
                <a:spcPts val="0"/>
              </a:spcBef>
              <a:spcAft>
                <a:spcPts val="0"/>
              </a:spcAft>
              <a:buClr>
                <a:schemeClr val="dk1"/>
              </a:buClr>
              <a:buSzPts val="1100"/>
              <a:buFont typeface="Arial"/>
              <a:buNone/>
            </a:pPr>
            <a:r>
              <a:rPr lang="de-DE" sz="2800" dirty="0"/>
              <a:t>Antonio </a:t>
            </a:r>
            <a:r>
              <a:rPr lang="de-DE" sz="2800" dirty="0" err="1"/>
              <a:t>Novellino</a:t>
            </a:r>
            <a:endParaRPr lang="de-DE" sz="2800" dirty="0"/>
          </a:p>
          <a:p>
            <a:pPr marL="0" lvl="0" indent="0" algn="r" rtl="0">
              <a:spcBef>
                <a:spcPts val="0"/>
              </a:spcBef>
              <a:spcAft>
                <a:spcPts val="0"/>
              </a:spcAft>
              <a:buClr>
                <a:schemeClr val="dk1"/>
              </a:buClr>
              <a:buSzPts val="1100"/>
              <a:buFont typeface="Arial"/>
              <a:buNone/>
            </a:pPr>
            <a:r>
              <a:rPr lang="it-IT" sz="2800" dirty="0"/>
              <a:t>ETT</a:t>
            </a:r>
            <a:endParaRPr sz="2800" dirty="0"/>
          </a:p>
          <a:p>
            <a:pPr marL="0" lvl="0" indent="0" algn="r" rtl="0">
              <a:spcBef>
                <a:spcPts val="0"/>
              </a:spcBef>
              <a:spcAft>
                <a:spcPts val="0"/>
              </a:spcAft>
              <a:buNone/>
            </a:pPr>
            <a:endParaRPr sz="2800" dirty="0"/>
          </a:p>
        </p:txBody>
      </p:sp>
      <p:sp>
        <p:nvSpPr>
          <p:cNvPr id="4" name="Segnaposto immagine 3">
            <a:extLst>
              <a:ext uri="{FF2B5EF4-FFF2-40B4-BE49-F238E27FC236}">
                <a16:creationId xmlns:a16="http://schemas.microsoft.com/office/drawing/2014/main" id="{2E1FBBBE-3B08-64C6-FAD5-9E709A21D2C4}"/>
              </a:ext>
            </a:extLst>
          </p:cNvPr>
          <p:cNvSpPr>
            <a:spLocks noGrp="1"/>
          </p:cNvSpPr>
          <p:nvPr>
            <p:ph type="pic" idx="2"/>
          </p:nvPr>
        </p:nvSpPr>
        <p:spPr/>
      </p:sp>
      <p:pic>
        <p:nvPicPr>
          <p:cNvPr id="5" name="Picture 3">
            <a:extLst>
              <a:ext uri="{FF2B5EF4-FFF2-40B4-BE49-F238E27FC236}">
                <a16:creationId xmlns:a16="http://schemas.microsoft.com/office/drawing/2014/main" id="{E6162E94-95EA-9223-C68B-8BC7C7072AEE}"/>
              </a:ext>
            </a:extLst>
          </p:cNvPr>
          <p:cNvPicPr/>
          <p:nvPr/>
        </p:nvPicPr>
        <p:blipFill>
          <a:blip r:embed="rId3">
            <a:clrChange>
              <a:clrFrom>
                <a:srgbClr val="FFFFFF"/>
              </a:clrFrom>
              <a:clrTo>
                <a:srgbClr val="FFFFFF">
                  <a:alpha val="0"/>
                </a:srgbClr>
              </a:clrTo>
            </a:clrChange>
          </a:blip>
          <a:stretch/>
        </p:blipFill>
        <p:spPr>
          <a:xfrm>
            <a:off x="10370249" y="7654216"/>
            <a:ext cx="2159640" cy="1199160"/>
          </a:xfrm>
          <a:prstGeom prst="rect">
            <a:avLst/>
          </a:prstGeom>
          <a:ln w="0">
            <a:noFill/>
          </a:ln>
        </p:spPr>
      </p:pic>
      <p:pic>
        <p:nvPicPr>
          <p:cNvPr id="7" name="Immagine 6">
            <a:extLst>
              <a:ext uri="{FF2B5EF4-FFF2-40B4-BE49-F238E27FC236}">
                <a16:creationId xmlns:a16="http://schemas.microsoft.com/office/drawing/2014/main" id="{46B11957-E9FC-3192-0DC9-2C22A2C72BAA}"/>
              </a:ext>
            </a:extLst>
          </p:cNvPr>
          <p:cNvPicPr/>
          <p:nvPr/>
        </p:nvPicPr>
        <p:blipFill>
          <a:blip r:embed="rId4">
            <a:clrChange>
              <a:clrFrom>
                <a:srgbClr val="FFFFFF"/>
              </a:clrFrom>
              <a:clrTo>
                <a:srgbClr val="FFFFFF">
                  <a:alpha val="0"/>
                </a:srgbClr>
              </a:clrTo>
            </a:clrChange>
          </a:blip>
          <a:stretch/>
        </p:blipFill>
        <p:spPr>
          <a:xfrm>
            <a:off x="12927776" y="7772235"/>
            <a:ext cx="2159640" cy="1183391"/>
          </a:xfrm>
          <a:prstGeom prst="rect">
            <a:avLst/>
          </a:prstGeom>
          <a:ln w="0">
            <a:noFill/>
          </a:ln>
        </p:spPr>
      </p:pic>
      <p:pic>
        <p:nvPicPr>
          <p:cNvPr id="8" name="Immagine 7">
            <a:extLst>
              <a:ext uri="{FF2B5EF4-FFF2-40B4-BE49-F238E27FC236}">
                <a16:creationId xmlns:a16="http://schemas.microsoft.com/office/drawing/2014/main" id="{8A797AA6-3BC2-AAE2-7B0E-DF12412F95D5}"/>
              </a:ext>
            </a:extLst>
          </p:cNvPr>
          <p:cNvPicPr/>
          <p:nvPr/>
        </p:nvPicPr>
        <p:blipFill>
          <a:blip r:embed="rId5">
            <a:clrChange>
              <a:clrFrom>
                <a:srgbClr val="FFFFFF"/>
              </a:clrFrom>
              <a:clrTo>
                <a:srgbClr val="FFFFFF">
                  <a:alpha val="0"/>
                </a:srgbClr>
              </a:clrTo>
            </a:clrChange>
          </a:blip>
          <a:stretch/>
        </p:blipFill>
        <p:spPr>
          <a:xfrm>
            <a:off x="8131396" y="7666196"/>
            <a:ext cx="1979640" cy="1319400"/>
          </a:xfrm>
          <a:prstGeom prst="rect">
            <a:avLst/>
          </a:prstGeom>
          <a:ln w="0">
            <a:noFill/>
          </a:ln>
        </p:spPr>
      </p:pic>
      <p:pic>
        <p:nvPicPr>
          <p:cNvPr id="9" name="Picture 16">
            <a:extLst>
              <a:ext uri="{FF2B5EF4-FFF2-40B4-BE49-F238E27FC236}">
                <a16:creationId xmlns:a16="http://schemas.microsoft.com/office/drawing/2014/main" id="{C8C1B694-3104-E66D-107A-3E6FFA7845C8}"/>
              </a:ext>
            </a:extLst>
          </p:cNvPr>
          <p:cNvPicPr/>
          <p:nvPr/>
        </p:nvPicPr>
        <p:blipFill>
          <a:blip r:embed="rId6"/>
          <a:stretch/>
        </p:blipFill>
        <p:spPr>
          <a:xfrm>
            <a:off x="8308820" y="9077363"/>
            <a:ext cx="2107800" cy="928800"/>
          </a:xfrm>
          <a:prstGeom prst="rect">
            <a:avLst/>
          </a:prstGeom>
          <a:ln w="0">
            <a:noFill/>
          </a:ln>
        </p:spPr>
      </p:pic>
      <p:pic>
        <p:nvPicPr>
          <p:cNvPr id="10" name="Picture 40" descr="Norsk Institutt for Luftforskning Stiftelse (NILU) - Sabydoma">
            <a:extLst>
              <a:ext uri="{FF2B5EF4-FFF2-40B4-BE49-F238E27FC236}">
                <a16:creationId xmlns:a16="http://schemas.microsoft.com/office/drawing/2014/main" id="{7895D164-8CE4-2F18-74DB-0C8402D60D12}"/>
              </a:ext>
            </a:extLst>
          </p:cNvPr>
          <p:cNvPicPr/>
          <p:nvPr/>
        </p:nvPicPr>
        <p:blipFill>
          <a:blip r:embed="rId7"/>
          <a:srcRect t="35136" b="31977"/>
          <a:stretch/>
        </p:blipFill>
        <p:spPr>
          <a:xfrm>
            <a:off x="10416620" y="8849587"/>
            <a:ext cx="3641400" cy="1197000"/>
          </a:xfrm>
          <a:prstGeom prst="rect">
            <a:avLst/>
          </a:prstGeom>
          <a:ln w="0">
            <a:noFill/>
          </a:ln>
        </p:spPr>
      </p:pic>
      <p:pic>
        <p:nvPicPr>
          <p:cNvPr id="11" name="Picture 2">
            <a:extLst>
              <a:ext uri="{FF2B5EF4-FFF2-40B4-BE49-F238E27FC236}">
                <a16:creationId xmlns:a16="http://schemas.microsoft.com/office/drawing/2014/main" id="{DF97B40E-98FD-258E-9C5F-00B8D4949C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625762" y="8606117"/>
            <a:ext cx="1481667" cy="14816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11;p22">
            <a:extLst>
              <a:ext uri="{FF2B5EF4-FFF2-40B4-BE49-F238E27FC236}">
                <a16:creationId xmlns:a16="http://schemas.microsoft.com/office/drawing/2014/main" id="{C9DE5718-D517-9830-FC0B-13B6130F56BB}"/>
              </a:ext>
            </a:extLst>
          </p:cNvPr>
          <p:cNvSpPr txBox="1">
            <a:spLocks noGrp="1"/>
          </p:cNvSpPr>
          <p:nvPr>
            <p:ph type="title"/>
          </p:nvPr>
        </p:nvSpPr>
        <p:spPr>
          <a:xfrm>
            <a:off x="820805" y="890050"/>
            <a:ext cx="13448648" cy="2043300"/>
          </a:xfrm>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Let’s start with a couple of questions </a:t>
            </a:r>
            <a:endParaRPr dirty="0"/>
          </a:p>
        </p:txBody>
      </p:sp>
      <p:sp>
        <p:nvSpPr>
          <p:cNvPr id="6" name="CasellaDiTesto 5">
            <a:extLst>
              <a:ext uri="{FF2B5EF4-FFF2-40B4-BE49-F238E27FC236}">
                <a16:creationId xmlns:a16="http://schemas.microsoft.com/office/drawing/2014/main" id="{3B5E6DD7-A9CD-ECF4-1757-B8121E270286}"/>
              </a:ext>
            </a:extLst>
          </p:cNvPr>
          <p:cNvSpPr txBox="1"/>
          <p:nvPr/>
        </p:nvSpPr>
        <p:spPr>
          <a:xfrm>
            <a:off x="820805" y="8473316"/>
            <a:ext cx="11258900" cy="646331"/>
          </a:xfrm>
          <a:prstGeom prst="rect">
            <a:avLst/>
          </a:prstGeom>
          <a:noFill/>
        </p:spPr>
        <p:txBody>
          <a:bodyPr wrap="square">
            <a:spAutoFit/>
          </a:bodyPr>
          <a:lstStyle/>
          <a:p>
            <a:r>
              <a:rPr lang="en-US" sz="1800" dirty="0">
                <a:latin typeface="Montserrat" pitchFamily="2" charset="77"/>
              </a:rPr>
              <a:t>https://</a:t>
            </a:r>
            <a:r>
              <a:rPr lang="en-US" sz="1800" dirty="0" err="1">
                <a:latin typeface="Montserrat" pitchFamily="2" charset="77"/>
              </a:rPr>
              <a:t>forms.office.com</a:t>
            </a:r>
            <a:r>
              <a:rPr lang="en-US" sz="1800" dirty="0">
                <a:latin typeface="Montserrat" pitchFamily="2" charset="77"/>
              </a:rPr>
              <a:t>/Pages/</a:t>
            </a:r>
            <a:r>
              <a:rPr lang="en-US" sz="1800" dirty="0" err="1">
                <a:latin typeface="Montserrat" pitchFamily="2" charset="77"/>
              </a:rPr>
              <a:t>ResponsePage.aspx?id</a:t>
            </a:r>
            <a:r>
              <a:rPr lang="en-US" sz="1800" dirty="0">
                <a:latin typeface="Montserrat" pitchFamily="2" charset="77"/>
              </a:rPr>
              <a:t>=1Fbxu_oz7k-G9iz8sTWe8IlXm6hyLctIikfOTbSiTjRUNEYzWTRVSFM3TUpXR0dGTVVOQlY2UlZTVS4u</a:t>
            </a:r>
          </a:p>
        </p:txBody>
      </p:sp>
      <p:pic>
        <p:nvPicPr>
          <p:cNvPr id="7" name="Immagine 6">
            <a:extLst>
              <a:ext uri="{FF2B5EF4-FFF2-40B4-BE49-F238E27FC236}">
                <a16:creationId xmlns:a16="http://schemas.microsoft.com/office/drawing/2014/main" id="{CA20C542-2818-861E-CBB0-783CF3FD136E}"/>
              </a:ext>
            </a:extLst>
          </p:cNvPr>
          <p:cNvPicPr>
            <a:picLocks noChangeAspect="1"/>
          </p:cNvPicPr>
          <p:nvPr/>
        </p:nvPicPr>
        <p:blipFill>
          <a:blip r:embed="rId2"/>
          <a:stretch>
            <a:fillRect/>
          </a:stretch>
        </p:blipFill>
        <p:spPr>
          <a:xfrm>
            <a:off x="1731664" y="2933350"/>
            <a:ext cx="5066178" cy="4829931"/>
          </a:xfrm>
          <a:prstGeom prst="rect">
            <a:avLst/>
          </a:prstGeom>
        </p:spPr>
      </p:pic>
      <p:sp>
        <p:nvSpPr>
          <p:cNvPr id="10" name="Rettangolo 9">
            <a:hlinkClick r:id="rId3"/>
            <a:extLst>
              <a:ext uri="{FF2B5EF4-FFF2-40B4-BE49-F238E27FC236}">
                <a16:creationId xmlns:a16="http://schemas.microsoft.com/office/drawing/2014/main" id="{B8A079EE-CD01-E871-5FEA-D7B305E4EB39}"/>
              </a:ext>
            </a:extLst>
          </p:cNvPr>
          <p:cNvSpPr/>
          <p:nvPr/>
        </p:nvSpPr>
        <p:spPr>
          <a:xfrm>
            <a:off x="10383251" y="3590892"/>
            <a:ext cx="2791329" cy="78975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solidFill>
                  <a:srgbClr val="0078FF"/>
                </a:solidFill>
                <a:latin typeface="Montserrat" pitchFamily="2" charset="77"/>
              </a:rPr>
              <a:t>results </a:t>
            </a:r>
          </a:p>
        </p:txBody>
      </p:sp>
    </p:spTree>
    <p:extLst>
      <p:ext uri="{BB962C8B-B14F-4D97-AF65-F5344CB8AC3E}">
        <p14:creationId xmlns:p14="http://schemas.microsoft.com/office/powerpoint/2010/main" val="714929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EE4CFE0-7A7B-CC12-8B68-EEF1D78D4804}"/>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4215F7F4-780E-CBD3-92AE-5733226B56DB}"/>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Overview</a:t>
            </a:r>
            <a:endParaRPr dirty="0"/>
          </a:p>
        </p:txBody>
      </p:sp>
      <p:sp>
        <p:nvSpPr>
          <p:cNvPr id="112" name="Google Shape;112;p22">
            <a:extLst>
              <a:ext uri="{FF2B5EF4-FFF2-40B4-BE49-F238E27FC236}">
                <a16:creationId xmlns:a16="http://schemas.microsoft.com/office/drawing/2014/main" id="{9B45AA42-B5D6-17AE-50FD-46847BD356F8}"/>
              </a:ext>
            </a:extLst>
          </p:cNvPr>
          <p:cNvSpPr txBox="1">
            <a:spLocks noGrp="1"/>
          </p:cNvSpPr>
          <p:nvPr>
            <p:ph type="body" idx="1"/>
          </p:nvPr>
        </p:nvSpPr>
        <p:spPr>
          <a:xfrm>
            <a:off x="480462" y="1952285"/>
            <a:ext cx="16986733"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sz="3200" b="1" u="sng" dirty="0">
                <a:solidFill>
                  <a:schemeClr val="bg2"/>
                </a:solidFill>
                <a:latin typeface="Montserrat" pitchFamily="2" charset="77"/>
              </a:rPr>
              <a:t>Objectives</a:t>
            </a:r>
            <a:endParaRPr lang="en-US" sz="3200" dirty="0">
              <a:solidFill>
                <a:schemeClr val="bg2"/>
              </a:solidFill>
              <a:latin typeface="Montserrat" pitchFamily="2" charset="77"/>
            </a:endParaRPr>
          </a:p>
          <a:p>
            <a:pPr marL="0" indent="0">
              <a:lnSpc>
                <a:spcPct val="107000"/>
              </a:lnSpc>
              <a:spcAft>
                <a:spcPts val="800"/>
              </a:spcAft>
              <a:buNone/>
              <a:tabLst>
                <a:tab pos="457200" algn="l"/>
              </a:tabLst>
            </a:pPr>
            <a:r>
              <a:rPr lang="en-US" sz="3200" dirty="0">
                <a:solidFill>
                  <a:schemeClr val="bg2"/>
                </a:solidFill>
                <a:latin typeface="Montserrat" pitchFamily="2" charset="77"/>
              </a:rPr>
              <a:t>Facilitating the discovery and consumption of data by </a:t>
            </a:r>
          </a:p>
          <a:p>
            <a:pPr marL="850900" indent="-850900">
              <a:lnSpc>
                <a:spcPct val="107000"/>
              </a:lnSpc>
              <a:spcAft>
                <a:spcPts val="800"/>
              </a:spcAft>
              <a:buNone/>
              <a:tabLst>
                <a:tab pos="457200" algn="l"/>
              </a:tabLst>
            </a:pPr>
            <a:r>
              <a:rPr lang="en-US" sz="3200" dirty="0">
                <a:solidFill>
                  <a:schemeClr val="bg2"/>
                </a:solidFill>
                <a:latin typeface="Montserrat" pitchFamily="2" charset="77"/>
              </a:rPr>
              <a:t>	1) ensuring databases, datasets and/or data initiatives from polar regions are identifiable </a:t>
            </a:r>
          </a:p>
          <a:p>
            <a:pPr marL="0" indent="0">
              <a:lnSpc>
                <a:spcPct val="107000"/>
              </a:lnSpc>
              <a:spcAft>
                <a:spcPts val="800"/>
              </a:spcAft>
              <a:buNone/>
              <a:tabLst>
                <a:tab pos="457200" algn="l"/>
              </a:tabLst>
            </a:pPr>
            <a:r>
              <a:rPr lang="en-US" sz="3200" dirty="0">
                <a:solidFill>
                  <a:schemeClr val="bg2"/>
                </a:solidFill>
                <a:latin typeface="Montserrat" pitchFamily="2" charset="77"/>
              </a:rPr>
              <a:t>	2) facilitating access to them, </a:t>
            </a:r>
          </a:p>
          <a:p>
            <a:pPr marL="0" indent="0">
              <a:lnSpc>
                <a:spcPct val="107000"/>
              </a:lnSpc>
              <a:spcAft>
                <a:spcPts val="800"/>
              </a:spcAft>
              <a:buNone/>
              <a:tabLst>
                <a:tab pos="457200" algn="l"/>
              </a:tabLst>
            </a:pPr>
            <a:r>
              <a:rPr lang="en-US" sz="3200" dirty="0">
                <a:solidFill>
                  <a:schemeClr val="bg2"/>
                </a:solidFill>
                <a:latin typeface="Montserrat" pitchFamily="2" charset="77"/>
              </a:rPr>
              <a:t>	3) improving workflows and reducing data Fragmentation, </a:t>
            </a:r>
          </a:p>
          <a:p>
            <a:pPr marL="625475" indent="-176213">
              <a:lnSpc>
                <a:spcPct val="107000"/>
              </a:lnSpc>
              <a:spcAft>
                <a:spcPts val="800"/>
              </a:spcAft>
              <a:buNone/>
              <a:tabLst>
                <a:tab pos="457200" algn="l"/>
              </a:tabLst>
            </a:pPr>
            <a:r>
              <a:rPr lang="en-US" sz="3200" dirty="0">
                <a:solidFill>
                  <a:schemeClr val="bg2"/>
                </a:solidFill>
                <a:latin typeface="Montserrat" pitchFamily="2" charset="77"/>
              </a:rPr>
              <a:t>4)  making available tools to facilitate the access of data from multiple providers as well as data integration.</a:t>
            </a:r>
          </a:p>
          <a:p>
            <a:pPr indent="-457200">
              <a:lnSpc>
                <a:spcPct val="107000"/>
              </a:lnSpc>
              <a:spcAft>
                <a:spcPts val="800"/>
              </a:spcAft>
              <a:tabLst>
                <a:tab pos="457200" algn="l"/>
              </a:tabLst>
            </a:pPr>
            <a:endParaRPr lang="en-US" sz="3200" dirty="0">
              <a:solidFill>
                <a:schemeClr val="bg2"/>
              </a:solidFill>
              <a:latin typeface="Montserrat" pitchFamily="2" charset="77"/>
            </a:endParaRPr>
          </a:p>
        </p:txBody>
      </p:sp>
    </p:spTree>
    <p:extLst>
      <p:ext uri="{BB962C8B-B14F-4D97-AF65-F5344CB8AC3E}">
        <p14:creationId xmlns:p14="http://schemas.microsoft.com/office/powerpoint/2010/main" val="1750370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EE4CFE0-7A7B-CC12-8B68-EEF1D78D4804}"/>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4215F7F4-780E-CBD3-92AE-5733226B56DB}"/>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Overview</a:t>
            </a:r>
            <a:endParaRPr dirty="0"/>
          </a:p>
        </p:txBody>
      </p:sp>
      <p:sp>
        <p:nvSpPr>
          <p:cNvPr id="4" name="PlaceHolder 2">
            <a:extLst>
              <a:ext uri="{FF2B5EF4-FFF2-40B4-BE49-F238E27FC236}">
                <a16:creationId xmlns:a16="http://schemas.microsoft.com/office/drawing/2014/main" id="{35F50B42-D04D-A191-5510-60D8217A97CF}"/>
              </a:ext>
            </a:extLst>
          </p:cNvPr>
          <p:cNvSpPr txBox="1">
            <a:spLocks/>
          </p:cNvSpPr>
          <p:nvPr/>
        </p:nvSpPr>
        <p:spPr>
          <a:xfrm>
            <a:off x="351449" y="7353650"/>
            <a:ext cx="17585101" cy="2668985"/>
          </a:xfrm>
          <a:prstGeom prst="rect">
            <a:avLst/>
          </a:prstGeom>
          <a:noFill/>
          <a:ln w="0">
            <a:noFill/>
          </a:ln>
        </p:spPr>
        <p:txBody>
          <a:bodyPr spcFirstLastPara="1" wrap="square" lIns="182880" tIns="182880" rIns="182880" bIns="18288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1pPr>
            <a:lvl2pPr marR="0" lvl="1"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chemeClr val="accent1"/>
              </a:buClr>
              <a:buSzPts val="5600"/>
              <a:buFont typeface="Montserrat Light"/>
              <a:buNone/>
              <a:defRPr sz="5600" b="0" i="0" u="none" strike="noStrike" cap="none">
                <a:solidFill>
                  <a:schemeClr val="accent1"/>
                </a:solidFill>
                <a:latin typeface="Montserrat Light"/>
                <a:ea typeface="Montserrat Light"/>
                <a:cs typeface="Montserrat Light"/>
                <a:sym typeface="Montserrat Light"/>
              </a:defRPr>
            </a:lvl9pPr>
          </a:lstStyle>
          <a:p>
            <a:pPr>
              <a:lnSpc>
                <a:spcPct val="107000"/>
              </a:lnSpc>
              <a:spcAft>
                <a:spcPts val="1417"/>
              </a:spcAft>
              <a:buClr>
                <a:srgbClr val="FF3838"/>
              </a:buClr>
              <a:buSzPct val="150000"/>
              <a:tabLst>
                <a:tab pos="0" algn="l"/>
              </a:tabLst>
            </a:pPr>
            <a:r>
              <a:rPr lang="en-GB" sz="2400" spc="-1" dirty="0">
                <a:solidFill>
                  <a:srgbClr val="363E47"/>
                </a:solidFill>
                <a:latin typeface="Montserrat"/>
                <a:ea typeface="Montserrat"/>
              </a:rPr>
              <a:t>Specific WP4 objectives:</a:t>
            </a:r>
            <a:endParaRPr lang="it-IT" sz="2400" spc="-1" dirty="0">
              <a:latin typeface="Arial"/>
            </a:endParaRPr>
          </a:p>
          <a:p>
            <a:pPr lvl="1">
              <a:lnSpc>
                <a:spcPct val="107000"/>
              </a:lnSpc>
              <a:spcAft>
                <a:spcPts val="799"/>
              </a:spcAft>
              <a:buClr>
                <a:srgbClr val="000000"/>
              </a:buClr>
              <a:buSzPct val="150000"/>
              <a:tabLst>
                <a:tab pos="0" algn="l"/>
              </a:tabLst>
            </a:pPr>
            <a:r>
              <a:rPr lang="en-GB" sz="2400" spc="-1" dirty="0">
                <a:solidFill>
                  <a:srgbClr val="363E47"/>
                </a:solidFill>
                <a:latin typeface="Montserrat"/>
                <a:ea typeface="Montserrat"/>
              </a:rPr>
              <a:t> </a:t>
            </a:r>
            <a:r>
              <a:rPr lang="en-GB" sz="2400" i="1" spc="-1" dirty="0">
                <a:solidFill>
                  <a:srgbClr val="363E47"/>
                </a:solidFill>
                <a:latin typeface="Montserrat"/>
                <a:ea typeface="Montserrat"/>
              </a:rPr>
              <a:t>Establish a web portal with workflow-based access to data for various data consumer communities.</a:t>
            </a:r>
            <a:endParaRPr lang="it-IT" sz="2400" spc="-1" dirty="0">
              <a:latin typeface="Arial"/>
            </a:endParaRPr>
          </a:p>
          <a:p>
            <a:pPr lvl="1">
              <a:lnSpc>
                <a:spcPct val="107000"/>
              </a:lnSpc>
              <a:spcAft>
                <a:spcPts val="799"/>
              </a:spcAft>
              <a:buClr>
                <a:srgbClr val="000000"/>
              </a:buClr>
              <a:buSzPct val="150000"/>
              <a:tabLst>
                <a:tab pos="0" algn="l"/>
              </a:tabLst>
            </a:pPr>
            <a:r>
              <a:rPr lang="en-GB" sz="2400" i="1" spc="-1" dirty="0">
                <a:solidFill>
                  <a:srgbClr val="363E47"/>
                </a:solidFill>
                <a:latin typeface="Montserrat"/>
                <a:ea typeface="Montserrat"/>
              </a:rPr>
              <a:t> Provide data products and tools integrating data across data repositories.</a:t>
            </a:r>
          </a:p>
          <a:p>
            <a:pPr lvl="1">
              <a:lnSpc>
                <a:spcPct val="107000"/>
              </a:lnSpc>
              <a:spcAft>
                <a:spcPts val="799"/>
              </a:spcAft>
              <a:buClr>
                <a:srgbClr val="000000"/>
              </a:buClr>
              <a:buSzPct val="150000"/>
              <a:tabLst>
                <a:tab pos="0" algn="l"/>
              </a:tabLst>
            </a:pPr>
            <a:r>
              <a:rPr lang="en-GB" sz="2400" i="1" spc="-1" dirty="0">
                <a:solidFill>
                  <a:srgbClr val="363E47"/>
                </a:solidFill>
                <a:latin typeface="Montserrat"/>
                <a:ea typeface="Montserrat"/>
              </a:rPr>
              <a:t> Making available M2M interfaces to include unified VA data catalogue</a:t>
            </a:r>
            <a:endParaRPr lang="it-IT" sz="2400" spc="-1" dirty="0">
              <a:latin typeface="Arial"/>
            </a:endParaRPr>
          </a:p>
          <a:p>
            <a:pPr lvl="1">
              <a:lnSpc>
                <a:spcPct val="107000"/>
              </a:lnSpc>
              <a:spcAft>
                <a:spcPts val="799"/>
              </a:spcAft>
              <a:buClr>
                <a:srgbClr val="000000"/>
              </a:buClr>
              <a:buSzPct val="150000"/>
              <a:tabLst>
                <a:tab pos="0" algn="l"/>
              </a:tabLst>
            </a:pPr>
            <a:r>
              <a:rPr lang="en-GB" sz="2400" i="1" spc="-1" dirty="0">
                <a:solidFill>
                  <a:srgbClr val="363E47"/>
                </a:solidFill>
                <a:latin typeface="Montserrat"/>
                <a:ea typeface="Montserrat"/>
              </a:rPr>
              <a:t> Making available services for integration of VA data and for the challenge-driven call definition in TA1/WP1. </a:t>
            </a:r>
            <a:endParaRPr lang="it-IT" sz="2400" spc="-1" dirty="0">
              <a:latin typeface="Arial"/>
            </a:endParaRPr>
          </a:p>
          <a:p>
            <a:pPr lvl="1">
              <a:lnSpc>
                <a:spcPct val="107000"/>
              </a:lnSpc>
              <a:spcAft>
                <a:spcPts val="799"/>
              </a:spcAft>
              <a:buClr>
                <a:srgbClr val="000000"/>
              </a:buClr>
              <a:buSzPct val="150000"/>
              <a:tabLst>
                <a:tab pos="0" algn="l"/>
              </a:tabLst>
            </a:pPr>
            <a:endParaRPr lang="it-IT" sz="2400" spc="-1" dirty="0">
              <a:latin typeface="Arial"/>
            </a:endParaRPr>
          </a:p>
        </p:txBody>
      </p:sp>
      <p:pic>
        <p:nvPicPr>
          <p:cNvPr id="5" name="Immagine 4">
            <a:extLst>
              <a:ext uri="{FF2B5EF4-FFF2-40B4-BE49-F238E27FC236}">
                <a16:creationId xmlns:a16="http://schemas.microsoft.com/office/drawing/2014/main" id="{2EE38747-017E-94DA-88E7-3920282C7D56}"/>
              </a:ext>
            </a:extLst>
          </p:cNvPr>
          <p:cNvPicPr>
            <a:picLocks noChangeAspect="1"/>
          </p:cNvPicPr>
          <p:nvPr/>
        </p:nvPicPr>
        <p:blipFill>
          <a:blip r:embed="rId3"/>
          <a:stretch>
            <a:fillRect/>
          </a:stretch>
        </p:blipFill>
        <p:spPr>
          <a:xfrm>
            <a:off x="639173" y="2340751"/>
            <a:ext cx="8504827" cy="4650535"/>
          </a:xfrm>
          <a:prstGeom prst="rect">
            <a:avLst/>
          </a:prstGeom>
        </p:spPr>
      </p:pic>
      <p:pic>
        <p:nvPicPr>
          <p:cNvPr id="6" name="Immagine 5">
            <a:extLst>
              <a:ext uri="{FF2B5EF4-FFF2-40B4-BE49-F238E27FC236}">
                <a16:creationId xmlns:a16="http://schemas.microsoft.com/office/drawing/2014/main" id="{53CC2FBE-26C1-FF91-CCE6-74060F255AD6}"/>
              </a:ext>
            </a:extLst>
          </p:cNvPr>
          <p:cNvPicPr>
            <a:picLocks noChangeAspect="1"/>
          </p:cNvPicPr>
          <p:nvPr/>
        </p:nvPicPr>
        <p:blipFill>
          <a:blip r:embed="rId4"/>
          <a:stretch>
            <a:fillRect/>
          </a:stretch>
        </p:blipFill>
        <p:spPr>
          <a:xfrm>
            <a:off x="10224401" y="2340751"/>
            <a:ext cx="4287916" cy="4241309"/>
          </a:xfrm>
          <a:prstGeom prst="rect">
            <a:avLst/>
          </a:prstGeom>
        </p:spPr>
      </p:pic>
      <p:sp>
        <p:nvSpPr>
          <p:cNvPr id="7" name="Rettangolo 6">
            <a:extLst>
              <a:ext uri="{FF2B5EF4-FFF2-40B4-BE49-F238E27FC236}">
                <a16:creationId xmlns:a16="http://schemas.microsoft.com/office/drawing/2014/main" id="{DB3A519F-447A-B86A-F84A-B320411DDCB4}"/>
              </a:ext>
            </a:extLst>
          </p:cNvPr>
          <p:cNvSpPr/>
          <p:nvPr/>
        </p:nvSpPr>
        <p:spPr>
          <a:xfrm>
            <a:off x="2775859" y="2112150"/>
            <a:ext cx="2073728" cy="34602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ttangolo 9">
            <a:extLst>
              <a:ext uri="{FF2B5EF4-FFF2-40B4-BE49-F238E27FC236}">
                <a16:creationId xmlns:a16="http://schemas.microsoft.com/office/drawing/2014/main" id="{406E49CD-BB81-39CC-F067-B010057556F7}"/>
              </a:ext>
            </a:extLst>
          </p:cNvPr>
          <p:cNvSpPr/>
          <p:nvPr/>
        </p:nvSpPr>
        <p:spPr>
          <a:xfrm>
            <a:off x="13077644" y="3815536"/>
            <a:ext cx="1258123" cy="12917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848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EE4CFE0-7A7B-CC12-8B68-EEF1D78D4804}"/>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4215F7F4-780E-CBD3-92AE-5733226B56DB}"/>
              </a:ext>
            </a:extLst>
          </p:cNvPr>
          <p:cNvSpPr txBox="1">
            <a:spLocks noGrp="1"/>
          </p:cNvSpPr>
          <p:nvPr>
            <p:ph type="title"/>
          </p:nvPr>
        </p:nvSpPr>
        <p:spPr>
          <a:xfrm>
            <a:off x="820805" y="890050"/>
            <a:ext cx="12412116" cy="2043300"/>
          </a:xfrm>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Ambition Beyond the State of Art</a:t>
            </a:r>
            <a:endParaRPr dirty="0"/>
          </a:p>
        </p:txBody>
      </p:sp>
      <p:sp>
        <p:nvSpPr>
          <p:cNvPr id="4" name="Segnaposto testo 2">
            <a:extLst>
              <a:ext uri="{FF2B5EF4-FFF2-40B4-BE49-F238E27FC236}">
                <a16:creationId xmlns:a16="http://schemas.microsoft.com/office/drawing/2014/main" id="{7840BDC1-8E0B-6C46-1E9D-B4D3A9146BB8}"/>
              </a:ext>
            </a:extLst>
          </p:cNvPr>
          <p:cNvSpPr txBox="1">
            <a:spLocks/>
          </p:cNvSpPr>
          <p:nvPr/>
        </p:nvSpPr>
        <p:spPr>
          <a:xfrm>
            <a:off x="9144000" y="2601513"/>
            <a:ext cx="7023370" cy="59659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it-IT" sz="2600" b="1">
                <a:latin typeface="Montserrat" pitchFamily="2" charset="77"/>
              </a:rPr>
              <a:t>Virtual access</a:t>
            </a:r>
          </a:p>
          <a:p>
            <a:r>
              <a:rPr lang="it-IT" sz="2600">
                <a:latin typeface="Montserrat" pitchFamily="2" charset="77"/>
              </a:rPr>
              <a:t>access to metadata, data and data services will be offered user-friendly and free of charge to users complying with the RI’s access policy, through a </a:t>
            </a:r>
            <a:r>
              <a:rPr lang="it-IT" sz="2600" b="1">
                <a:latin typeface="Montserrat" pitchFamily="2" charset="77"/>
              </a:rPr>
              <a:t>single-entry portal and without selecting them.</a:t>
            </a:r>
            <a:r>
              <a:rPr lang="it-IT" sz="2600">
                <a:latin typeface="Montserrat" pitchFamily="2" charset="77"/>
              </a:rPr>
              <a:t> </a:t>
            </a:r>
          </a:p>
          <a:p>
            <a:r>
              <a:rPr lang="it-IT" sz="2600">
                <a:latin typeface="Montserrat" pitchFamily="2" charset="77"/>
              </a:rPr>
              <a:t>[…] data that </a:t>
            </a:r>
            <a:r>
              <a:rPr lang="it-IT" sz="2600" b="1">
                <a:latin typeface="Montserrat" pitchFamily="2" charset="77"/>
              </a:rPr>
              <a:t>is currently not publicly available will be made available through the project</a:t>
            </a:r>
            <a:r>
              <a:rPr lang="it-IT" sz="2600">
                <a:latin typeface="Montserrat" pitchFamily="2" charset="77"/>
              </a:rPr>
              <a:t>. </a:t>
            </a:r>
          </a:p>
          <a:p>
            <a:r>
              <a:rPr lang="it-IT" sz="2600">
                <a:latin typeface="Montserrat" pitchFamily="2" charset="77"/>
              </a:rPr>
              <a:t>POLARIN will build a </a:t>
            </a:r>
            <a:r>
              <a:rPr lang="it-IT" sz="2600" b="1">
                <a:latin typeface="Montserrat" pitchFamily="2" charset="77"/>
              </a:rPr>
              <a:t>single-entry portal harvesting data from different RIs and making it available via the web portal</a:t>
            </a:r>
            <a:r>
              <a:rPr lang="it-IT" sz="2600">
                <a:latin typeface="Montserrat" pitchFamily="2" charset="77"/>
              </a:rPr>
              <a:t>.</a:t>
            </a:r>
          </a:p>
          <a:p>
            <a:endParaRPr lang="en-US" sz="2600" dirty="0">
              <a:latin typeface="Montserrat" pitchFamily="2" charset="77"/>
            </a:endParaRPr>
          </a:p>
        </p:txBody>
      </p:sp>
      <p:sp>
        <p:nvSpPr>
          <p:cNvPr id="5" name="Segnaposto testo 3">
            <a:extLst>
              <a:ext uri="{FF2B5EF4-FFF2-40B4-BE49-F238E27FC236}">
                <a16:creationId xmlns:a16="http://schemas.microsoft.com/office/drawing/2014/main" id="{B1A0E19F-E768-993A-2181-0DC7C6332ACE}"/>
              </a:ext>
            </a:extLst>
          </p:cNvPr>
          <p:cNvSpPr txBox="1">
            <a:spLocks/>
          </p:cNvSpPr>
          <p:nvPr/>
        </p:nvSpPr>
        <p:spPr>
          <a:xfrm>
            <a:off x="914399" y="2601513"/>
            <a:ext cx="7652061" cy="59659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US" b="1" dirty="0">
                <a:latin typeface="Montserrat" pitchFamily="2" charset="77"/>
              </a:rPr>
              <a:t>Data Services</a:t>
            </a:r>
          </a:p>
          <a:p>
            <a:r>
              <a:rPr lang="it-IT" dirty="0" err="1">
                <a:latin typeface="Montserrat" pitchFamily="2" charset="77"/>
              </a:rPr>
              <a:t>improve</a:t>
            </a:r>
            <a:r>
              <a:rPr lang="it-IT" dirty="0">
                <a:latin typeface="Montserrat" pitchFamily="2" charset="77"/>
              </a:rPr>
              <a:t> </a:t>
            </a:r>
            <a:r>
              <a:rPr lang="it-IT" b="1" dirty="0">
                <a:latin typeface="Montserrat" pitchFamily="2" charset="77"/>
              </a:rPr>
              <a:t>access to </a:t>
            </a:r>
            <a:r>
              <a:rPr lang="it-IT" b="1" dirty="0" err="1">
                <a:latin typeface="Montserrat" pitchFamily="2" charset="77"/>
              </a:rPr>
              <a:t>polar</a:t>
            </a:r>
            <a:r>
              <a:rPr lang="it-IT" b="1" dirty="0">
                <a:latin typeface="Montserrat" pitchFamily="2" charset="77"/>
              </a:rPr>
              <a:t> data </a:t>
            </a:r>
            <a:r>
              <a:rPr lang="it-IT" dirty="0">
                <a:latin typeface="Montserrat" pitchFamily="2" charset="77"/>
              </a:rPr>
              <a:t>by </a:t>
            </a:r>
            <a:r>
              <a:rPr lang="it-IT" dirty="0" err="1">
                <a:latin typeface="Montserrat" pitchFamily="2" charset="77"/>
              </a:rPr>
              <a:t>harmonising</a:t>
            </a:r>
            <a:r>
              <a:rPr lang="it-IT" dirty="0">
                <a:latin typeface="Montserrat" pitchFamily="2" charset="77"/>
              </a:rPr>
              <a:t> </a:t>
            </a:r>
            <a:r>
              <a:rPr lang="it-IT" b="1" dirty="0">
                <a:latin typeface="Montserrat" pitchFamily="2" charset="77"/>
              </a:rPr>
              <a:t>data management standards </a:t>
            </a:r>
            <a:r>
              <a:rPr lang="it-IT" dirty="0">
                <a:latin typeface="Montserrat" pitchFamily="2" charset="77"/>
              </a:rPr>
              <a:t>and workflows </a:t>
            </a:r>
            <a:r>
              <a:rPr lang="it-IT" dirty="0" err="1">
                <a:latin typeface="Montserrat" pitchFamily="2" charset="77"/>
              </a:rPr>
              <a:t>covering</a:t>
            </a:r>
            <a:r>
              <a:rPr lang="it-IT" dirty="0">
                <a:latin typeface="Montserrat" pitchFamily="2" charset="77"/>
              </a:rPr>
              <a:t> the complete life </a:t>
            </a:r>
            <a:r>
              <a:rPr lang="it-IT" dirty="0" err="1">
                <a:latin typeface="Montserrat" pitchFamily="2" charset="77"/>
              </a:rPr>
              <a:t>cycle</a:t>
            </a:r>
            <a:r>
              <a:rPr lang="it-IT" dirty="0">
                <a:latin typeface="Montserrat" pitchFamily="2" charset="77"/>
              </a:rPr>
              <a:t> of </a:t>
            </a:r>
            <a:r>
              <a:rPr lang="it-IT" b="1" dirty="0">
                <a:latin typeface="Montserrat" pitchFamily="2" charset="77"/>
              </a:rPr>
              <a:t>data from </a:t>
            </a:r>
            <a:r>
              <a:rPr lang="it-IT" b="1" dirty="0" err="1">
                <a:latin typeface="Montserrat" pitchFamily="2" charset="77"/>
              </a:rPr>
              <a:t>acquisition</a:t>
            </a:r>
            <a:r>
              <a:rPr lang="it-IT" b="1" dirty="0">
                <a:latin typeface="Montserrat" pitchFamily="2" charset="77"/>
              </a:rPr>
              <a:t> to long-</a:t>
            </a:r>
            <a:r>
              <a:rPr lang="it-IT" b="1" dirty="0" err="1">
                <a:latin typeface="Montserrat" pitchFamily="2" charset="77"/>
              </a:rPr>
              <a:t>term</a:t>
            </a:r>
            <a:r>
              <a:rPr lang="it-IT" b="1" dirty="0">
                <a:latin typeface="Montserrat" pitchFamily="2" charset="77"/>
              </a:rPr>
              <a:t> </a:t>
            </a:r>
            <a:r>
              <a:rPr lang="it-IT" b="1" dirty="0" err="1">
                <a:latin typeface="Montserrat" pitchFamily="2" charset="77"/>
              </a:rPr>
              <a:t>archiving</a:t>
            </a:r>
            <a:endParaRPr lang="it-IT" b="1" dirty="0">
              <a:latin typeface="Montserrat" pitchFamily="2" charset="77"/>
            </a:endParaRPr>
          </a:p>
          <a:p>
            <a:r>
              <a:rPr lang="it-IT" dirty="0">
                <a:latin typeface="Montserrat" pitchFamily="2" charset="77"/>
              </a:rPr>
              <a:t>[…]</a:t>
            </a:r>
          </a:p>
          <a:p>
            <a:r>
              <a:rPr lang="it-IT" dirty="0">
                <a:latin typeface="Montserrat" pitchFamily="2" charset="77"/>
              </a:rPr>
              <a:t>data </a:t>
            </a:r>
            <a:r>
              <a:rPr lang="it-IT" dirty="0" err="1">
                <a:latin typeface="Montserrat" pitchFamily="2" charset="77"/>
              </a:rPr>
              <a:t>collected</a:t>
            </a:r>
            <a:r>
              <a:rPr lang="it-IT" dirty="0">
                <a:latin typeface="Montserrat" pitchFamily="2" charset="77"/>
              </a:rPr>
              <a:t> by the </a:t>
            </a:r>
            <a:r>
              <a:rPr lang="it-IT" dirty="0" err="1">
                <a:latin typeface="Montserrat" pitchFamily="2" charset="77"/>
              </a:rPr>
              <a:t>different</a:t>
            </a:r>
            <a:r>
              <a:rPr lang="it-IT" dirty="0">
                <a:latin typeface="Montserrat" pitchFamily="2" charset="77"/>
              </a:rPr>
              <a:t> </a:t>
            </a:r>
            <a:r>
              <a:rPr lang="it-IT" dirty="0" err="1">
                <a:latin typeface="Montserrat" pitchFamily="2" charset="77"/>
              </a:rPr>
              <a:t>RIs</a:t>
            </a:r>
            <a:r>
              <a:rPr lang="it-IT" dirty="0">
                <a:latin typeface="Montserrat" pitchFamily="2" charset="77"/>
              </a:rPr>
              <a:t> </a:t>
            </a:r>
            <a:r>
              <a:rPr lang="it-IT" dirty="0" err="1">
                <a:latin typeface="Montserrat" pitchFamily="2" charset="77"/>
              </a:rPr>
              <a:t>is</a:t>
            </a:r>
            <a:r>
              <a:rPr lang="it-IT" dirty="0">
                <a:latin typeface="Montserrat" pitchFamily="2" charset="77"/>
              </a:rPr>
              <a:t> </a:t>
            </a:r>
            <a:r>
              <a:rPr lang="it-IT" dirty="0" err="1">
                <a:latin typeface="Montserrat" pitchFamily="2" charset="77"/>
              </a:rPr>
              <a:t>still</a:t>
            </a:r>
            <a:r>
              <a:rPr lang="it-IT" dirty="0">
                <a:latin typeface="Montserrat" pitchFamily="2" charset="77"/>
              </a:rPr>
              <a:t> </a:t>
            </a:r>
            <a:r>
              <a:rPr lang="it-IT" dirty="0" err="1">
                <a:latin typeface="Montserrat" pitchFamily="2" charset="77"/>
              </a:rPr>
              <a:t>fragmented</a:t>
            </a:r>
            <a:r>
              <a:rPr lang="it-IT" dirty="0">
                <a:latin typeface="Montserrat" pitchFamily="2" charset="77"/>
              </a:rPr>
              <a:t> and </a:t>
            </a:r>
            <a:r>
              <a:rPr lang="it-IT" dirty="0" err="1">
                <a:latin typeface="Montserrat" pitchFamily="2" charset="77"/>
              </a:rPr>
              <a:t>there</a:t>
            </a:r>
            <a:r>
              <a:rPr lang="it-IT" dirty="0">
                <a:latin typeface="Montserrat" pitchFamily="2" charset="77"/>
              </a:rPr>
              <a:t> </a:t>
            </a:r>
            <a:r>
              <a:rPr lang="it-IT" dirty="0" err="1">
                <a:latin typeface="Montserrat" pitchFamily="2" charset="77"/>
              </a:rPr>
              <a:t>is</a:t>
            </a:r>
            <a:r>
              <a:rPr lang="it-IT" dirty="0">
                <a:latin typeface="Montserrat" pitchFamily="2" charset="77"/>
              </a:rPr>
              <a:t> a </a:t>
            </a:r>
            <a:r>
              <a:rPr lang="it-IT" dirty="0" err="1">
                <a:latin typeface="Montserrat" pitchFamily="2" charset="77"/>
              </a:rPr>
              <a:t>lack</a:t>
            </a:r>
            <a:r>
              <a:rPr lang="it-IT" dirty="0">
                <a:latin typeface="Montserrat" pitchFamily="2" charset="77"/>
              </a:rPr>
              <a:t> of </a:t>
            </a:r>
            <a:r>
              <a:rPr lang="it-IT" b="1" dirty="0">
                <a:latin typeface="Montserrat" pitchFamily="2" charset="77"/>
              </a:rPr>
              <a:t>workflows </a:t>
            </a:r>
            <a:r>
              <a:rPr lang="it-IT" b="1" dirty="0" err="1">
                <a:latin typeface="Montserrat" pitchFamily="2" charset="77"/>
              </a:rPr>
              <a:t>between</a:t>
            </a:r>
            <a:r>
              <a:rPr lang="it-IT" b="1" dirty="0">
                <a:latin typeface="Montserrat" pitchFamily="2" charset="77"/>
              </a:rPr>
              <a:t> data </a:t>
            </a:r>
            <a:r>
              <a:rPr lang="it-IT" b="1" dirty="0" err="1">
                <a:latin typeface="Montserrat" pitchFamily="2" charset="77"/>
              </a:rPr>
              <a:t>initiatives</a:t>
            </a:r>
            <a:r>
              <a:rPr lang="it-IT" dirty="0">
                <a:latin typeface="Montserrat" pitchFamily="2" charset="77"/>
              </a:rPr>
              <a:t>. […]. POLARIN </a:t>
            </a:r>
            <a:r>
              <a:rPr lang="it-IT" dirty="0" err="1">
                <a:latin typeface="Montserrat" pitchFamily="2" charset="77"/>
              </a:rPr>
              <a:t>will</a:t>
            </a:r>
            <a:r>
              <a:rPr lang="it-IT" dirty="0">
                <a:latin typeface="Montserrat" pitchFamily="2" charset="77"/>
              </a:rPr>
              <a:t> concentrate </a:t>
            </a:r>
            <a:r>
              <a:rPr lang="it-IT" dirty="0" err="1">
                <a:latin typeface="Montserrat" pitchFamily="2" charset="77"/>
              </a:rPr>
              <a:t>its</a:t>
            </a:r>
            <a:r>
              <a:rPr lang="it-IT" dirty="0">
                <a:latin typeface="Montserrat" pitchFamily="2" charset="77"/>
              </a:rPr>
              <a:t> </a:t>
            </a:r>
            <a:r>
              <a:rPr lang="it-IT" dirty="0" err="1">
                <a:latin typeface="Montserrat" pitchFamily="2" charset="77"/>
              </a:rPr>
              <a:t>efforts</a:t>
            </a:r>
            <a:r>
              <a:rPr lang="it-IT" dirty="0">
                <a:latin typeface="Montserrat" pitchFamily="2" charset="77"/>
              </a:rPr>
              <a:t> on </a:t>
            </a:r>
            <a:r>
              <a:rPr lang="it-IT" b="1" dirty="0" err="1">
                <a:latin typeface="Montserrat" pitchFamily="2" charset="77"/>
              </a:rPr>
              <a:t>improving</a:t>
            </a:r>
            <a:r>
              <a:rPr lang="it-IT" b="1" dirty="0">
                <a:latin typeface="Montserrat" pitchFamily="2" charset="77"/>
              </a:rPr>
              <a:t> the data </a:t>
            </a:r>
            <a:r>
              <a:rPr lang="it-IT" b="1" dirty="0" err="1">
                <a:latin typeface="Montserrat" pitchFamily="2" charset="77"/>
              </a:rPr>
              <a:t>landscape</a:t>
            </a:r>
            <a:r>
              <a:rPr lang="it-IT" b="1" dirty="0">
                <a:latin typeface="Montserrat" pitchFamily="2" charset="77"/>
              </a:rPr>
              <a:t> and the </a:t>
            </a:r>
            <a:r>
              <a:rPr lang="it-IT" b="1" dirty="0" err="1">
                <a:latin typeface="Montserrat" pitchFamily="2" charset="77"/>
              </a:rPr>
              <a:t>consumption</a:t>
            </a:r>
            <a:r>
              <a:rPr lang="it-IT" b="1" dirty="0">
                <a:latin typeface="Montserrat" pitchFamily="2" charset="77"/>
              </a:rPr>
              <a:t> of data</a:t>
            </a:r>
          </a:p>
          <a:p>
            <a:endParaRPr lang="it-IT" dirty="0">
              <a:latin typeface="Montserrat" pitchFamily="2" charset="77"/>
            </a:endParaRPr>
          </a:p>
          <a:p>
            <a:endParaRPr lang="en-US" dirty="0">
              <a:latin typeface="Montserrat" pitchFamily="2" charset="77"/>
            </a:endParaRPr>
          </a:p>
        </p:txBody>
      </p:sp>
    </p:spTree>
    <p:extLst>
      <p:ext uri="{BB962C8B-B14F-4D97-AF65-F5344CB8AC3E}">
        <p14:creationId xmlns:p14="http://schemas.microsoft.com/office/powerpoint/2010/main" val="1134157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6E8FDE2-452C-8E9F-D82B-723D7A02383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1153021-C610-045F-D20C-8E419B7D0ACC}"/>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Overview</a:t>
            </a:r>
            <a:endParaRPr dirty="0"/>
          </a:p>
        </p:txBody>
      </p:sp>
      <p:sp>
        <p:nvSpPr>
          <p:cNvPr id="112" name="Google Shape;112;p22">
            <a:extLst>
              <a:ext uri="{FF2B5EF4-FFF2-40B4-BE49-F238E27FC236}">
                <a16:creationId xmlns:a16="http://schemas.microsoft.com/office/drawing/2014/main" id="{D2E06DA6-7DCC-C082-A25C-183BB6475009}"/>
              </a:ext>
            </a:extLst>
          </p:cNvPr>
          <p:cNvSpPr txBox="1">
            <a:spLocks noGrp="1"/>
          </p:cNvSpPr>
          <p:nvPr>
            <p:ph type="body" idx="1"/>
          </p:nvPr>
        </p:nvSpPr>
        <p:spPr>
          <a:xfrm>
            <a:off x="480462" y="1952285"/>
            <a:ext cx="16496323"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sz="3200" b="1" u="sng" dirty="0">
                <a:solidFill>
                  <a:schemeClr val="bg2"/>
                </a:solidFill>
                <a:latin typeface="Montserrat" pitchFamily="2" charset="77"/>
              </a:rPr>
              <a:t>Tasks</a:t>
            </a:r>
            <a:endParaRPr lang="en-US" sz="3200" dirty="0">
              <a:solidFill>
                <a:schemeClr val="bg2"/>
              </a:solidFill>
              <a:latin typeface="Montserrat" pitchFamily="2" charset="77"/>
            </a:endParaRPr>
          </a:p>
          <a:p>
            <a:r>
              <a:rPr lang="en-US" dirty="0"/>
              <a:t>Task 4.1 </a:t>
            </a:r>
            <a:r>
              <a:rPr lang="es" sz="3200" spc="-1" dirty="0">
                <a:solidFill>
                  <a:srgbClr val="363E47"/>
                </a:solidFill>
                <a:latin typeface="Montserrat"/>
                <a:ea typeface="Montserrat"/>
              </a:rPr>
              <a:t>Improving access to polar data </a:t>
            </a:r>
            <a:r>
              <a:rPr lang="en-US" b="1" dirty="0">
                <a:solidFill>
                  <a:srgbClr val="0078FF"/>
                </a:solidFill>
              </a:rPr>
              <a:t>(ETT, CNR)</a:t>
            </a:r>
          </a:p>
          <a:p>
            <a:pPr marL="82550" indent="0">
              <a:buNone/>
            </a:pPr>
            <a:r>
              <a:rPr lang="es" sz="3200" b="1" u="sng" spc="-1" dirty="0">
                <a:solidFill>
                  <a:srgbClr val="363E47"/>
                </a:solidFill>
                <a:latin typeface="Montserrat"/>
                <a:ea typeface="Montserrat"/>
              </a:rPr>
              <a:t>to design/implement the Hub. Focus on general users</a:t>
            </a:r>
            <a:endParaRPr lang="en-GB" dirty="0"/>
          </a:p>
          <a:p>
            <a:endParaRPr lang="en-US" dirty="0"/>
          </a:p>
          <a:p>
            <a:r>
              <a:rPr lang="en-US" dirty="0"/>
              <a:t>Task 4.2 </a:t>
            </a:r>
            <a:r>
              <a:rPr lang="es" sz="3200" spc="-1" dirty="0">
                <a:solidFill>
                  <a:srgbClr val="363E47"/>
                </a:solidFill>
                <a:latin typeface="Montserrat"/>
                <a:ea typeface="Montserrat"/>
              </a:rPr>
              <a:t>Improving polar data availability and interoperability </a:t>
            </a:r>
            <a:r>
              <a:rPr lang="en-US" b="1" dirty="0">
                <a:solidFill>
                  <a:srgbClr val="0078FF"/>
                </a:solidFill>
              </a:rPr>
              <a:t>(CNR, AU)</a:t>
            </a:r>
          </a:p>
          <a:p>
            <a:pPr marL="82550" indent="0">
              <a:buNone/>
            </a:pPr>
            <a:r>
              <a:rPr lang="es" sz="3200" b="1" u="sng" spc="-1" dirty="0">
                <a:solidFill>
                  <a:srgbClr val="363E47"/>
                </a:solidFill>
                <a:latin typeface="Montserrat"/>
                <a:ea typeface="Montserrat"/>
              </a:rPr>
              <a:t>to develop/implement tools services to improve accessibility, interoperability, data integration</a:t>
            </a:r>
          </a:p>
          <a:p>
            <a:pPr marL="82550" indent="0">
              <a:buNone/>
            </a:pPr>
            <a:endParaRPr lang="es" b="1" u="sng" spc="-1" dirty="0">
              <a:solidFill>
                <a:srgbClr val="363E47"/>
              </a:solidFill>
              <a:effectLst/>
              <a:latin typeface="Montserrat"/>
              <a:ea typeface="Times New Roman" panose="02020603050405020304" pitchFamily="18" charset="0"/>
              <a:cs typeface="Times New Roman" panose="02020603050405020304" pitchFamily="18" charset="0"/>
            </a:endParaRPr>
          </a:p>
          <a:p>
            <a:r>
              <a:rPr lang="en-US" dirty="0"/>
              <a:t>Task 4.3 </a:t>
            </a:r>
            <a:r>
              <a:rPr lang="es" sz="3200" spc="-1" dirty="0">
                <a:solidFill>
                  <a:srgbClr val="363E47"/>
                </a:solidFill>
                <a:latin typeface="Montserrat"/>
                <a:ea typeface="Montserrat"/>
              </a:rPr>
              <a:t>Data products, tools and data services </a:t>
            </a:r>
            <a:r>
              <a:rPr lang="en-US" b="1" dirty="0">
                <a:solidFill>
                  <a:srgbClr val="0078FF"/>
                </a:solidFill>
              </a:rPr>
              <a:t>(SIOS, NILU)</a:t>
            </a:r>
          </a:p>
          <a:p>
            <a:pPr marL="82550" indent="0">
              <a:buNone/>
            </a:pPr>
            <a:r>
              <a:rPr lang="es" sz="3200" b="1" u="sng" spc="-1" dirty="0">
                <a:solidFill>
                  <a:srgbClr val="363E47"/>
                </a:solidFill>
                <a:latin typeface="Montserrat"/>
                <a:ea typeface="Montserrat"/>
              </a:rPr>
              <a:t>to develop/implement data products and services for specific identified topics</a:t>
            </a:r>
            <a:endParaRPr lang="en-DE" dirty="0">
              <a:solidFill>
                <a:schemeClr val="bg2"/>
              </a:solidFill>
              <a:effectLst/>
              <a:latin typeface="Montserrat"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456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6E8FDE2-452C-8E9F-D82B-723D7A02383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1153021-C610-045F-D20C-8E419B7D0ACC}"/>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Overview</a:t>
            </a:r>
            <a:endParaRPr dirty="0"/>
          </a:p>
        </p:txBody>
      </p:sp>
      <p:pic>
        <p:nvPicPr>
          <p:cNvPr id="4" name="Google Shape;177;p2">
            <a:extLst>
              <a:ext uri="{FF2B5EF4-FFF2-40B4-BE49-F238E27FC236}">
                <a16:creationId xmlns:a16="http://schemas.microsoft.com/office/drawing/2014/main" id="{2389C78E-9ECE-F091-248B-CBB49107F554}"/>
              </a:ext>
            </a:extLst>
          </p:cNvPr>
          <p:cNvPicPr preferRelativeResize="0"/>
          <p:nvPr/>
        </p:nvPicPr>
        <p:blipFill rotWithShape="1">
          <a:blip r:embed="rId3">
            <a:alphaModFix/>
          </a:blip>
          <a:srcRect/>
          <a:stretch/>
        </p:blipFill>
        <p:spPr>
          <a:xfrm>
            <a:off x="991354" y="2580753"/>
            <a:ext cx="16692797" cy="6816197"/>
          </a:xfrm>
          <a:prstGeom prst="rect">
            <a:avLst/>
          </a:prstGeom>
          <a:noFill/>
          <a:ln>
            <a:noFill/>
          </a:ln>
        </p:spPr>
      </p:pic>
      <p:cxnSp>
        <p:nvCxnSpPr>
          <p:cNvPr id="5" name="Google Shape;178;p2">
            <a:extLst>
              <a:ext uri="{FF2B5EF4-FFF2-40B4-BE49-F238E27FC236}">
                <a16:creationId xmlns:a16="http://schemas.microsoft.com/office/drawing/2014/main" id="{DEE3EEBE-B761-F89C-22A8-CF57B088EE2E}"/>
              </a:ext>
            </a:extLst>
          </p:cNvPr>
          <p:cNvCxnSpPr/>
          <p:nvPr/>
        </p:nvCxnSpPr>
        <p:spPr>
          <a:xfrm>
            <a:off x="11845916" y="2017449"/>
            <a:ext cx="0" cy="7902502"/>
          </a:xfrm>
          <a:prstGeom prst="straightConnector1">
            <a:avLst/>
          </a:prstGeom>
          <a:noFill/>
          <a:ln w="38100" cap="flat" cmpd="sng">
            <a:solidFill>
              <a:srgbClr val="FF0000"/>
            </a:solidFill>
            <a:prstDash val="solid"/>
            <a:round/>
            <a:headEnd type="none" w="sm" len="sm"/>
            <a:tailEnd type="none" w="sm" len="sm"/>
          </a:ln>
        </p:spPr>
      </p:cxnSp>
    </p:spTree>
    <p:extLst>
      <p:ext uri="{BB962C8B-B14F-4D97-AF65-F5344CB8AC3E}">
        <p14:creationId xmlns:p14="http://schemas.microsoft.com/office/powerpoint/2010/main" val="2917905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F0DE099-6FF0-91C6-79A9-8108162F42A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860877BF-B9F9-A7CC-D399-5A9920C7652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1. Overview</a:t>
            </a:r>
            <a:endParaRPr dirty="0"/>
          </a:p>
        </p:txBody>
      </p:sp>
      <p:sp>
        <p:nvSpPr>
          <p:cNvPr id="112" name="Google Shape;112;p22">
            <a:extLst>
              <a:ext uri="{FF2B5EF4-FFF2-40B4-BE49-F238E27FC236}">
                <a16:creationId xmlns:a16="http://schemas.microsoft.com/office/drawing/2014/main" id="{AD9D156A-CDF3-4785-2795-EF9F0EB3F38D}"/>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2400" b="1" u="sng" dirty="0">
              <a:solidFill>
                <a:schemeClr val="bg2"/>
              </a:solidFill>
              <a:latin typeface="Montserrat" pitchFamily="2" charset="77"/>
            </a:endParaRPr>
          </a:p>
          <a:p>
            <a:pPr marL="0" indent="0">
              <a:lnSpc>
                <a:spcPct val="107000"/>
              </a:lnSpc>
              <a:spcAft>
                <a:spcPts val="800"/>
              </a:spcAft>
              <a:buNone/>
              <a:tabLst>
                <a:tab pos="457200" algn="l"/>
              </a:tabLst>
            </a:pPr>
            <a:r>
              <a:rPr lang="en-US" sz="2400" b="1" u="sng" dirty="0"/>
              <a:t>Deliverables </a:t>
            </a:r>
          </a:p>
          <a:p>
            <a:pPr indent="-457200">
              <a:lnSpc>
                <a:spcPct val="107000"/>
              </a:lnSpc>
              <a:spcAft>
                <a:spcPts val="800"/>
              </a:spcAft>
              <a:tabLst>
                <a:tab pos="457200" algn="l"/>
              </a:tabLst>
            </a:pPr>
            <a:r>
              <a:rPr lang="en-US" sz="2400" dirty="0">
                <a:highlight>
                  <a:srgbClr val="00FF00"/>
                </a:highlight>
              </a:rPr>
              <a:t>D4.1</a:t>
            </a:r>
            <a:r>
              <a:rPr lang="en-US" sz="2400" dirty="0"/>
              <a:t> – </a:t>
            </a:r>
            <a:r>
              <a:rPr lang="it-IT" sz="2400" b="0" i="0" u="none" strike="noStrike" cap="none" dirty="0">
                <a:solidFill>
                  <a:srgbClr val="363E47"/>
                </a:solidFill>
                <a:latin typeface="Montserrat"/>
                <a:ea typeface="Montserrat"/>
                <a:cs typeface="Montserrat"/>
                <a:sym typeface="Montserrat"/>
              </a:rPr>
              <a:t>Data Management Plan for </a:t>
            </a:r>
            <a:r>
              <a:rPr lang="it-IT" sz="2400" b="0" i="0" u="none" strike="noStrike" cap="none" dirty="0" err="1">
                <a:solidFill>
                  <a:srgbClr val="363E47"/>
                </a:solidFill>
                <a:latin typeface="Montserrat"/>
                <a:ea typeface="Montserrat"/>
                <a:cs typeface="Montserrat"/>
                <a:sym typeface="Montserrat"/>
              </a:rPr>
              <a:t>generated</a:t>
            </a:r>
            <a:r>
              <a:rPr lang="it-IT" sz="2400" b="0" i="0" u="none" strike="noStrike" cap="none" dirty="0">
                <a:solidFill>
                  <a:srgbClr val="363E47"/>
                </a:solidFill>
                <a:latin typeface="Montserrat"/>
                <a:ea typeface="Montserrat"/>
                <a:cs typeface="Montserrat"/>
                <a:sym typeface="Montserrat"/>
              </a:rPr>
              <a:t> and </a:t>
            </a:r>
            <a:r>
              <a:rPr lang="it-IT" sz="2400" b="0" i="0" u="none" strike="noStrike" cap="none" dirty="0" err="1">
                <a:solidFill>
                  <a:srgbClr val="363E47"/>
                </a:solidFill>
                <a:latin typeface="Montserrat"/>
                <a:ea typeface="Montserrat"/>
                <a:cs typeface="Montserrat"/>
                <a:sym typeface="Montserrat"/>
              </a:rPr>
              <a:t>collected</a:t>
            </a:r>
            <a:r>
              <a:rPr lang="it-IT" sz="2400" b="0" i="0" u="none" strike="noStrike" cap="none" dirty="0">
                <a:solidFill>
                  <a:srgbClr val="363E47"/>
                </a:solidFill>
                <a:latin typeface="Montserrat"/>
                <a:ea typeface="Montserrat"/>
                <a:cs typeface="Montserrat"/>
                <a:sym typeface="Montserrat"/>
              </a:rPr>
              <a:t> data </a:t>
            </a:r>
            <a:r>
              <a:rPr lang="it-IT" sz="2400" b="0" i="0" u="none" strike="noStrike" cap="none" dirty="0" err="1">
                <a:solidFill>
                  <a:srgbClr val="363E47"/>
                </a:solidFill>
                <a:latin typeface="Montserrat"/>
                <a:ea typeface="Montserrat"/>
                <a:cs typeface="Montserrat"/>
                <a:sym typeface="Montserrat"/>
              </a:rPr>
              <a:t>incl</a:t>
            </a:r>
            <a:r>
              <a:rPr lang="it-IT" sz="2400" b="0" i="0" u="none" strike="noStrike" cap="none" dirty="0">
                <a:solidFill>
                  <a:srgbClr val="363E47"/>
                </a:solidFill>
                <a:latin typeface="Montserrat"/>
                <a:ea typeface="Montserrat"/>
                <a:cs typeface="Montserrat"/>
                <a:sym typeface="Montserrat"/>
              </a:rPr>
              <a:t>. </a:t>
            </a:r>
            <a:r>
              <a:rPr lang="it-IT" sz="2400" b="0" i="0" u="none" strike="noStrike" cap="none" dirty="0" err="1">
                <a:solidFill>
                  <a:srgbClr val="363E47"/>
                </a:solidFill>
                <a:latin typeface="Montserrat"/>
                <a:ea typeface="Montserrat"/>
                <a:cs typeface="Montserrat"/>
                <a:sym typeface="Montserrat"/>
              </a:rPr>
              <a:t>ethical</a:t>
            </a:r>
            <a:r>
              <a:rPr lang="it-IT" sz="2400" b="0" i="0" u="none" strike="noStrike" cap="none" dirty="0">
                <a:solidFill>
                  <a:srgbClr val="363E47"/>
                </a:solidFill>
                <a:latin typeface="Montserrat"/>
                <a:ea typeface="Montserrat"/>
                <a:cs typeface="Montserrat"/>
                <a:sym typeface="Montserrat"/>
              </a:rPr>
              <a:t> guidelines for data and </a:t>
            </a:r>
            <a:r>
              <a:rPr lang="it-IT" sz="2400" b="0" i="0" u="none" strike="noStrike" cap="none" dirty="0" err="1">
                <a:solidFill>
                  <a:srgbClr val="363E47"/>
                </a:solidFill>
                <a:latin typeface="Montserrat"/>
                <a:ea typeface="Montserrat"/>
                <a:cs typeface="Montserrat"/>
                <a:sym typeface="Montserrat"/>
              </a:rPr>
              <a:t>derived</a:t>
            </a:r>
            <a:r>
              <a:rPr lang="it-IT" sz="2400" b="0" i="0" u="none" strike="noStrike" cap="none" dirty="0">
                <a:solidFill>
                  <a:srgbClr val="363E47"/>
                </a:solidFill>
                <a:latin typeface="Montserrat"/>
                <a:ea typeface="Montserrat"/>
                <a:cs typeface="Montserrat"/>
                <a:sym typeface="Montserrat"/>
              </a:rPr>
              <a:t> data products(*) </a:t>
            </a:r>
            <a:r>
              <a:rPr lang="en-US" sz="2400" b="1" dirty="0">
                <a:solidFill>
                  <a:srgbClr val="0078FF"/>
                </a:solidFill>
              </a:rPr>
              <a:t>(ETT) </a:t>
            </a:r>
          </a:p>
          <a:p>
            <a:r>
              <a:rPr lang="en-US" sz="2400" dirty="0">
                <a:highlight>
                  <a:srgbClr val="00FF00"/>
                </a:highlight>
              </a:rPr>
              <a:t>D4.2</a:t>
            </a:r>
            <a:r>
              <a:rPr lang="en-US" sz="2400" dirty="0"/>
              <a:t> – </a:t>
            </a:r>
            <a:r>
              <a:rPr lang="it-IT" sz="2400" b="0" i="0" u="none" strike="noStrike" cap="none" dirty="0">
                <a:solidFill>
                  <a:srgbClr val="363E47"/>
                </a:solidFill>
                <a:latin typeface="Montserrat"/>
                <a:ea typeface="Montserrat"/>
                <a:cs typeface="Montserrat"/>
                <a:sym typeface="Montserrat"/>
              </a:rPr>
              <a:t>POLARIN graphic products package for multiple audiences and gap </a:t>
            </a:r>
            <a:r>
              <a:rPr lang="it-IT" sz="2400" b="0" i="0" u="none" strike="noStrike" cap="none" dirty="0" err="1">
                <a:solidFill>
                  <a:srgbClr val="363E47"/>
                </a:solidFill>
                <a:latin typeface="Montserrat"/>
                <a:ea typeface="Montserrat"/>
                <a:cs typeface="Montserrat"/>
                <a:sym typeface="Montserrat"/>
              </a:rPr>
              <a:t>analysis</a:t>
            </a:r>
            <a:r>
              <a:rPr lang="it-IT" sz="2400" b="0" i="0" u="none" strike="noStrike" cap="none" dirty="0">
                <a:solidFill>
                  <a:srgbClr val="363E47"/>
                </a:solidFill>
                <a:latin typeface="Montserrat"/>
                <a:ea typeface="Montserrat"/>
                <a:cs typeface="Montserrat"/>
                <a:sym typeface="Montserrat"/>
              </a:rPr>
              <a:t> </a:t>
            </a:r>
            <a:r>
              <a:rPr lang="en-US" sz="2400" b="1" dirty="0">
                <a:solidFill>
                  <a:srgbClr val="0078FF"/>
                </a:solidFill>
              </a:rPr>
              <a:t>(AU) </a:t>
            </a:r>
          </a:p>
          <a:p>
            <a:r>
              <a:rPr lang="en-US" sz="2400" strike="sngStrike" dirty="0"/>
              <a:t>D4.3 – </a:t>
            </a:r>
            <a:r>
              <a:rPr lang="it-IT" sz="2400" b="0" i="0" u="none" strike="sngStrike" cap="none" dirty="0">
                <a:solidFill>
                  <a:srgbClr val="363E47"/>
                </a:solidFill>
                <a:latin typeface="Montserrat"/>
                <a:ea typeface="Montserrat"/>
                <a:cs typeface="Montserrat"/>
                <a:sym typeface="Montserrat"/>
              </a:rPr>
              <a:t>POLARIN web data </a:t>
            </a:r>
            <a:r>
              <a:rPr lang="it-IT" sz="2400" b="0" i="0" u="none" strike="sngStrike" cap="none" dirty="0" err="1">
                <a:solidFill>
                  <a:srgbClr val="363E47"/>
                </a:solidFill>
                <a:latin typeface="Montserrat"/>
                <a:ea typeface="Montserrat"/>
                <a:cs typeface="Montserrat"/>
                <a:sym typeface="Montserrat"/>
              </a:rPr>
              <a:t>portal</a:t>
            </a:r>
            <a:r>
              <a:rPr lang="it-IT" sz="2400" b="0" i="0" u="none" strike="sngStrike" cap="none" dirty="0">
                <a:solidFill>
                  <a:srgbClr val="363E47"/>
                </a:solidFill>
                <a:latin typeface="Montserrat"/>
                <a:ea typeface="Montserrat"/>
                <a:cs typeface="Montserrat"/>
                <a:sym typeface="Montserrat"/>
              </a:rPr>
              <a:t> </a:t>
            </a:r>
            <a:r>
              <a:rPr lang="en-US" sz="2400" b="1" strike="sngStrike" dirty="0">
                <a:solidFill>
                  <a:srgbClr val="0078FF"/>
                </a:solidFill>
              </a:rPr>
              <a:t>(ETT) </a:t>
            </a:r>
          </a:p>
          <a:p>
            <a:r>
              <a:rPr lang="en-US" sz="2400" dirty="0">
                <a:highlight>
                  <a:srgbClr val="00FF00"/>
                </a:highlight>
              </a:rPr>
              <a:t>D4.3</a:t>
            </a:r>
            <a:r>
              <a:rPr lang="en-US" sz="2400" dirty="0"/>
              <a:t> – P</a:t>
            </a:r>
            <a:r>
              <a:rPr lang="it-IT" sz="2400" dirty="0">
                <a:solidFill>
                  <a:srgbClr val="363E47"/>
                </a:solidFill>
                <a:latin typeface="Montserrat"/>
              </a:rPr>
              <a:t>OLARIN data </a:t>
            </a:r>
            <a:r>
              <a:rPr lang="it-IT" sz="2400" dirty="0" err="1">
                <a:solidFill>
                  <a:srgbClr val="363E47"/>
                </a:solidFill>
                <a:latin typeface="Montserrat"/>
              </a:rPr>
              <a:t>portal</a:t>
            </a:r>
            <a:r>
              <a:rPr lang="it-IT" sz="2400" dirty="0">
                <a:solidFill>
                  <a:srgbClr val="363E47"/>
                </a:solidFill>
                <a:latin typeface="Montserrat"/>
              </a:rPr>
              <a:t>, </a:t>
            </a:r>
            <a:r>
              <a:rPr lang="it-IT" sz="2400" dirty="0" err="1">
                <a:solidFill>
                  <a:srgbClr val="363E47"/>
                </a:solidFill>
                <a:latin typeface="Montserrat"/>
              </a:rPr>
              <a:t>preliminary</a:t>
            </a:r>
            <a:r>
              <a:rPr lang="it-IT" sz="2400" dirty="0">
                <a:solidFill>
                  <a:srgbClr val="363E47"/>
                </a:solidFill>
                <a:latin typeface="Montserrat"/>
              </a:rPr>
              <a:t> design of the POLARIN Data hub and </a:t>
            </a:r>
            <a:r>
              <a:rPr lang="it-IT" sz="2400" dirty="0" err="1">
                <a:solidFill>
                  <a:srgbClr val="363E47"/>
                </a:solidFill>
                <a:latin typeface="Montserrat"/>
              </a:rPr>
              <a:t>its</a:t>
            </a:r>
            <a:r>
              <a:rPr lang="it-IT" sz="2400" dirty="0">
                <a:solidFill>
                  <a:srgbClr val="363E47"/>
                </a:solidFill>
                <a:latin typeface="Montserrat"/>
              </a:rPr>
              <a:t> features </a:t>
            </a:r>
            <a:r>
              <a:rPr lang="en-US" sz="2400" b="1" dirty="0">
                <a:solidFill>
                  <a:srgbClr val="0078FF"/>
                </a:solidFill>
              </a:rPr>
              <a:t>(ETT) </a:t>
            </a:r>
            <a:endParaRPr lang="en-US" sz="2400" dirty="0">
              <a:solidFill>
                <a:srgbClr val="363E47"/>
              </a:solidFill>
              <a:latin typeface="Montserrat"/>
            </a:endParaRPr>
          </a:p>
          <a:p>
            <a:r>
              <a:rPr lang="en-US" sz="2400" dirty="0">
                <a:highlight>
                  <a:srgbClr val="00FF00"/>
                </a:highlight>
              </a:rPr>
              <a:t>D4.4</a:t>
            </a:r>
            <a:r>
              <a:rPr lang="en-US" sz="2400" dirty="0"/>
              <a:t> – </a:t>
            </a:r>
            <a:r>
              <a:rPr lang="it-IT" sz="2400" b="0" i="0" u="none" strike="noStrike" cap="none" dirty="0" err="1">
                <a:solidFill>
                  <a:srgbClr val="363E47"/>
                </a:solidFill>
                <a:latin typeface="Montserrat"/>
                <a:ea typeface="Montserrat"/>
                <a:cs typeface="Montserrat"/>
                <a:sym typeface="Montserrat"/>
              </a:rPr>
              <a:t>Guidance</a:t>
            </a:r>
            <a:r>
              <a:rPr lang="it-IT" sz="2400" b="0" i="0" u="none" strike="noStrike" cap="none" dirty="0">
                <a:solidFill>
                  <a:srgbClr val="363E47"/>
                </a:solidFill>
                <a:latin typeface="Montserrat"/>
                <a:ea typeface="Montserrat"/>
                <a:cs typeface="Montserrat"/>
                <a:sym typeface="Montserrat"/>
              </a:rPr>
              <a:t> on dataset </a:t>
            </a:r>
            <a:r>
              <a:rPr lang="it-IT" sz="2400" b="0" i="0" u="none" strike="noStrike" cap="none" dirty="0" err="1">
                <a:solidFill>
                  <a:srgbClr val="363E47"/>
                </a:solidFill>
                <a:latin typeface="Montserrat"/>
                <a:ea typeface="Montserrat"/>
                <a:cs typeface="Montserrat"/>
                <a:sym typeface="Montserrat"/>
              </a:rPr>
              <a:t>granularity</a:t>
            </a:r>
            <a:r>
              <a:rPr lang="en-US" sz="2400" dirty="0"/>
              <a:t> </a:t>
            </a:r>
            <a:r>
              <a:rPr lang="en-US" sz="2400" b="1" dirty="0">
                <a:solidFill>
                  <a:srgbClr val="0078FF"/>
                </a:solidFill>
              </a:rPr>
              <a:t>(CNR) </a:t>
            </a:r>
            <a:endParaRPr lang="en-US" sz="2400" b="1" i="1" dirty="0">
              <a:solidFill>
                <a:srgbClr val="0078FF"/>
              </a:solidFill>
            </a:endParaRPr>
          </a:p>
          <a:p>
            <a:r>
              <a:rPr lang="en-US" sz="2400" dirty="0">
                <a:highlight>
                  <a:srgbClr val="FF0000"/>
                </a:highlight>
              </a:rPr>
              <a:t>M4.1</a:t>
            </a:r>
            <a:r>
              <a:rPr lang="en-US" sz="2400" dirty="0"/>
              <a:t> – </a:t>
            </a:r>
            <a:r>
              <a:rPr lang="it-IT" sz="2400" dirty="0">
                <a:solidFill>
                  <a:srgbClr val="363E47"/>
                </a:solidFill>
                <a:latin typeface="Montserrat"/>
                <a:sym typeface="Montserrat"/>
              </a:rPr>
              <a:t>POLARIN web data </a:t>
            </a:r>
            <a:r>
              <a:rPr lang="it-IT" sz="2400" dirty="0" err="1">
                <a:solidFill>
                  <a:srgbClr val="363E47"/>
                </a:solidFill>
                <a:latin typeface="Montserrat"/>
                <a:sym typeface="Montserrat"/>
              </a:rPr>
              <a:t>portal</a:t>
            </a:r>
            <a:r>
              <a:rPr lang="it-IT" sz="2400" dirty="0">
                <a:solidFill>
                  <a:srgbClr val="363E47"/>
                </a:solidFill>
                <a:latin typeface="Montserrat"/>
                <a:sym typeface="Montserrat"/>
              </a:rPr>
              <a:t> </a:t>
            </a:r>
            <a:r>
              <a:rPr lang="it-IT" sz="2400" dirty="0" err="1">
                <a:solidFill>
                  <a:srgbClr val="363E47"/>
                </a:solidFill>
                <a:latin typeface="Montserrat"/>
                <a:sym typeface="Montserrat"/>
              </a:rPr>
              <a:t>implemented</a:t>
            </a:r>
            <a:r>
              <a:rPr lang="it-IT" sz="2400" dirty="0">
                <a:solidFill>
                  <a:srgbClr val="363E47"/>
                </a:solidFill>
                <a:latin typeface="Montserrat"/>
                <a:sym typeface="Montserrat"/>
              </a:rPr>
              <a:t> </a:t>
            </a:r>
            <a:r>
              <a:rPr lang="en-US" sz="2400" b="1" dirty="0">
                <a:solidFill>
                  <a:srgbClr val="0078FF"/>
                </a:solidFill>
              </a:rPr>
              <a:t>(ETT) </a:t>
            </a:r>
            <a:r>
              <a:rPr lang="en-US" sz="2400" i="1" dirty="0"/>
              <a:t>(April 2025)</a:t>
            </a:r>
            <a:endParaRPr lang="en-US" sz="2400" dirty="0">
              <a:solidFill>
                <a:srgbClr val="363E47"/>
              </a:solidFill>
              <a:latin typeface="Montserrat"/>
            </a:endParaRPr>
          </a:p>
          <a:p>
            <a:r>
              <a:rPr lang="en-US" sz="2400" dirty="0">
                <a:highlight>
                  <a:srgbClr val="FFFF00"/>
                </a:highlight>
              </a:rPr>
              <a:t>D4.5</a:t>
            </a:r>
            <a:r>
              <a:rPr lang="en-US" sz="2400" dirty="0"/>
              <a:t> – </a:t>
            </a:r>
            <a:r>
              <a:rPr lang="en-US" sz="2400" b="1" dirty="0">
                <a:solidFill>
                  <a:srgbClr val="0078FF"/>
                </a:solidFill>
              </a:rPr>
              <a:t>(ETT) </a:t>
            </a:r>
            <a:r>
              <a:rPr lang="en-US" sz="2400" i="1" dirty="0"/>
              <a:t>(April 2025)</a:t>
            </a:r>
          </a:p>
          <a:p>
            <a:r>
              <a:rPr lang="en-US" sz="2400" dirty="0"/>
              <a:t>D4.6 – General guidance material on FAIR data </a:t>
            </a:r>
            <a:r>
              <a:rPr lang="en-US" sz="2400" b="1" dirty="0">
                <a:solidFill>
                  <a:srgbClr val="0078FF"/>
                </a:solidFill>
              </a:rPr>
              <a:t>(AU) </a:t>
            </a:r>
            <a:r>
              <a:rPr lang="en-US" sz="2400" i="1" dirty="0"/>
              <a:t>(May 2025)</a:t>
            </a:r>
            <a:endParaRPr lang="en-US" sz="2400" b="1" dirty="0">
              <a:solidFill>
                <a:srgbClr val="0078FF"/>
              </a:solidFill>
            </a:endParaRPr>
          </a:p>
          <a:p>
            <a:r>
              <a:rPr lang="en-US" sz="2400" dirty="0"/>
              <a:t>D4.7 – Guidance material for research infrastructures </a:t>
            </a:r>
            <a:r>
              <a:rPr lang="en-US" sz="2400" b="1" dirty="0">
                <a:solidFill>
                  <a:srgbClr val="0078FF"/>
                </a:solidFill>
              </a:rPr>
              <a:t>(CNR) </a:t>
            </a:r>
            <a:r>
              <a:rPr lang="en-US" sz="2400" i="1" dirty="0"/>
              <a:t>(May 2025)</a:t>
            </a:r>
            <a:endParaRPr lang="en-US" sz="2400" dirty="0"/>
          </a:p>
          <a:p>
            <a:r>
              <a:rPr lang="en-US" sz="2400" dirty="0"/>
              <a:t>D4.8 - </a:t>
            </a:r>
            <a:r>
              <a:rPr lang="en-US" sz="2400" dirty="0" err="1"/>
              <a:t>Dockerised</a:t>
            </a:r>
            <a:r>
              <a:rPr lang="en-US" sz="2400" dirty="0"/>
              <a:t> open-source software components that cover architecture implementation requirements </a:t>
            </a:r>
            <a:r>
              <a:rPr lang="en-US" sz="2400" b="1" dirty="0">
                <a:solidFill>
                  <a:srgbClr val="0078FF"/>
                </a:solidFill>
              </a:rPr>
              <a:t>(CNR) </a:t>
            </a:r>
            <a:r>
              <a:rPr lang="en-US" sz="2400" i="1" dirty="0"/>
              <a:t>(August 2025)</a:t>
            </a:r>
            <a:endParaRPr lang="en-US" sz="2400" dirty="0"/>
          </a:p>
          <a:p>
            <a:r>
              <a:rPr lang="en-US" sz="2400" dirty="0"/>
              <a:t>D4.9 - POLARIN graphic products package for multiple audiences and gap analysis </a:t>
            </a:r>
            <a:r>
              <a:rPr lang="en-US" sz="2400" b="1" dirty="0">
                <a:solidFill>
                  <a:srgbClr val="0078FF"/>
                </a:solidFill>
              </a:rPr>
              <a:t>(AU) </a:t>
            </a:r>
            <a:r>
              <a:rPr lang="en-US" sz="2400" i="1" dirty="0"/>
              <a:t>(Feb 2026)</a:t>
            </a:r>
            <a:endParaRPr lang="en-US" sz="2400" dirty="0"/>
          </a:p>
          <a:p>
            <a:endParaRPr lang="en-US" sz="2400" b="1" dirty="0">
              <a:solidFill>
                <a:srgbClr val="0078FF"/>
              </a:solidFill>
            </a:endParaRPr>
          </a:p>
          <a:p>
            <a:pPr marL="82550" indent="0">
              <a:buNone/>
            </a:pPr>
            <a:r>
              <a:rPr lang="en-US" sz="2400" i="1" dirty="0"/>
              <a:t>(out of 15 deliverables)</a:t>
            </a:r>
          </a:p>
        </p:txBody>
      </p:sp>
    </p:spTree>
    <p:extLst>
      <p:ext uri="{BB962C8B-B14F-4D97-AF65-F5344CB8AC3E}">
        <p14:creationId xmlns:p14="http://schemas.microsoft.com/office/powerpoint/2010/main" val="2702097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59A4C955-D4C9-C1F4-4E7E-C2F590E9FCF0}"/>
              </a:ext>
            </a:extLst>
          </p:cNvPr>
          <p:cNvSpPr txBox="1">
            <a:spLocks noGrp="1"/>
          </p:cNvSpPr>
          <p:nvPr>
            <p:ph type="body" idx="1"/>
          </p:nvPr>
        </p:nvSpPr>
        <p:spPr>
          <a:xfrm>
            <a:off x="480462" y="1952285"/>
            <a:ext cx="16168519"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600" b="1" u="sng" dirty="0">
              <a:solidFill>
                <a:schemeClr val="bg2"/>
              </a:solidFill>
              <a:latin typeface="Montserrat" pitchFamily="2" charset="77"/>
            </a:endParaRPr>
          </a:p>
          <a:p>
            <a:pPr marL="0" indent="0">
              <a:lnSpc>
                <a:spcPct val="107000"/>
              </a:lnSpc>
              <a:spcAft>
                <a:spcPts val="800"/>
              </a:spcAft>
              <a:buNone/>
              <a:tabLst>
                <a:tab pos="457200" algn="l"/>
              </a:tabLst>
            </a:pPr>
            <a:r>
              <a:rPr lang="en-US" sz="3600" b="1" u="sng" dirty="0"/>
              <a:t>Approach</a:t>
            </a:r>
            <a:endParaRPr lang="en-US" sz="3600" b="1" u="sng" dirty="0">
              <a:solidFill>
                <a:schemeClr val="bg2"/>
              </a:solidFill>
              <a:latin typeface="Montserrat" pitchFamily="2" charset="77"/>
            </a:endParaRPr>
          </a:p>
          <a:p>
            <a:pPr indent="-457200">
              <a:lnSpc>
                <a:spcPct val="107000"/>
              </a:lnSpc>
              <a:spcAft>
                <a:spcPts val="800"/>
              </a:spcAft>
              <a:tabLst>
                <a:tab pos="457200" algn="l"/>
              </a:tabLst>
            </a:pPr>
            <a:r>
              <a:rPr lang="en-US" sz="3600" dirty="0">
                <a:solidFill>
                  <a:schemeClr val="bg2"/>
                </a:solidFill>
                <a:latin typeface="Montserrat" pitchFamily="2" charset="77"/>
              </a:rPr>
              <a:t>Data Management Plan </a:t>
            </a:r>
          </a:p>
          <a:p>
            <a:pPr lvl="1" indent="-457200">
              <a:lnSpc>
                <a:spcPct val="107000"/>
              </a:lnSpc>
              <a:spcAft>
                <a:spcPts val="800"/>
              </a:spcAft>
              <a:tabLst>
                <a:tab pos="457200" algn="l"/>
              </a:tabLst>
            </a:pPr>
            <a:r>
              <a:rPr lang="en-US" sz="1600" dirty="0">
                <a:solidFill>
                  <a:schemeClr val="bg2"/>
                </a:solidFill>
                <a:latin typeface="Montserrat" pitchFamily="2" charset="77"/>
              </a:rPr>
              <a:t>Data Management Handbook developed</a:t>
            </a:r>
          </a:p>
          <a:p>
            <a:pPr indent="-457200">
              <a:lnSpc>
                <a:spcPct val="107000"/>
              </a:lnSpc>
              <a:spcAft>
                <a:spcPts val="800"/>
              </a:spcAft>
              <a:tabLst>
                <a:tab pos="457200" algn="l"/>
              </a:tabLst>
            </a:pPr>
            <a:r>
              <a:rPr lang="it-IT" sz="3600" dirty="0">
                <a:solidFill>
                  <a:srgbClr val="363E47"/>
                </a:solidFill>
                <a:latin typeface="Montserrat"/>
                <a:ea typeface="Montserrat"/>
                <a:cs typeface="Montserrat"/>
                <a:sym typeface="Montserrat"/>
              </a:rPr>
              <a:t>Strategy to </a:t>
            </a:r>
            <a:r>
              <a:rPr lang="it-IT" sz="3600" dirty="0" err="1">
                <a:solidFill>
                  <a:srgbClr val="363E47"/>
                </a:solidFill>
                <a:latin typeface="Montserrat"/>
                <a:ea typeface="Montserrat"/>
                <a:cs typeface="Montserrat"/>
                <a:sym typeface="Montserrat"/>
              </a:rPr>
              <a:t>populate</a:t>
            </a:r>
            <a:r>
              <a:rPr lang="it-IT" sz="3600" dirty="0">
                <a:solidFill>
                  <a:srgbClr val="363E47"/>
                </a:solidFill>
                <a:latin typeface="Montserrat"/>
                <a:ea typeface="Montserrat"/>
                <a:cs typeface="Montserrat"/>
                <a:sym typeface="Montserrat"/>
              </a:rPr>
              <a:t> POLARIN services from </a:t>
            </a:r>
            <a:r>
              <a:rPr lang="it-IT" sz="3600" dirty="0" err="1">
                <a:solidFill>
                  <a:srgbClr val="363E47"/>
                </a:solidFill>
                <a:latin typeface="Montserrat"/>
                <a:ea typeface="Montserrat"/>
                <a:cs typeface="Montserrat"/>
                <a:sym typeface="Montserrat"/>
              </a:rPr>
              <a:t>polar</a:t>
            </a:r>
            <a:r>
              <a:rPr lang="it-IT" sz="3600" dirty="0">
                <a:solidFill>
                  <a:srgbClr val="363E47"/>
                </a:solidFill>
                <a:latin typeface="Montserrat"/>
                <a:ea typeface="Montserrat"/>
                <a:cs typeface="Montserrat"/>
                <a:sym typeface="Montserrat"/>
              </a:rPr>
              <a:t> data </a:t>
            </a:r>
            <a:r>
              <a:rPr lang="it-IT" sz="3600" dirty="0" err="1">
                <a:solidFill>
                  <a:srgbClr val="363E47"/>
                </a:solidFill>
                <a:latin typeface="Montserrat"/>
                <a:ea typeface="Montserrat"/>
                <a:cs typeface="Montserrat"/>
                <a:sym typeface="Montserrat"/>
              </a:rPr>
              <a:t>landscape</a:t>
            </a:r>
            <a:r>
              <a:rPr lang="it-IT" sz="3600" dirty="0">
                <a:solidFill>
                  <a:srgbClr val="363E47"/>
                </a:solidFill>
                <a:latin typeface="Montserrat"/>
                <a:ea typeface="Montserrat"/>
                <a:cs typeface="Montserrat"/>
                <a:sym typeface="Montserrat"/>
              </a:rPr>
              <a:t> </a:t>
            </a:r>
          </a:p>
          <a:p>
            <a:pPr indent="-457200">
              <a:lnSpc>
                <a:spcPct val="107000"/>
              </a:lnSpc>
              <a:spcAft>
                <a:spcPts val="800"/>
              </a:spcAft>
              <a:tabLst>
                <a:tab pos="457200" algn="l"/>
              </a:tabLst>
            </a:pP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Gap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needs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analysis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broad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audience)</a:t>
            </a:r>
          </a:p>
          <a:p>
            <a:pPr lvl="1" indent="-457200">
              <a:lnSpc>
                <a:spcPct val="107000"/>
              </a:lnSpc>
              <a:spcAft>
                <a:spcPts val="800"/>
              </a:spcAft>
              <a:tabLst>
                <a:tab pos="457200" algn="l"/>
              </a:tabLst>
            </a:pPr>
            <a:r>
              <a:rPr lang="it-IT" sz="1600" dirty="0">
                <a:solidFill>
                  <a:schemeClr val="bg2"/>
                </a:solidFill>
                <a:latin typeface="Montserrat" pitchFamily="2" charset="77"/>
                <a:ea typeface="Times New Roman" panose="02020603050405020304" pitchFamily="18" charset="0"/>
                <a:cs typeface="Times New Roman" panose="02020603050405020304" pitchFamily="18" charset="0"/>
              </a:rPr>
              <a:t>partners + </a:t>
            </a:r>
            <a:r>
              <a:rPr lang="it-IT" sz="1600" dirty="0" err="1">
                <a:solidFill>
                  <a:schemeClr val="bg2"/>
                </a:solidFill>
                <a:latin typeface="Montserrat" pitchFamily="2" charset="77"/>
                <a:ea typeface="Times New Roman" panose="02020603050405020304" pitchFamily="18" charset="0"/>
                <a:cs typeface="Times New Roman" panose="02020603050405020304" pitchFamily="18" charset="0"/>
              </a:rPr>
              <a:t>RIs</a:t>
            </a:r>
            <a:r>
              <a:rPr lang="it-IT" sz="1600" dirty="0">
                <a:solidFill>
                  <a:schemeClr val="bg2"/>
                </a:solidFill>
                <a:latin typeface="Montserrat" pitchFamily="2" charset="77"/>
                <a:ea typeface="Times New Roman" panose="02020603050405020304" pitchFamily="18" charset="0"/>
                <a:cs typeface="Times New Roman" panose="02020603050405020304" pitchFamily="18" charset="0"/>
              </a:rPr>
              <a:t> (SIOS, INTERACT, ISAFFIK, ACTRIS) + network SAON/IASC, SCADM, SOOS and IARPC, </a:t>
            </a:r>
            <a:r>
              <a:rPr lang="it-IT" sz="1600" dirty="0" err="1">
                <a:solidFill>
                  <a:schemeClr val="bg2"/>
                </a:solidFill>
                <a:latin typeface="Montserrat" pitchFamily="2" charset="77"/>
                <a:ea typeface="Times New Roman" panose="02020603050405020304" pitchFamily="18" charset="0"/>
                <a:cs typeface="Times New Roman" panose="02020603050405020304" pitchFamily="18" charset="0"/>
              </a:rPr>
              <a:t>Arctic</a:t>
            </a:r>
            <a:r>
              <a:rPr lang="it-IT" sz="1600" dirty="0">
                <a:solidFill>
                  <a:schemeClr val="bg2"/>
                </a:solidFill>
                <a:latin typeface="Montserrat" pitchFamily="2" charset="77"/>
                <a:ea typeface="Times New Roman" panose="02020603050405020304" pitchFamily="18" charset="0"/>
                <a:cs typeface="Times New Roman" panose="02020603050405020304" pitchFamily="18" charset="0"/>
              </a:rPr>
              <a:t> PASSION, … </a:t>
            </a:r>
            <a:endParaRPr lang="it-IT" sz="1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Open science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developments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p>
          <a:p>
            <a:pPr lvl="1" indent="-457200">
              <a:lnSpc>
                <a:spcPct val="107000"/>
              </a:lnSpc>
              <a:spcAft>
                <a:spcPts val="800"/>
              </a:spcAft>
              <a:tabLst>
                <a:tab pos="457200" algn="l"/>
              </a:tabLst>
            </a:pPr>
            <a:r>
              <a:rPr lang="it-IT" sz="1600" dirty="0">
                <a:solidFill>
                  <a:schemeClr val="bg2"/>
                </a:solidFill>
                <a:effectLst/>
                <a:latin typeface="Montserrat" pitchFamily="2" charset="77"/>
                <a:ea typeface="Times New Roman" panose="02020603050405020304" pitchFamily="18" charset="0"/>
                <a:cs typeface="Times New Roman" panose="02020603050405020304" pitchFamily="18" charset="0"/>
              </a:rPr>
              <a:t>standards, open tools, open </a:t>
            </a:r>
            <a:r>
              <a:rPr lang="it-IT" sz="1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sw</a:t>
            </a:r>
            <a:r>
              <a:rPr lang="it-IT" sz="1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p>
          <a:p>
            <a:pPr indent="-457200">
              <a:lnSpc>
                <a:spcPct val="107000"/>
              </a:lnSpc>
              <a:spcAft>
                <a:spcPts val="800"/>
              </a:spcAft>
              <a:tabLst>
                <a:tab pos="457200" algn="l"/>
              </a:tabLst>
            </a:pP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sharing tools and tools for sharing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developments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p>
          <a:p>
            <a:pPr lvl="1" indent="-457200">
              <a:lnSpc>
                <a:spcPct val="107000"/>
              </a:lnSpc>
              <a:spcAft>
                <a:spcPts val="800"/>
              </a:spcAft>
              <a:tabLst>
                <a:tab pos="457200" algn="l"/>
              </a:tabLst>
            </a:pPr>
            <a:r>
              <a:rPr lang="it-IT" sz="1600" dirty="0">
                <a:solidFill>
                  <a:schemeClr val="bg2"/>
                </a:solidFill>
                <a:effectLst/>
                <a:latin typeface="Montserrat" pitchFamily="2" charset="77"/>
                <a:ea typeface="Times New Roman" panose="02020603050405020304" pitchFamily="18" charset="0"/>
                <a:cs typeface="Times New Roman" panose="02020603050405020304" pitchFamily="18" charset="0"/>
              </a:rPr>
              <a:t>ERDDAP, GeoNetwork, …, </a:t>
            </a:r>
            <a:r>
              <a:rPr lang="it-IT" sz="1600" dirty="0">
                <a:solidFill>
                  <a:schemeClr val="bg2"/>
                </a:solidFill>
                <a:latin typeface="Montserrat" pitchFamily="2" charset="77"/>
                <a:ea typeface="Times New Roman" panose="02020603050405020304" pitchFamily="18" charset="0"/>
                <a:cs typeface="Times New Roman" panose="02020603050405020304" pitchFamily="18" charset="0"/>
              </a:rPr>
              <a:t>ZENODO, </a:t>
            </a:r>
            <a:r>
              <a:rPr lang="it-IT" sz="1600" dirty="0" err="1">
                <a:solidFill>
                  <a:schemeClr val="bg2"/>
                </a:solidFill>
                <a:latin typeface="Montserrat" pitchFamily="2" charset="77"/>
                <a:ea typeface="Times New Roman" panose="02020603050405020304" pitchFamily="18" charset="0"/>
                <a:cs typeface="Times New Roman" panose="02020603050405020304" pitchFamily="18" charset="0"/>
              </a:rPr>
              <a:t>github</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Agile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approach</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develop</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deploy</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test, update, …)</a:t>
            </a:r>
          </a:p>
          <a:p>
            <a:pPr indent="-457200">
              <a:lnSpc>
                <a:spcPct val="107000"/>
              </a:lnSpc>
              <a:spcAft>
                <a:spcPts val="800"/>
              </a:spcAft>
              <a:tabLst>
                <a:tab pos="457200" algn="l"/>
              </a:tabLst>
            </a:pP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en-DE"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3084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Data Management Plan</a:t>
            </a:r>
            <a:br>
              <a:rPr lang="en-GB" dirty="0"/>
            </a:br>
            <a:endParaRPr dirty="0"/>
          </a:p>
        </p:txBody>
      </p:sp>
      <p:sp>
        <p:nvSpPr>
          <p:cNvPr id="2" name="Google Shape;107;p22">
            <a:extLst>
              <a:ext uri="{FF2B5EF4-FFF2-40B4-BE49-F238E27FC236}">
                <a16:creationId xmlns:a16="http://schemas.microsoft.com/office/drawing/2014/main" id="{A69B0FAA-A950-AC92-38AB-0CCD2E9FFD81}"/>
              </a:ext>
            </a:extLst>
          </p:cNvPr>
          <p:cNvSpPr txBox="1">
            <a:spLocks/>
          </p:cNvSpPr>
          <p:nvPr/>
        </p:nvSpPr>
        <p:spPr>
          <a:xfrm>
            <a:off x="1019593" y="3417156"/>
            <a:ext cx="7600366" cy="6707400"/>
          </a:xfrm>
          <a:prstGeom prst="rect">
            <a:avLst/>
          </a:prstGeom>
          <a:noFill/>
          <a:ln>
            <a:noFill/>
          </a:ln>
        </p:spPr>
        <p:txBody>
          <a:bodyPr spcFirstLastPara="1" wrap="square" lIns="137150" tIns="68550" rIns="137150" bIns="68550" anchor="t" anchorCtr="0">
            <a:noAutofit/>
          </a:bodyPr>
          <a:lstStyle>
            <a:defPPr marR="0" lvl="0" algn="l" rtl="0">
              <a:lnSpc>
                <a:spcPct val="100000"/>
              </a:lnSpc>
              <a:spcBef>
                <a:spcPts val="0"/>
              </a:spcBef>
              <a:spcAft>
                <a:spcPts val="0"/>
              </a:spcAft>
            </a:defPPr>
            <a:lvl1pPr marL="457200" marR="0" lvl="0" indent="-374650" algn="l" rtl="0">
              <a:lnSpc>
                <a:spcPct val="115000"/>
              </a:lnSpc>
              <a:spcBef>
                <a:spcPts val="0"/>
              </a:spcBef>
              <a:spcAft>
                <a:spcPts val="0"/>
              </a:spcAft>
              <a:buClr>
                <a:schemeClr val="accent1"/>
              </a:buClr>
              <a:buSzPts val="2300"/>
              <a:buFont typeface="Montserrat SemiBold"/>
              <a:buChar char="●"/>
              <a:defRPr sz="3200" b="0" i="0" u="none" strike="noStrike" cap="none">
                <a:solidFill>
                  <a:schemeClr val="bg2"/>
                </a:solidFill>
                <a:latin typeface="Montserrat" pitchFamily="2" charset="77"/>
                <a:ea typeface="Montserrat" pitchFamily="2" charset="77"/>
                <a:cs typeface="Montserrat SemiBold"/>
                <a:sym typeface="Montserrat SemiBold"/>
              </a:defRPr>
            </a:lvl1pPr>
            <a:lvl2pPr marL="914400" marR="0" lvl="1"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2pPr>
            <a:lvl3pPr marL="1371600" marR="0" lvl="2"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3pPr>
            <a:lvl4pPr marL="1828800" marR="0" lvl="3"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4pPr>
            <a:lvl5pPr marL="2286000" marR="0" lvl="4"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5pPr>
            <a:lvl6pPr marL="2743200" marR="0" lvl="5"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6pPr>
            <a:lvl7pPr marL="3200400" marR="0" lvl="6"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7pPr>
            <a:lvl8pPr marL="3657600" marR="0" lvl="7"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8pPr>
            <a:lvl9pPr marL="4114800" marR="0" lvl="8" indent="-323850" algn="l" rtl="0">
              <a:lnSpc>
                <a:spcPct val="115000"/>
              </a:lnSpc>
              <a:spcBef>
                <a:spcPts val="0"/>
              </a:spcBef>
              <a:spcAft>
                <a:spcPts val="0"/>
              </a:spcAft>
              <a:buClr>
                <a:schemeClr val="accent1"/>
              </a:buClr>
              <a:buSzPts val="1500"/>
              <a:buFont typeface="Montserrat SemiBold"/>
              <a:buChar char="■"/>
              <a:defRPr sz="1500" b="0" i="0" u="none" strike="noStrike" cap="none">
                <a:solidFill>
                  <a:schemeClr val="accent1"/>
                </a:solidFill>
                <a:latin typeface="Montserrat SemiBold"/>
                <a:ea typeface="Montserrat SemiBold"/>
                <a:cs typeface="Montserrat SemiBold"/>
                <a:sym typeface="Montserrat SemiBold"/>
              </a:defRPr>
            </a:lvl9pPr>
          </a:lstStyle>
          <a:p>
            <a:pPr marL="0" indent="0">
              <a:buFont typeface="Montserrat SemiBold"/>
              <a:buNone/>
            </a:pPr>
            <a:r>
              <a:rPr lang="it-IT" sz="2800" b="1" dirty="0" err="1">
                <a:latin typeface="Montserrat"/>
                <a:ea typeface="Montserrat"/>
                <a:cs typeface="Montserrat"/>
                <a:sym typeface="Montserrat"/>
              </a:rPr>
              <a:t>Mandatory</a:t>
            </a:r>
            <a:r>
              <a:rPr lang="it-IT" sz="2800" b="1" dirty="0">
                <a:latin typeface="Montserrat"/>
                <a:ea typeface="Montserrat"/>
                <a:cs typeface="Montserrat"/>
                <a:sym typeface="Montserrat"/>
              </a:rPr>
              <a:t> Open Science </a:t>
            </a:r>
            <a:r>
              <a:rPr lang="it-IT" sz="2800" b="1" dirty="0" err="1">
                <a:latin typeface="Montserrat"/>
                <a:ea typeface="Montserrat"/>
                <a:cs typeface="Montserrat"/>
                <a:sym typeface="Montserrat"/>
              </a:rPr>
              <a:t>Principles</a:t>
            </a:r>
            <a:r>
              <a:rPr lang="it-IT" sz="2800" b="1" dirty="0">
                <a:latin typeface="Montserrat"/>
                <a:ea typeface="Montserrat"/>
                <a:cs typeface="Montserrat"/>
                <a:sym typeface="Montserrat"/>
              </a:rPr>
              <a:t>:</a:t>
            </a:r>
          </a:p>
          <a:p>
            <a:pPr marL="279400" indent="0">
              <a:buFont typeface="Montserrat SemiBold"/>
              <a:buNone/>
            </a:pPr>
            <a:r>
              <a:rPr lang="it-IT" sz="2800" dirty="0">
                <a:latin typeface="Montserrat"/>
                <a:ea typeface="Montserrat"/>
                <a:cs typeface="Montserrat"/>
                <a:sym typeface="Montserrat"/>
              </a:rPr>
              <a:t>Projects must include a DMP from the start and </a:t>
            </a:r>
            <a:r>
              <a:rPr lang="it-IT" sz="2800" dirty="0" err="1">
                <a:latin typeface="Montserrat"/>
                <a:ea typeface="Montserrat"/>
                <a:cs typeface="Montserrat"/>
                <a:sym typeface="Montserrat"/>
              </a:rPr>
              <a:t>periodically</a:t>
            </a:r>
            <a:r>
              <a:rPr lang="it-IT" sz="2800" dirty="0">
                <a:latin typeface="Montserrat"/>
                <a:ea typeface="Montserrat"/>
                <a:cs typeface="Montserrat"/>
                <a:sym typeface="Montserrat"/>
              </a:rPr>
              <a:t> </a:t>
            </a:r>
            <a:r>
              <a:rPr lang="it-IT" sz="2800" dirty="0" err="1">
                <a:latin typeface="Montserrat"/>
                <a:ea typeface="Montserrat"/>
                <a:cs typeface="Montserrat"/>
                <a:sym typeface="Montserrat"/>
              </a:rPr>
              <a:t>updated</a:t>
            </a:r>
            <a:endParaRPr lang="it-IT" sz="2800" dirty="0">
              <a:latin typeface="Montserrat"/>
              <a:ea typeface="Montserrat"/>
              <a:cs typeface="Montserrat"/>
              <a:sym typeface="Montserrat"/>
            </a:endParaRPr>
          </a:p>
          <a:p>
            <a:pPr marL="0" indent="0">
              <a:buFont typeface="Montserrat SemiBold"/>
              <a:buNone/>
            </a:pPr>
            <a:endParaRPr lang="it-IT" sz="2800" b="1" dirty="0">
              <a:latin typeface="Montserrat"/>
              <a:ea typeface="Montserrat"/>
              <a:cs typeface="Montserrat"/>
              <a:sym typeface="Montserrat"/>
            </a:endParaRPr>
          </a:p>
          <a:p>
            <a:pPr marL="0" indent="0">
              <a:buFont typeface="Montserrat SemiBold"/>
              <a:buNone/>
            </a:pPr>
            <a:r>
              <a:rPr lang="it-IT" sz="2800" b="1" dirty="0" err="1">
                <a:latin typeface="Montserrat"/>
                <a:ea typeface="Montserrat"/>
                <a:cs typeface="Montserrat"/>
                <a:sym typeface="Montserrat"/>
              </a:rPr>
              <a:t>Stronger</a:t>
            </a:r>
            <a:r>
              <a:rPr lang="it-IT" sz="2800" b="1" dirty="0">
                <a:latin typeface="Montserrat"/>
                <a:ea typeface="Montserrat"/>
                <a:cs typeface="Montserrat"/>
                <a:sym typeface="Montserrat"/>
              </a:rPr>
              <a:t> </a:t>
            </a:r>
            <a:r>
              <a:rPr lang="it-IT" sz="2800" b="1" dirty="0" err="1">
                <a:latin typeface="Montserrat"/>
                <a:ea typeface="Montserrat"/>
                <a:cs typeface="Montserrat"/>
                <a:sym typeface="Montserrat"/>
              </a:rPr>
              <a:t>Emphasis</a:t>
            </a:r>
            <a:r>
              <a:rPr lang="it-IT" sz="2800" b="1" dirty="0">
                <a:latin typeface="Montserrat"/>
                <a:ea typeface="Montserrat"/>
                <a:cs typeface="Montserrat"/>
                <a:sym typeface="Montserrat"/>
              </a:rPr>
              <a:t> on FAIR Data:</a:t>
            </a:r>
          </a:p>
          <a:p>
            <a:pPr marL="279400" indent="0">
              <a:buFont typeface="Montserrat SemiBold"/>
              <a:buNone/>
            </a:pPr>
            <a:r>
              <a:rPr lang="it-IT" sz="2800" dirty="0">
                <a:latin typeface="Montserrat"/>
                <a:ea typeface="Montserrat"/>
                <a:cs typeface="Montserrat"/>
                <a:sym typeface="Montserrat"/>
              </a:rPr>
              <a:t>More </a:t>
            </a:r>
            <a:r>
              <a:rPr lang="it-IT" sz="2800" dirty="0" err="1">
                <a:latin typeface="Montserrat"/>
                <a:ea typeface="Montserrat"/>
                <a:cs typeface="Montserrat"/>
                <a:sym typeface="Montserrat"/>
              </a:rPr>
              <a:t>rigorous</a:t>
            </a:r>
            <a:r>
              <a:rPr lang="it-IT" sz="2800" dirty="0">
                <a:latin typeface="Montserrat"/>
                <a:ea typeface="Montserrat"/>
                <a:cs typeface="Montserrat"/>
                <a:sym typeface="Montserrat"/>
              </a:rPr>
              <a:t> </a:t>
            </a:r>
            <a:r>
              <a:rPr lang="it-IT" sz="2800" dirty="0" err="1">
                <a:latin typeface="Montserrat"/>
                <a:ea typeface="Montserrat"/>
                <a:cs typeface="Montserrat"/>
                <a:sym typeface="Montserrat"/>
              </a:rPr>
              <a:t>application</a:t>
            </a:r>
            <a:r>
              <a:rPr lang="it-IT" sz="2800" dirty="0">
                <a:latin typeface="Montserrat"/>
                <a:ea typeface="Montserrat"/>
                <a:cs typeface="Montserrat"/>
                <a:sym typeface="Montserrat"/>
              </a:rPr>
              <a:t> of FAIR </a:t>
            </a:r>
            <a:r>
              <a:rPr lang="it-IT" sz="2800" dirty="0" err="1">
                <a:latin typeface="Montserrat"/>
                <a:ea typeface="Montserrat"/>
                <a:cs typeface="Montserrat"/>
                <a:sym typeface="Montserrat"/>
              </a:rPr>
              <a:t>principles</a:t>
            </a:r>
            <a:r>
              <a:rPr lang="it-IT" sz="2800" dirty="0">
                <a:latin typeface="Montserrat"/>
                <a:ea typeface="Montserrat"/>
                <a:cs typeface="Montserrat"/>
                <a:sym typeface="Montserrat"/>
              </a:rPr>
              <a:t> </a:t>
            </a:r>
            <a:r>
              <a:rPr lang="it-IT" sz="2800" dirty="0" err="1">
                <a:latin typeface="Montserrat"/>
                <a:ea typeface="Montserrat"/>
                <a:cs typeface="Montserrat"/>
                <a:sym typeface="Montserrat"/>
              </a:rPr>
              <a:t>across</a:t>
            </a:r>
            <a:r>
              <a:rPr lang="it-IT" sz="2800" dirty="0">
                <a:latin typeface="Montserrat"/>
                <a:ea typeface="Montserrat"/>
                <a:cs typeface="Montserrat"/>
                <a:sym typeface="Montserrat"/>
              </a:rPr>
              <a:t> projects</a:t>
            </a:r>
          </a:p>
          <a:p>
            <a:pPr marL="279400" indent="0">
              <a:buFont typeface="Montserrat SemiBold"/>
              <a:buNone/>
            </a:pPr>
            <a:endParaRPr lang="it-IT" sz="2800" dirty="0">
              <a:latin typeface="Montserrat"/>
              <a:ea typeface="Montserrat"/>
              <a:cs typeface="Montserrat"/>
              <a:sym typeface="Montserrat"/>
            </a:endParaRPr>
          </a:p>
          <a:p>
            <a:pPr marL="0" indent="0">
              <a:buFont typeface="Montserrat SemiBold"/>
              <a:buNone/>
            </a:pPr>
            <a:r>
              <a:rPr lang="it-IT" sz="2800" b="1" dirty="0">
                <a:latin typeface="Montserrat"/>
                <a:sym typeface="Montserrat"/>
              </a:rPr>
              <a:t>Stakeholders for «Ocean» projects:</a:t>
            </a:r>
          </a:p>
          <a:p>
            <a:pPr marL="685800" indent="-314326">
              <a:buFont typeface="Montserrat SemiBold"/>
              <a:buNone/>
            </a:pPr>
            <a:r>
              <a:rPr lang="it-IT" sz="2800" dirty="0">
                <a:latin typeface="Montserrat"/>
              </a:rPr>
              <a:t>EMODnet, </a:t>
            </a:r>
            <a:r>
              <a:rPr lang="it-IT" sz="2800" dirty="0" err="1">
                <a:latin typeface="Montserrat"/>
              </a:rPr>
              <a:t>Copernicus</a:t>
            </a:r>
            <a:r>
              <a:rPr lang="it-IT" sz="2800" dirty="0">
                <a:latin typeface="Montserrat"/>
              </a:rPr>
              <a:t> Marine </a:t>
            </a:r>
            <a:r>
              <a:rPr lang="it-IT" sz="2800" dirty="0" err="1">
                <a:latin typeface="Montserrat"/>
              </a:rPr>
              <a:t>Serevice</a:t>
            </a:r>
            <a:r>
              <a:rPr lang="it-IT" sz="2800" dirty="0">
                <a:latin typeface="Montserrat"/>
              </a:rPr>
              <a:t>, EOSC, EU DTO</a:t>
            </a:r>
          </a:p>
          <a:p>
            <a:pPr marL="279400" indent="0">
              <a:buFont typeface="Montserrat SemiBold"/>
              <a:buNone/>
            </a:pPr>
            <a:endParaRPr lang="it-IT" sz="2800" dirty="0">
              <a:latin typeface="Montserrat"/>
              <a:ea typeface="Montserrat"/>
              <a:cs typeface="Montserrat"/>
              <a:sym typeface="Montserrat"/>
            </a:endParaRPr>
          </a:p>
        </p:txBody>
      </p:sp>
      <p:sp>
        <p:nvSpPr>
          <p:cNvPr id="3" name="Google Shape;107;p22">
            <a:extLst>
              <a:ext uri="{FF2B5EF4-FFF2-40B4-BE49-F238E27FC236}">
                <a16:creationId xmlns:a16="http://schemas.microsoft.com/office/drawing/2014/main" id="{6966AD64-15FB-8910-D4EA-4B37AB93E0C1}"/>
              </a:ext>
            </a:extLst>
          </p:cNvPr>
          <p:cNvSpPr txBox="1">
            <a:spLocks/>
          </p:cNvSpPr>
          <p:nvPr/>
        </p:nvSpPr>
        <p:spPr>
          <a:xfrm>
            <a:off x="9331165" y="3417156"/>
            <a:ext cx="8280394" cy="6707400"/>
          </a:xfrm>
          <a:prstGeom prst="rect">
            <a:avLst/>
          </a:prstGeom>
          <a:noFill/>
          <a:ln>
            <a:noFill/>
          </a:ln>
        </p:spPr>
        <p:txBody>
          <a:bodyPr spcFirstLastPara="1" wrap="square" lIns="137150" tIns="68550" rIns="137150" bIns="68550" anchor="t" anchorCtr="0">
            <a:noAutofit/>
          </a:bodyPr>
          <a:lstStyle>
            <a:defPPr marR="0" lvl="0" algn="l" rtl="0">
              <a:lnSpc>
                <a:spcPct val="100000"/>
              </a:lnSpc>
              <a:spcBef>
                <a:spcPts val="0"/>
              </a:spcBef>
              <a:spcAft>
                <a:spcPts val="0"/>
              </a:spcAft>
            </a:defPPr>
            <a:lvl1pPr marL="457200" marR="0" lvl="0" indent="-317500" algn="l" rtl="0">
              <a:lnSpc>
                <a:spcPct val="90000"/>
              </a:lnSpc>
              <a:spcBef>
                <a:spcPts val="800"/>
              </a:spcBef>
              <a:spcAft>
                <a:spcPts val="0"/>
              </a:spcAft>
              <a:buClr>
                <a:schemeClr val="dk1"/>
              </a:buClr>
              <a:buSzPts val="1400"/>
              <a:buFont typeface="Arial"/>
              <a:buChar char="•"/>
              <a:defRPr sz="2100" b="0" i="0" u="none" strike="noStrike" cap="none">
                <a:solidFill>
                  <a:schemeClr val="dk1"/>
                </a:solidFill>
                <a:latin typeface="Montserrat Medium"/>
                <a:ea typeface="Montserrat Medium"/>
                <a:cs typeface="Montserrat Medium"/>
                <a:sym typeface="Montserrat Medium"/>
              </a:defRPr>
            </a:lvl1pPr>
            <a:lvl2pPr marL="914400" marR="0" lvl="1" indent="-317500" algn="l" rtl="0">
              <a:lnSpc>
                <a:spcPct val="90000"/>
              </a:lnSpc>
              <a:spcBef>
                <a:spcPts val="400"/>
              </a:spcBef>
              <a:spcAft>
                <a:spcPts val="0"/>
              </a:spcAft>
              <a:buClr>
                <a:schemeClr val="dk1"/>
              </a:buClr>
              <a:buSzPts val="1400"/>
              <a:buFont typeface="Arial"/>
              <a:buChar char="•"/>
              <a:defRPr sz="1800" b="0" i="0" u="none" strike="noStrike" cap="none">
                <a:solidFill>
                  <a:schemeClr val="dk1"/>
                </a:solidFill>
                <a:latin typeface="Montserrat Medium"/>
                <a:ea typeface="Montserrat Medium"/>
                <a:cs typeface="Montserrat Medium"/>
                <a:sym typeface="Montserrat Medium"/>
              </a:defRPr>
            </a:lvl2pPr>
            <a:lvl3pPr marL="1371600" marR="0" lvl="2" indent="-317500" algn="l" rtl="0">
              <a:lnSpc>
                <a:spcPct val="90000"/>
              </a:lnSpc>
              <a:spcBef>
                <a:spcPts val="400"/>
              </a:spcBef>
              <a:spcAft>
                <a:spcPts val="0"/>
              </a:spcAft>
              <a:buClr>
                <a:schemeClr val="dk1"/>
              </a:buClr>
              <a:buSzPts val="1400"/>
              <a:buFont typeface="Arial"/>
              <a:buChar char="•"/>
              <a:defRPr sz="1500" b="0" i="0" u="none" strike="noStrike" cap="none">
                <a:solidFill>
                  <a:schemeClr val="dk1"/>
                </a:solidFill>
                <a:latin typeface="Montserrat Medium"/>
                <a:ea typeface="Montserrat Medium"/>
                <a:cs typeface="Montserrat Medium"/>
                <a:sym typeface="Montserrat Medium"/>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9pPr>
          </a:lstStyle>
          <a:p>
            <a:pPr marL="0" indent="0">
              <a:lnSpc>
                <a:spcPct val="115000"/>
              </a:lnSpc>
              <a:spcBef>
                <a:spcPts val="0"/>
              </a:spcBef>
              <a:buNone/>
            </a:pPr>
            <a:r>
              <a:rPr lang="it-IT" sz="2800" b="1" dirty="0">
                <a:latin typeface="Montserrat"/>
                <a:ea typeface="Montserrat"/>
                <a:cs typeface="Montserrat"/>
                <a:sym typeface="Montserrat"/>
              </a:rPr>
              <a:t>Data Access and Sharing </a:t>
            </a:r>
            <a:r>
              <a:rPr lang="it-IT" sz="2800" b="1" dirty="0" err="1">
                <a:latin typeface="Montserrat"/>
                <a:ea typeface="Montserrat"/>
                <a:cs typeface="Montserrat"/>
                <a:sym typeface="Montserrat"/>
              </a:rPr>
              <a:t>Obligations</a:t>
            </a:r>
            <a:r>
              <a:rPr lang="it-IT" sz="2800" b="1" dirty="0">
                <a:latin typeface="Montserrat"/>
                <a:ea typeface="Montserrat"/>
                <a:cs typeface="Montserrat"/>
                <a:sym typeface="Montserrat"/>
              </a:rPr>
              <a:t>:</a:t>
            </a:r>
          </a:p>
          <a:p>
            <a:pPr marL="685800" indent="-482600">
              <a:lnSpc>
                <a:spcPct val="115000"/>
              </a:lnSpc>
              <a:spcBef>
                <a:spcPts val="0"/>
              </a:spcBef>
              <a:buSzPts val="1200"/>
              <a:buFont typeface="Montserrat"/>
              <a:buChar char="●"/>
            </a:pPr>
            <a:r>
              <a:rPr lang="it-IT" sz="2800" u="sng" dirty="0">
                <a:latin typeface="Montserrat"/>
                <a:ea typeface="Montserrat"/>
                <a:cs typeface="Montserrat"/>
                <a:sym typeface="Montserrat"/>
              </a:rPr>
              <a:t>Open by Default</a:t>
            </a:r>
            <a:r>
              <a:rPr lang="it-IT" sz="2800" dirty="0">
                <a:latin typeface="Montserrat"/>
                <a:ea typeface="Montserrat"/>
                <a:cs typeface="Montserrat"/>
                <a:sym typeface="Montserrat"/>
              </a:rPr>
              <a:t>:</a:t>
            </a:r>
          </a:p>
          <a:p>
            <a:pPr marL="685800" indent="0">
              <a:lnSpc>
                <a:spcPct val="115000"/>
              </a:lnSpc>
              <a:spcBef>
                <a:spcPts val="0"/>
              </a:spcBef>
              <a:buNone/>
            </a:pPr>
            <a:r>
              <a:rPr lang="it-IT" sz="2400" dirty="0">
                <a:latin typeface="Montserrat"/>
                <a:ea typeface="Montserrat"/>
                <a:cs typeface="Montserrat"/>
                <a:sym typeface="Montserrat"/>
              </a:rPr>
              <a:t>Data from Horizon Europe projects </a:t>
            </a:r>
            <a:r>
              <a:rPr lang="it-IT" sz="2400" dirty="0" err="1">
                <a:latin typeface="Montserrat"/>
                <a:ea typeface="Montserrat"/>
                <a:cs typeface="Montserrat"/>
                <a:sym typeface="Montserrat"/>
              </a:rPr>
              <a:t>need</a:t>
            </a:r>
            <a:r>
              <a:rPr lang="it-IT" sz="2400" dirty="0">
                <a:latin typeface="Montserrat"/>
                <a:ea typeface="Montserrat"/>
                <a:cs typeface="Montserrat"/>
                <a:sym typeface="Montserrat"/>
              </a:rPr>
              <a:t> to be </a:t>
            </a:r>
            <a:r>
              <a:rPr lang="it-IT" sz="2400" dirty="0" err="1">
                <a:latin typeface="Montserrat"/>
                <a:ea typeface="Montserrat"/>
                <a:cs typeface="Montserrat"/>
                <a:sym typeface="Montserrat"/>
              </a:rPr>
              <a:t>openly</a:t>
            </a:r>
            <a:r>
              <a:rPr lang="it-IT" sz="2400" dirty="0">
                <a:latin typeface="Montserrat"/>
                <a:ea typeface="Montserrat"/>
                <a:cs typeface="Montserrat"/>
                <a:sym typeface="Montserrat"/>
              </a:rPr>
              <a:t> </a:t>
            </a:r>
            <a:r>
              <a:rPr lang="it-IT" sz="2400" dirty="0" err="1">
                <a:latin typeface="Montserrat"/>
                <a:ea typeface="Montserrat"/>
                <a:cs typeface="Montserrat"/>
                <a:sym typeface="Montserrat"/>
              </a:rPr>
              <a:t>accessible</a:t>
            </a:r>
            <a:r>
              <a:rPr lang="it-IT" sz="2400" dirty="0">
                <a:latin typeface="Montserrat"/>
                <a:ea typeface="Montserrat"/>
                <a:cs typeface="Montserrat"/>
                <a:sym typeface="Montserrat"/>
              </a:rPr>
              <a:t>, </a:t>
            </a:r>
            <a:r>
              <a:rPr lang="it-IT" sz="2400" dirty="0" err="1">
                <a:latin typeface="Montserrat"/>
                <a:ea typeface="Montserrat"/>
                <a:cs typeface="Montserrat"/>
                <a:sym typeface="Montserrat"/>
              </a:rPr>
              <a:t>unless</a:t>
            </a:r>
            <a:r>
              <a:rPr lang="it-IT" sz="2400" dirty="0">
                <a:latin typeface="Montserrat"/>
                <a:ea typeface="Montserrat"/>
                <a:cs typeface="Montserrat"/>
                <a:sym typeface="Montserrat"/>
              </a:rPr>
              <a:t> </a:t>
            </a:r>
            <a:r>
              <a:rPr lang="it-IT" sz="2400" dirty="0" err="1">
                <a:latin typeface="Montserrat"/>
                <a:ea typeface="Montserrat"/>
                <a:cs typeface="Montserrat"/>
                <a:sym typeface="Montserrat"/>
              </a:rPr>
              <a:t>justified</a:t>
            </a:r>
            <a:r>
              <a:rPr lang="it-IT" sz="2400" dirty="0">
                <a:latin typeface="Montserrat"/>
                <a:ea typeface="Montserrat"/>
                <a:cs typeface="Montserrat"/>
                <a:sym typeface="Montserrat"/>
              </a:rPr>
              <a:t> </a:t>
            </a:r>
            <a:r>
              <a:rPr lang="it-IT" sz="2400" dirty="0" err="1">
                <a:latin typeface="Montserrat"/>
                <a:ea typeface="Montserrat"/>
                <a:cs typeface="Montserrat"/>
                <a:sym typeface="Montserrat"/>
              </a:rPr>
              <a:t>otherwise</a:t>
            </a:r>
            <a:endParaRPr lang="it-IT" sz="2400" dirty="0">
              <a:latin typeface="Montserrat"/>
              <a:ea typeface="Montserrat"/>
              <a:cs typeface="Montserrat"/>
              <a:sym typeface="Montserrat"/>
            </a:endParaRPr>
          </a:p>
          <a:p>
            <a:pPr marL="533400" indent="0">
              <a:lnSpc>
                <a:spcPct val="115000"/>
              </a:lnSpc>
              <a:spcBef>
                <a:spcPts val="0"/>
              </a:spcBef>
              <a:buNone/>
            </a:pPr>
            <a:r>
              <a:rPr lang="it-IT" sz="2400" dirty="0">
                <a:latin typeface="Montserrat"/>
                <a:ea typeface="Montserrat"/>
                <a:cs typeface="Montserrat"/>
                <a:sym typeface="Montserrat"/>
              </a:rPr>
              <a:t>  (</a:t>
            </a:r>
            <a:r>
              <a:rPr lang="it-IT" sz="2400" i="1" dirty="0">
                <a:latin typeface="Montserrat"/>
                <a:ea typeface="Montserrat"/>
                <a:cs typeface="Montserrat"/>
                <a:sym typeface="Montserrat"/>
              </a:rPr>
              <a:t>metadata CC0, data CC-BY</a:t>
            </a:r>
            <a:r>
              <a:rPr lang="it-IT" sz="2400" dirty="0">
                <a:latin typeface="Montserrat"/>
                <a:ea typeface="Montserrat"/>
                <a:cs typeface="Montserrat"/>
                <a:sym typeface="Montserrat"/>
              </a:rPr>
              <a:t>) – </a:t>
            </a:r>
          </a:p>
          <a:p>
            <a:pPr marL="533400" indent="0">
              <a:lnSpc>
                <a:spcPct val="115000"/>
              </a:lnSpc>
              <a:spcBef>
                <a:spcPts val="0"/>
              </a:spcBef>
              <a:buNone/>
            </a:pPr>
            <a:r>
              <a:rPr lang="it-IT" sz="2400" b="1" i="1" dirty="0">
                <a:latin typeface="Montserrat"/>
                <a:sym typeface="Montserrat"/>
              </a:rPr>
              <a:t>  </a:t>
            </a:r>
            <a:r>
              <a:rPr lang="it-IT" sz="2400" b="1" i="1" dirty="0" err="1"/>
              <a:t>as</a:t>
            </a:r>
            <a:r>
              <a:rPr lang="it-IT" sz="2400" b="1" i="1" dirty="0"/>
              <a:t> open </a:t>
            </a:r>
            <a:r>
              <a:rPr lang="it-IT" sz="2400" b="1" i="1" dirty="0" err="1"/>
              <a:t>as</a:t>
            </a:r>
            <a:r>
              <a:rPr lang="it-IT" sz="2400" b="1" i="1" dirty="0"/>
              <a:t> </a:t>
            </a:r>
            <a:r>
              <a:rPr lang="it-IT" sz="2400" b="1" i="1" dirty="0" err="1"/>
              <a:t>possible</a:t>
            </a:r>
            <a:r>
              <a:rPr lang="it-IT" sz="2400" b="1" i="1" dirty="0"/>
              <a:t>, </a:t>
            </a:r>
            <a:r>
              <a:rPr lang="it-IT" sz="2400" b="1" i="1" dirty="0" err="1"/>
              <a:t>as</a:t>
            </a:r>
            <a:r>
              <a:rPr lang="it-IT" sz="2400" b="1" i="1" dirty="0"/>
              <a:t> </a:t>
            </a:r>
            <a:r>
              <a:rPr lang="it-IT" sz="2400" b="1" i="1" dirty="0" err="1"/>
              <a:t>closed</a:t>
            </a:r>
            <a:r>
              <a:rPr lang="it-IT" sz="2400" b="1" i="1" dirty="0"/>
              <a:t> </a:t>
            </a:r>
            <a:r>
              <a:rPr lang="it-IT" sz="2400" b="1" i="1" dirty="0" err="1"/>
              <a:t>as</a:t>
            </a:r>
            <a:r>
              <a:rPr lang="it-IT" sz="2400" b="1" i="1" dirty="0"/>
              <a:t> </a:t>
            </a:r>
            <a:r>
              <a:rPr lang="it-IT" sz="2400" b="1" i="1" dirty="0" err="1"/>
              <a:t>necessary</a:t>
            </a:r>
            <a:endParaRPr lang="it-IT" sz="2400" b="1" i="1" dirty="0">
              <a:latin typeface="Montserrat"/>
              <a:ea typeface="Montserrat"/>
              <a:cs typeface="Montserrat"/>
              <a:sym typeface="Montserrat"/>
            </a:endParaRPr>
          </a:p>
          <a:p>
            <a:pPr marL="685800" indent="-482600">
              <a:lnSpc>
                <a:spcPct val="115000"/>
              </a:lnSpc>
              <a:spcBef>
                <a:spcPts val="0"/>
              </a:spcBef>
              <a:buSzPts val="1200"/>
              <a:buFont typeface="Montserrat"/>
              <a:buChar char="●"/>
            </a:pPr>
            <a:endParaRPr lang="it-IT" sz="2800" u="sng" dirty="0">
              <a:latin typeface="Montserrat"/>
              <a:ea typeface="Montserrat"/>
              <a:cs typeface="Montserrat"/>
              <a:sym typeface="Montserrat"/>
            </a:endParaRPr>
          </a:p>
          <a:p>
            <a:pPr marL="685800" indent="-482600">
              <a:lnSpc>
                <a:spcPct val="115000"/>
              </a:lnSpc>
              <a:spcBef>
                <a:spcPts val="0"/>
              </a:spcBef>
              <a:buSzPts val="1200"/>
              <a:buFont typeface="Montserrat"/>
              <a:buChar char="●"/>
            </a:pPr>
            <a:r>
              <a:rPr lang="it-IT" sz="2800" u="sng" dirty="0" err="1">
                <a:latin typeface="Montserrat"/>
                <a:ea typeface="Montserrat"/>
                <a:cs typeface="Montserrat"/>
                <a:sym typeface="Montserrat"/>
              </a:rPr>
              <a:t>Enhanced</a:t>
            </a:r>
            <a:r>
              <a:rPr lang="it-IT" sz="2800" u="sng" dirty="0">
                <a:latin typeface="Montserrat"/>
                <a:ea typeface="Montserrat"/>
                <a:cs typeface="Montserrat"/>
                <a:sym typeface="Montserrat"/>
              </a:rPr>
              <a:t> </a:t>
            </a:r>
            <a:r>
              <a:rPr lang="it-IT" sz="2800" u="sng" dirty="0" err="1">
                <a:latin typeface="Montserrat"/>
                <a:ea typeface="Montserrat"/>
                <a:cs typeface="Montserrat"/>
                <a:sym typeface="Montserrat"/>
              </a:rPr>
              <a:t>Transparency</a:t>
            </a:r>
            <a:r>
              <a:rPr lang="it-IT" sz="2800" dirty="0">
                <a:latin typeface="Montserrat"/>
                <a:ea typeface="Montserrat"/>
                <a:cs typeface="Montserrat"/>
                <a:sym typeface="Montserrat"/>
              </a:rPr>
              <a:t>:</a:t>
            </a:r>
          </a:p>
          <a:p>
            <a:pPr marL="685800" indent="0">
              <a:lnSpc>
                <a:spcPct val="115000"/>
              </a:lnSpc>
              <a:spcBef>
                <a:spcPts val="0"/>
              </a:spcBef>
              <a:buNone/>
            </a:pPr>
            <a:r>
              <a:rPr lang="it-IT" sz="2400" dirty="0">
                <a:latin typeface="Montserrat"/>
                <a:ea typeface="Montserrat"/>
                <a:cs typeface="Montserrat"/>
                <a:sym typeface="Montserrat"/>
              </a:rPr>
              <a:t>Focus on real-time data </a:t>
            </a:r>
            <a:r>
              <a:rPr lang="it-IT" sz="2400" dirty="0" err="1">
                <a:latin typeface="Montserrat"/>
                <a:ea typeface="Montserrat"/>
                <a:cs typeface="Montserrat"/>
                <a:sym typeface="Montserrat"/>
              </a:rPr>
              <a:t>availability</a:t>
            </a:r>
            <a:r>
              <a:rPr lang="it-IT" sz="2400" dirty="0">
                <a:latin typeface="Montserrat"/>
                <a:ea typeface="Montserrat"/>
                <a:cs typeface="Montserrat"/>
                <a:sym typeface="Montserrat"/>
              </a:rPr>
              <a:t> and public access</a:t>
            </a:r>
          </a:p>
          <a:p>
            <a:pPr marL="685800" indent="-482600">
              <a:lnSpc>
                <a:spcPct val="115000"/>
              </a:lnSpc>
              <a:spcBef>
                <a:spcPts val="0"/>
              </a:spcBef>
              <a:buSzPts val="1200"/>
              <a:buFont typeface="Montserrat"/>
              <a:buChar char="●"/>
            </a:pPr>
            <a:endParaRPr lang="it-IT" sz="2800" u="sng" dirty="0">
              <a:latin typeface="Montserrat"/>
              <a:ea typeface="Montserrat"/>
              <a:cs typeface="Montserrat"/>
              <a:sym typeface="Montserrat"/>
            </a:endParaRPr>
          </a:p>
          <a:p>
            <a:pPr marL="685800" indent="-482600">
              <a:lnSpc>
                <a:spcPct val="115000"/>
              </a:lnSpc>
              <a:spcBef>
                <a:spcPts val="0"/>
              </a:spcBef>
              <a:buSzPts val="1200"/>
              <a:buFont typeface="Montserrat"/>
              <a:buChar char="●"/>
            </a:pPr>
            <a:r>
              <a:rPr lang="it-IT" sz="2800" u="sng" dirty="0">
                <a:latin typeface="Montserrat"/>
                <a:ea typeface="Montserrat"/>
                <a:cs typeface="Montserrat"/>
                <a:sym typeface="Montserrat"/>
              </a:rPr>
              <a:t>Security and </a:t>
            </a:r>
            <a:r>
              <a:rPr lang="it-IT" sz="2800" u="sng" dirty="0" err="1">
                <a:latin typeface="Montserrat"/>
                <a:ea typeface="Montserrat"/>
                <a:cs typeface="Montserrat"/>
                <a:sym typeface="Montserrat"/>
              </a:rPr>
              <a:t>Ethical</a:t>
            </a:r>
            <a:r>
              <a:rPr lang="it-IT" sz="2800" u="sng" dirty="0">
                <a:latin typeface="Montserrat"/>
                <a:ea typeface="Montserrat"/>
                <a:cs typeface="Montserrat"/>
                <a:sym typeface="Montserrat"/>
              </a:rPr>
              <a:t> </a:t>
            </a:r>
            <a:r>
              <a:rPr lang="it-IT" sz="2800" u="sng" dirty="0" err="1">
                <a:latin typeface="Montserrat"/>
                <a:ea typeface="Montserrat"/>
                <a:cs typeface="Montserrat"/>
                <a:sym typeface="Montserrat"/>
              </a:rPr>
              <a:t>Concerns</a:t>
            </a:r>
            <a:r>
              <a:rPr lang="it-IT" sz="2800" u="sng" dirty="0">
                <a:latin typeface="Montserrat"/>
                <a:ea typeface="Montserrat"/>
                <a:cs typeface="Montserrat"/>
                <a:sym typeface="Montserrat"/>
              </a:rPr>
              <a:t>:</a:t>
            </a:r>
          </a:p>
          <a:p>
            <a:pPr marL="685800" indent="0">
              <a:lnSpc>
                <a:spcPct val="115000"/>
              </a:lnSpc>
              <a:spcBef>
                <a:spcPts val="0"/>
              </a:spcBef>
              <a:buNone/>
            </a:pPr>
            <a:r>
              <a:rPr lang="it-IT" sz="2400" dirty="0" err="1">
                <a:latin typeface="Montserrat"/>
                <a:ea typeface="Montserrat"/>
                <a:cs typeface="Montserrat"/>
                <a:sym typeface="Montserrat"/>
              </a:rPr>
              <a:t>Required</a:t>
            </a:r>
            <a:r>
              <a:rPr lang="it-IT" sz="2400" dirty="0">
                <a:latin typeface="Montserrat"/>
                <a:ea typeface="Montserrat"/>
                <a:cs typeface="Montserrat"/>
                <a:sym typeface="Montserrat"/>
              </a:rPr>
              <a:t> to </a:t>
            </a:r>
            <a:r>
              <a:rPr lang="it-IT" sz="2400" dirty="0" err="1">
                <a:latin typeface="Montserrat"/>
                <a:ea typeface="Montserrat"/>
                <a:cs typeface="Montserrat"/>
                <a:sym typeface="Montserrat"/>
              </a:rPr>
              <a:t>justify</a:t>
            </a:r>
            <a:r>
              <a:rPr lang="it-IT" sz="2400" dirty="0">
                <a:latin typeface="Montserrat"/>
                <a:ea typeface="Montserrat"/>
                <a:cs typeface="Montserrat"/>
                <a:sym typeface="Montserrat"/>
              </a:rPr>
              <a:t> </a:t>
            </a:r>
            <a:r>
              <a:rPr lang="it-IT" sz="2400" dirty="0" err="1">
                <a:latin typeface="Montserrat"/>
                <a:ea typeface="Montserrat"/>
                <a:cs typeface="Montserrat"/>
                <a:sym typeface="Montserrat"/>
              </a:rPr>
              <a:t>any</a:t>
            </a:r>
            <a:r>
              <a:rPr lang="it-IT" sz="2400" dirty="0">
                <a:latin typeface="Montserrat"/>
                <a:ea typeface="Montserrat"/>
                <a:cs typeface="Montserrat"/>
                <a:sym typeface="Montserrat"/>
              </a:rPr>
              <a:t> </a:t>
            </a:r>
            <a:r>
              <a:rPr lang="it-IT" sz="2400" dirty="0" err="1">
                <a:latin typeface="Montserrat"/>
                <a:ea typeface="Montserrat"/>
                <a:cs typeface="Montserrat"/>
                <a:sym typeface="Montserrat"/>
              </a:rPr>
              <a:t>restrictions</a:t>
            </a:r>
            <a:r>
              <a:rPr lang="it-IT" sz="2400" dirty="0">
                <a:latin typeface="Montserrat"/>
                <a:ea typeface="Montserrat"/>
                <a:cs typeface="Montserrat"/>
                <a:sym typeface="Montserrat"/>
              </a:rPr>
              <a:t> on data access</a:t>
            </a:r>
            <a:endParaRPr lang="it-IT" sz="4800" dirty="0">
              <a:latin typeface="Montserrat"/>
              <a:ea typeface="Montserrat"/>
              <a:cs typeface="Montserrat"/>
              <a:sym typeface="Montserrat"/>
            </a:endParaRPr>
          </a:p>
          <a:p>
            <a:pPr marL="685800" indent="0">
              <a:lnSpc>
                <a:spcPct val="115000"/>
              </a:lnSpc>
              <a:spcBef>
                <a:spcPts val="0"/>
              </a:spcBef>
              <a:buNone/>
            </a:pPr>
            <a:r>
              <a:rPr lang="it-IT" sz="2800" dirty="0">
                <a:latin typeface="Montserrat"/>
                <a:sym typeface="Montserrat"/>
              </a:rPr>
              <a:t> </a:t>
            </a:r>
          </a:p>
        </p:txBody>
      </p:sp>
    </p:spTree>
    <p:extLst>
      <p:ext uri="{BB962C8B-B14F-4D97-AF65-F5344CB8AC3E}">
        <p14:creationId xmlns:p14="http://schemas.microsoft.com/office/powerpoint/2010/main" val="3452378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Data management Plan</a:t>
            </a:r>
            <a:br>
              <a:rPr lang="en-GB" dirty="0"/>
            </a:br>
            <a:endParaRPr dirty="0"/>
          </a:p>
        </p:txBody>
      </p:sp>
      <p:sp>
        <p:nvSpPr>
          <p:cNvPr id="112" name="Google Shape;112;p22">
            <a:extLst>
              <a:ext uri="{FF2B5EF4-FFF2-40B4-BE49-F238E27FC236}">
                <a16:creationId xmlns:a16="http://schemas.microsoft.com/office/drawing/2014/main" id="{59A4C955-D4C9-C1F4-4E7E-C2F590E9FCF0}"/>
              </a:ext>
            </a:extLst>
          </p:cNvPr>
          <p:cNvSpPr txBox="1">
            <a:spLocks noGrp="1"/>
          </p:cNvSpPr>
          <p:nvPr>
            <p:ph type="body" idx="1"/>
          </p:nvPr>
        </p:nvSpPr>
        <p:spPr>
          <a:xfrm>
            <a:off x="480462" y="1952285"/>
            <a:ext cx="16168519" cy="6832800"/>
          </a:xfrm>
          <a:prstGeom prst="rect">
            <a:avLst/>
          </a:prstGeom>
        </p:spPr>
        <p:txBody>
          <a:bodyPr spcFirstLastPara="1" wrap="square" lIns="182850" tIns="182850" rIns="182850" bIns="182850" anchor="t" anchorCtr="0">
            <a:noAutofit/>
          </a:bodyPr>
          <a:lstStyle/>
          <a:p>
            <a:pPr indent="-457200">
              <a:lnSpc>
                <a:spcPct val="107000"/>
              </a:lnSpc>
              <a:spcAft>
                <a:spcPts val="800"/>
              </a:spcAft>
              <a:tabLst>
                <a:tab pos="457200" algn="l"/>
              </a:tabLst>
            </a:pP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DMP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submitted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 public deliverable (open access and CC-BY)</a:t>
            </a: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All</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partners are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committed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to DMP → Data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especially</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new data)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should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be made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available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into</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trusted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repository </a:t>
            </a:r>
          </a:p>
          <a:p>
            <a:pPr indent="-457200">
              <a:lnSpc>
                <a:spcPct val="107000"/>
              </a:lnSpc>
              <a:spcAft>
                <a:spcPts val="800"/>
              </a:spcAft>
              <a:tabLst>
                <a:tab pos="457200" algn="l"/>
              </a:tabLst>
            </a:pP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sets framework for TA DMP</a:t>
            </a: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It’s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dynamic</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keeps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tracking state of art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adopted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solutions</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Each</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version</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provides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 snapshot on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how</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the project deals with open data, open science, ethics,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resources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for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implementing</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data sharing,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recommendations</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en-DE"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8632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DMP and FAIR</a:t>
            </a:r>
            <a:br>
              <a:rPr lang="en-GB" dirty="0"/>
            </a:br>
            <a:endParaRPr dirty="0"/>
          </a:p>
        </p:txBody>
      </p:sp>
      <p:sp>
        <p:nvSpPr>
          <p:cNvPr id="112" name="Google Shape;112;p22">
            <a:extLst>
              <a:ext uri="{FF2B5EF4-FFF2-40B4-BE49-F238E27FC236}">
                <a16:creationId xmlns:a16="http://schemas.microsoft.com/office/drawing/2014/main" id="{59A4C955-D4C9-C1F4-4E7E-C2F590E9FCF0}"/>
              </a:ext>
            </a:extLst>
          </p:cNvPr>
          <p:cNvSpPr txBox="1">
            <a:spLocks noGrp="1"/>
          </p:cNvSpPr>
          <p:nvPr>
            <p:ph type="body" idx="1"/>
          </p:nvPr>
        </p:nvSpPr>
        <p:spPr>
          <a:xfrm>
            <a:off x="480462" y="1952285"/>
            <a:ext cx="16986733" cy="6832800"/>
          </a:xfrm>
          <a:prstGeom prst="rect">
            <a:avLst/>
          </a:prstGeom>
        </p:spPr>
        <p:txBody>
          <a:bodyPr spcFirstLastPara="1" wrap="square" lIns="182850" tIns="182850" rIns="182850" bIns="182850" anchor="t" anchorCtr="0">
            <a:noAutofit/>
          </a:bodyPr>
          <a:lstStyle/>
          <a:p>
            <a:pPr indent="-457200">
              <a:lnSpc>
                <a:spcPct val="107000"/>
              </a:lnSpc>
              <a:spcAft>
                <a:spcPts val="800"/>
              </a:spcAft>
              <a:tabLst>
                <a:tab pos="457200" algn="l"/>
              </a:tabLst>
            </a:pP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Findable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Each</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dataset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linked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to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persistent</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identifiers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detailed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metadata,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including</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origin</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context</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usage</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lvl="1" indent="-457200">
              <a:lnSpc>
                <a:spcPct val="107000"/>
              </a:lnSpc>
              <a:spcAft>
                <a:spcPts val="800"/>
              </a:spcAft>
              <a:tabLst>
                <a:tab pos="457200" algn="l"/>
              </a:tabLst>
            </a:pP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Metadata and data are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registered</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in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accessible</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repositories :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Zenodo</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Accessible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Data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available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via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standardized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secure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protocols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with authentication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authorization</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measures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if</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needed</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lvl="1" indent="-457200">
              <a:lnSpc>
                <a:spcPct val="107000"/>
              </a:lnSpc>
              <a:spcAft>
                <a:spcPts val="800"/>
              </a:spcAft>
              <a:tabLst>
                <a:tab pos="457200" algn="l"/>
              </a:tabLst>
            </a:pP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Open Access: Data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is</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published</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under CC BY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licenses</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and metadata under CC0</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Interoperable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Use of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standardized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languages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controlled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vocabularies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(e.g., ISO) to facilitate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integration</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with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other</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resources</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and cross-project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collaboration</a:t>
            </a: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Reusable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Data must include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comprehensive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metadata and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detailed</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documentation</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to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ensure</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reusability</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by the </a:t>
            </a:r>
            <a:r>
              <a:rPr lang="it-IT" sz="3600" dirty="0" err="1">
                <a:solidFill>
                  <a:schemeClr val="bg2"/>
                </a:solidFill>
                <a:effectLst/>
                <a:latin typeface="Montserrat" pitchFamily="2" charset="77"/>
                <a:ea typeface="Times New Roman" panose="02020603050405020304" pitchFamily="18" charset="0"/>
                <a:cs typeface="Times New Roman" panose="02020603050405020304" pitchFamily="18" charset="0"/>
              </a:rPr>
              <a:t>scientific</a:t>
            </a:r>
            <a:r>
              <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rPr>
              <a:t> community</a:t>
            </a:r>
          </a:p>
          <a:p>
            <a:pPr lvl="1" indent="-457200">
              <a:lnSpc>
                <a:spcPct val="107000"/>
              </a:lnSpc>
              <a:spcAft>
                <a:spcPts val="800"/>
              </a:spcAft>
              <a:tabLst>
                <a:tab pos="457200" algn="l"/>
              </a:tabLst>
            </a:pP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Clear licensing and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well-documented</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provenance</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to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ensure</a:t>
            </a:r>
            <a:r>
              <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19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reproducibility</a:t>
            </a:r>
            <a:endParaRPr lang="it-IT" sz="19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it-IT"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en-DE" sz="36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4764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g3384d71e5a4_0_0"/>
          <p:cNvPicPr preferRelativeResize="0"/>
          <p:nvPr/>
        </p:nvPicPr>
        <p:blipFill>
          <a:blip r:embed="rId3">
            <a:alphaModFix/>
          </a:blip>
          <a:stretch>
            <a:fillRect/>
          </a:stretch>
        </p:blipFill>
        <p:spPr>
          <a:xfrm>
            <a:off x="659025" y="460775"/>
            <a:ext cx="14325600" cy="8953500"/>
          </a:xfrm>
          <a:prstGeom prst="rect">
            <a:avLst/>
          </a:prstGeom>
          <a:noFill/>
          <a:ln>
            <a:noFill/>
          </a:ln>
        </p:spPr>
      </p:pic>
      <p:sp>
        <p:nvSpPr>
          <p:cNvPr id="2" name="Rettangolo 1">
            <a:extLst>
              <a:ext uri="{FF2B5EF4-FFF2-40B4-BE49-F238E27FC236}">
                <a16:creationId xmlns:a16="http://schemas.microsoft.com/office/drawing/2014/main" id="{523627E4-DE78-5F31-1D8E-959DF2F25367}"/>
              </a:ext>
            </a:extLst>
          </p:cNvPr>
          <p:cNvSpPr/>
          <p:nvPr/>
        </p:nvSpPr>
        <p:spPr>
          <a:xfrm>
            <a:off x="659026" y="4124527"/>
            <a:ext cx="14652310" cy="15953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4" name="Rettangolo 6">
            <a:extLst>
              <a:ext uri="{FF2B5EF4-FFF2-40B4-BE49-F238E27FC236}">
                <a16:creationId xmlns:a16="http://schemas.microsoft.com/office/drawing/2014/main" id="{CB1178A3-9013-FECC-D7BD-234D50225CE2}"/>
              </a:ext>
            </a:extLst>
          </p:cNvPr>
          <p:cNvSpPr/>
          <p:nvPr/>
        </p:nvSpPr>
        <p:spPr>
          <a:xfrm>
            <a:off x="600120" y="2994120"/>
            <a:ext cx="17086320" cy="104904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POLARIN DATA HUB</a:t>
            </a:r>
            <a:endParaRPr lang="en-GB" sz="3200" b="0" strike="noStrike" spc="-1">
              <a:latin typeface="Arial"/>
            </a:endParaRPr>
          </a:p>
        </p:txBody>
      </p:sp>
      <p:sp>
        <p:nvSpPr>
          <p:cNvPr id="5" name="Rettangolo 7">
            <a:extLst>
              <a:ext uri="{FF2B5EF4-FFF2-40B4-BE49-F238E27FC236}">
                <a16:creationId xmlns:a16="http://schemas.microsoft.com/office/drawing/2014/main" id="{93ABF656-6B92-5D48-B330-C88E9876B4A6}"/>
              </a:ext>
            </a:extLst>
          </p:cNvPr>
          <p:cNvSpPr/>
          <p:nvPr/>
        </p:nvSpPr>
        <p:spPr>
          <a:xfrm>
            <a:off x="605160" y="4372920"/>
            <a:ext cx="2475360" cy="21970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dirty="0">
                <a:solidFill>
                  <a:srgbClr val="000000"/>
                </a:solidFill>
                <a:latin typeface="Montserrat"/>
                <a:ea typeface="Arial"/>
              </a:rPr>
              <a:t>Data Catalog </a:t>
            </a:r>
            <a:endParaRPr lang="en-GB" sz="3200" b="0" strike="noStrike" spc="-1" dirty="0">
              <a:latin typeface="Arial"/>
            </a:endParaRPr>
          </a:p>
        </p:txBody>
      </p:sp>
      <p:sp>
        <p:nvSpPr>
          <p:cNvPr id="6" name="Rettangolo 8">
            <a:extLst>
              <a:ext uri="{FF2B5EF4-FFF2-40B4-BE49-F238E27FC236}">
                <a16:creationId xmlns:a16="http://schemas.microsoft.com/office/drawing/2014/main" id="{2FFEEA15-89D8-F6A2-61E5-9A0584B7A617}"/>
              </a:ext>
            </a:extLst>
          </p:cNvPr>
          <p:cNvSpPr/>
          <p:nvPr/>
        </p:nvSpPr>
        <p:spPr>
          <a:xfrm>
            <a:off x="5437080" y="4372920"/>
            <a:ext cx="3084480" cy="21970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Data access and preview</a:t>
            </a:r>
            <a:endParaRPr lang="en-GB" sz="3200" b="0" strike="noStrike" spc="-1">
              <a:latin typeface="Arial"/>
            </a:endParaRPr>
          </a:p>
        </p:txBody>
      </p:sp>
      <p:sp>
        <p:nvSpPr>
          <p:cNvPr id="7" name="Rettangolo 9">
            <a:extLst>
              <a:ext uri="{FF2B5EF4-FFF2-40B4-BE49-F238E27FC236}">
                <a16:creationId xmlns:a16="http://schemas.microsoft.com/office/drawing/2014/main" id="{B7D563EF-DCDE-D730-62E6-67745D2BA9B5}"/>
              </a:ext>
            </a:extLst>
          </p:cNvPr>
          <p:cNvSpPr/>
          <p:nvPr/>
        </p:nvSpPr>
        <p:spPr>
          <a:xfrm>
            <a:off x="600120" y="8327160"/>
            <a:ext cx="6015240" cy="10684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RI DBs and Data Repositories</a:t>
            </a:r>
            <a:endParaRPr lang="en-GB" sz="3200" b="0" strike="noStrike" spc="-1">
              <a:latin typeface="Arial"/>
            </a:endParaRPr>
          </a:p>
        </p:txBody>
      </p:sp>
      <p:sp>
        <p:nvSpPr>
          <p:cNvPr id="8" name="Rettangolo 10">
            <a:extLst>
              <a:ext uri="{FF2B5EF4-FFF2-40B4-BE49-F238E27FC236}">
                <a16:creationId xmlns:a16="http://schemas.microsoft.com/office/drawing/2014/main" id="{0D33D5B5-4C75-39E8-E267-ACA85F5A82B1}"/>
              </a:ext>
            </a:extLst>
          </p:cNvPr>
          <p:cNvSpPr/>
          <p:nvPr/>
        </p:nvSpPr>
        <p:spPr>
          <a:xfrm>
            <a:off x="11822040" y="4372920"/>
            <a:ext cx="3324240" cy="218484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dirty="0">
                <a:solidFill>
                  <a:srgbClr val="000000"/>
                </a:solidFill>
                <a:latin typeface="Montserrat"/>
                <a:ea typeface="Arial"/>
              </a:rPr>
              <a:t>Data products / Data processing templates</a:t>
            </a:r>
            <a:endParaRPr lang="en-GB" sz="3200" b="0" strike="noStrike" spc="-1" dirty="0">
              <a:latin typeface="Arial"/>
            </a:endParaRPr>
          </a:p>
        </p:txBody>
      </p:sp>
      <p:sp>
        <p:nvSpPr>
          <p:cNvPr id="9" name="Rettangolo 11">
            <a:extLst>
              <a:ext uri="{FF2B5EF4-FFF2-40B4-BE49-F238E27FC236}">
                <a16:creationId xmlns:a16="http://schemas.microsoft.com/office/drawing/2014/main" id="{1BBA317B-5132-7688-0BD7-7DE6C65811C4}"/>
              </a:ext>
            </a:extLst>
          </p:cNvPr>
          <p:cNvSpPr/>
          <p:nvPr/>
        </p:nvSpPr>
        <p:spPr>
          <a:xfrm>
            <a:off x="15443280" y="4372920"/>
            <a:ext cx="2243160" cy="218484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AI tools</a:t>
            </a:r>
            <a:endParaRPr lang="en-GB" sz="3200" b="0" strike="noStrike" spc="-1">
              <a:latin typeface="Arial"/>
            </a:endParaRPr>
          </a:p>
        </p:txBody>
      </p:sp>
      <p:sp>
        <p:nvSpPr>
          <p:cNvPr id="10" name="Rettangolo 12">
            <a:extLst>
              <a:ext uri="{FF2B5EF4-FFF2-40B4-BE49-F238E27FC236}">
                <a16:creationId xmlns:a16="http://schemas.microsoft.com/office/drawing/2014/main" id="{329B8912-EEC3-5EBC-0DF1-FAE54EA52416}"/>
              </a:ext>
            </a:extLst>
          </p:cNvPr>
          <p:cNvSpPr/>
          <p:nvPr/>
        </p:nvSpPr>
        <p:spPr>
          <a:xfrm>
            <a:off x="600120" y="7002360"/>
            <a:ext cx="17091360" cy="89604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Interoperability services – M2M and APIs</a:t>
            </a:r>
            <a:endParaRPr lang="en-GB" sz="3200" b="0" strike="noStrike" spc="-1">
              <a:latin typeface="Arial"/>
            </a:endParaRPr>
          </a:p>
        </p:txBody>
      </p:sp>
      <p:sp>
        <p:nvSpPr>
          <p:cNvPr id="11" name="Rettangolo 23">
            <a:extLst>
              <a:ext uri="{FF2B5EF4-FFF2-40B4-BE49-F238E27FC236}">
                <a16:creationId xmlns:a16="http://schemas.microsoft.com/office/drawing/2014/main" id="{F34B5272-FD2D-02EE-C2FF-820C46E2289F}"/>
              </a:ext>
            </a:extLst>
          </p:cNvPr>
          <p:cNvSpPr/>
          <p:nvPr/>
        </p:nvSpPr>
        <p:spPr>
          <a:xfrm>
            <a:off x="13231440" y="8327160"/>
            <a:ext cx="4460040" cy="10684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POLARIN Zenodo*</a:t>
            </a:r>
            <a:endParaRPr lang="en-GB" sz="3200" b="0" strike="noStrike" spc="-1">
              <a:latin typeface="Arial"/>
            </a:endParaRPr>
          </a:p>
        </p:txBody>
      </p:sp>
      <p:sp>
        <p:nvSpPr>
          <p:cNvPr id="12" name="Rettangolo 24">
            <a:extLst>
              <a:ext uri="{FF2B5EF4-FFF2-40B4-BE49-F238E27FC236}">
                <a16:creationId xmlns:a16="http://schemas.microsoft.com/office/drawing/2014/main" id="{40CE8D5A-7003-897B-616A-238D0AD72DA5}"/>
              </a:ext>
            </a:extLst>
          </p:cNvPr>
          <p:cNvSpPr/>
          <p:nvPr/>
        </p:nvSpPr>
        <p:spPr>
          <a:xfrm>
            <a:off x="7041960" y="8327160"/>
            <a:ext cx="5762880" cy="10684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Polar Data Repositories</a:t>
            </a:r>
            <a:endParaRPr lang="en-GB" sz="3200" b="0" strike="noStrike" spc="-1">
              <a:latin typeface="Arial"/>
            </a:endParaRPr>
          </a:p>
        </p:txBody>
      </p:sp>
      <p:sp>
        <p:nvSpPr>
          <p:cNvPr id="13" name="Rettangolo 25">
            <a:extLst>
              <a:ext uri="{FF2B5EF4-FFF2-40B4-BE49-F238E27FC236}">
                <a16:creationId xmlns:a16="http://schemas.microsoft.com/office/drawing/2014/main" id="{9FCAC42B-5433-2417-F7DB-51F3B043616B}"/>
              </a:ext>
            </a:extLst>
          </p:cNvPr>
          <p:cNvSpPr/>
          <p:nvPr/>
        </p:nvSpPr>
        <p:spPr>
          <a:xfrm>
            <a:off x="8818200" y="4376880"/>
            <a:ext cx="2707200" cy="21970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GeoViewer/ WebGIS*</a:t>
            </a:r>
            <a:endParaRPr lang="en-GB" sz="3200" b="0" strike="noStrike" spc="-1">
              <a:latin typeface="Arial"/>
            </a:endParaRPr>
          </a:p>
        </p:txBody>
      </p:sp>
      <p:sp>
        <p:nvSpPr>
          <p:cNvPr id="14" name="Rettangolo 29">
            <a:extLst>
              <a:ext uri="{FF2B5EF4-FFF2-40B4-BE49-F238E27FC236}">
                <a16:creationId xmlns:a16="http://schemas.microsoft.com/office/drawing/2014/main" id="{5B6CB3A4-E9A0-4498-E565-4FED909EE70E}"/>
              </a:ext>
            </a:extLst>
          </p:cNvPr>
          <p:cNvSpPr/>
          <p:nvPr/>
        </p:nvSpPr>
        <p:spPr>
          <a:xfrm>
            <a:off x="3377160" y="4376880"/>
            <a:ext cx="1763280" cy="219708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VA</a:t>
            </a:r>
            <a:endParaRPr lang="en-GB" sz="3200" b="0" strike="noStrike" spc="-1">
              <a:latin typeface="Arial"/>
            </a:endParaRPr>
          </a:p>
        </p:txBody>
      </p:sp>
    </p:spTree>
    <p:extLst>
      <p:ext uri="{BB962C8B-B14F-4D97-AF65-F5344CB8AC3E}">
        <p14:creationId xmlns:p14="http://schemas.microsoft.com/office/powerpoint/2010/main" val="173521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pic>
        <p:nvPicPr>
          <p:cNvPr id="2" name="Immagine 1" descr="Immagine che contiene testo, diagramma, schermata, Carattere&#10;&#10;Il contenuto generato dall'IA potrebbe non essere corretto.">
            <a:extLst>
              <a:ext uri="{FF2B5EF4-FFF2-40B4-BE49-F238E27FC236}">
                <a16:creationId xmlns:a16="http://schemas.microsoft.com/office/drawing/2014/main" id="{518F26CA-AC9D-A2D8-86A0-6747AF08E322}"/>
              </a:ext>
            </a:extLst>
          </p:cNvPr>
          <p:cNvPicPr>
            <a:picLocks noChangeAspect="1"/>
          </p:cNvPicPr>
          <p:nvPr/>
        </p:nvPicPr>
        <p:blipFill>
          <a:blip r:embed="rId3"/>
          <a:stretch>
            <a:fillRect/>
          </a:stretch>
        </p:blipFill>
        <p:spPr>
          <a:xfrm>
            <a:off x="3038197" y="3337469"/>
            <a:ext cx="14648963" cy="6772689"/>
          </a:xfrm>
          <a:prstGeom prst="rect">
            <a:avLst/>
          </a:prstGeom>
        </p:spPr>
      </p:pic>
      <p:sp>
        <p:nvSpPr>
          <p:cNvPr id="3" name="Rettangolo 6">
            <a:extLst>
              <a:ext uri="{FF2B5EF4-FFF2-40B4-BE49-F238E27FC236}">
                <a16:creationId xmlns:a16="http://schemas.microsoft.com/office/drawing/2014/main" id="{A3213068-F108-7497-6911-481B35F6370D}"/>
              </a:ext>
            </a:extLst>
          </p:cNvPr>
          <p:cNvSpPr/>
          <p:nvPr/>
        </p:nvSpPr>
        <p:spPr>
          <a:xfrm>
            <a:off x="600840" y="2812949"/>
            <a:ext cx="17086320" cy="1049040"/>
          </a:xfrm>
          <a:prstGeom prst="rect">
            <a:avLst/>
          </a:prstGeom>
          <a:solidFill>
            <a:srgbClr val="FFFFFF"/>
          </a:solidFill>
          <a:ln>
            <a:solidFill>
              <a:srgbClr val="0078FF"/>
            </a:solidFill>
            <a:round/>
          </a:ln>
        </p:spPr>
        <p:style>
          <a:lnRef idx="2">
            <a:schemeClr val="accent1"/>
          </a:lnRef>
          <a:fillRef idx="1">
            <a:schemeClr val="lt1"/>
          </a:fillRef>
          <a:effectRef idx="0">
            <a:schemeClr val="accent1"/>
          </a:effectRef>
          <a:fontRef idx="minor"/>
        </p:style>
        <p:txBody>
          <a:bodyPr lIns="90000" tIns="45000" rIns="90000" bIns="45000" anchor="ctr">
            <a:noAutofit/>
          </a:bodyPr>
          <a:lstStyle/>
          <a:p>
            <a:pPr algn="ctr">
              <a:lnSpc>
                <a:spcPct val="100000"/>
              </a:lnSpc>
              <a:buNone/>
            </a:pPr>
            <a:r>
              <a:rPr lang="en-US" sz="3200" b="0" strike="noStrike" spc="-1">
                <a:solidFill>
                  <a:srgbClr val="000000"/>
                </a:solidFill>
                <a:latin typeface="Montserrat"/>
                <a:ea typeface="Arial"/>
              </a:rPr>
              <a:t>POLARIN DATA HUB</a:t>
            </a:r>
            <a:endParaRPr lang="en-GB" sz="3200" b="0" strike="noStrike" spc="-1">
              <a:latin typeface="Arial"/>
            </a:endParaRPr>
          </a:p>
        </p:txBody>
      </p:sp>
      <p:sp>
        <p:nvSpPr>
          <p:cNvPr id="15" name="CasellaDiTesto 14">
            <a:extLst>
              <a:ext uri="{FF2B5EF4-FFF2-40B4-BE49-F238E27FC236}">
                <a16:creationId xmlns:a16="http://schemas.microsoft.com/office/drawing/2014/main" id="{5D1E1608-B377-0D0F-8889-39A07F4BFB9C}"/>
              </a:ext>
            </a:extLst>
          </p:cNvPr>
          <p:cNvSpPr txBox="1"/>
          <p:nvPr/>
        </p:nvSpPr>
        <p:spPr>
          <a:xfrm>
            <a:off x="820805" y="8858341"/>
            <a:ext cx="3448915" cy="1077218"/>
          </a:xfrm>
          <a:prstGeom prst="rect">
            <a:avLst/>
          </a:prstGeom>
          <a:noFill/>
        </p:spPr>
        <p:txBody>
          <a:bodyPr wrap="square">
            <a:spAutoFit/>
          </a:bodyPr>
          <a:lstStyle/>
          <a:p>
            <a:pPr marL="285750" indent="-285750">
              <a:buFont typeface="Arial" panose="020B0604020202020204" pitchFamily="34" charset="0"/>
              <a:buChar char="•"/>
            </a:pPr>
            <a:r>
              <a:rPr lang="en-GB" sz="1600" dirty="0">
                <a:latin typeface="Calibri" panose="020F0502020204030204" pitchFamily="34" charset="0"/>
                <a:ea typeface="Calibri" panose="020F0502020204030204" pitchFamily="34" charset="0"/>
              </a:rPr>
              <a:t>1 </a:t>
            </a:r>
            <a:r>
              <a:rPr lang="en-GB" sz="1600" dirty="0">
                <a:effectLst/>
                <a:latin typeface="Calibri" panose="020F0502020204030204" pitchFamily="34" charset="0"/>
                <a:ea typeface="Calibri" panose="020F0502020204030204" pitchFamily="34" charset="0"/>
              </a:rPr>
              <a:t>VM: </a:t>
            </a:r>
            <a:r>
              <a:rPr lang="it-IT" b="1" dirty="0"/>
              <a:t>49.13.162.149</a:t>
            </a:r>
            <a:r>
              <a:rPr lang="en-GB" dirty="0">
                <a:effectLst/>
                <a:latin typeface="Calibri" panose="020F0502020204030204" pitchFamily="34" charset="0"/>
                <a:ea typeface="Calibri" panose="020F0502020204030204" pitchFamily="34" charset="0"/>
              </a:rPr>
              <a:t> </a:t>
            </a:r>
            <a:r>
              <a:rPr lang="en-GB" sz="1600" dirty="0">
                <a:effectLst/>
                <a:latin typeface="Calibri" panose="020F0502020204030204" pitchFamily="34" charset="0"/>
                <a:ea typeface="Calibri" panose="020F0502020204030204" pitchFamily="34" charset="0"/>
              </a:rPr>
              <a:t>2.10GHz processing power, 8 cores, </a:t>
            </a:r>
          </a:p>
          <a:p>
            <a:pPr marL="285750" indent="-285750">
              <a:buFont typeface="Arial" panose="020B0604020202020204" pitchFamily="34" charset="0"/>
              <a:buChar char="•"/>
            </a:pPr>
            <a:r>
              <a:rPr lang="en-GB" sz="1600" dirty="0">
                <a:effectLst/>
                <a:latin typeface="Calibri" panose="020F0502020204030204" pitchFamily="34" charset="0"/>
                <a:ea typeface="Calibri" panose="020F0502020204030204" pitchFamily="34" charset="0"/>
              </a:rPr>
              <a:t>16GB RAM, </a:t>
            </a:r>
          </a:p>
          <a:p>
            <a:pPr marL="285750" indent="-285750">
              <a:buFont typeface="Arial" panose="020B0604020202020204" pitchFamily="34" charset="0"/>
              <a:buChar char="•"/>
            </a:pPr>
            <a:r>
              <a:rPr lang="en-GB" sz="1600" dirty="0">
                <a:effectLst/>
                <a:latin typeface="Calibri" panose="020F0502020204030204" pitchFamily="34" charset="0"/>
                <a:ea typeface="Calibri" panose="020F0502020204030204" pitchFamily="34" charset="0"/>
              </a:rPr>
              <a:t>running on Ubuntu with 500GB disk</a:t>
            </a:r>
            <a:endParaRPr lang="it-IT" sz="1600" dirty="0"/>
          </a:p>
        </p:txBody>
      </p:sp>
    </p:spTree>
    <p:extLst>
      <p:ext uri="{BB962C8B-B14F-4D97-AF65-F5344CB8AC3E}">
        <p14:creationId xmlns:p14="http://schemas.microsoft.com/office/powerpoint/2010/main" val="29476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CATALOGUE</a:t>
            </a:r>
          </a:p>
        </p:txBody>
      </p:sp>
      <p:grpSp>
        <p:nvGrpSpPr>
          <p:cNvPr id="2" name="Google Shape;196;p10">
            <a:extLst>
              <a:ext uri="{FF2B5EF4-FFF2-40B4-BE49-F238E27FC236}">
                <a16:creationId xmlns:a16="http://schemas.microsoft.com/office/drawing/2014/main" id="{E0DDB74B-9D32-877D-FE1C-6E9BCEF88445}"/>
              </a:ext>
            </a:extLst>
          </p:cNvPr>
          <p:cNvGrpSpPr/>
          <p:nvPr/>
        </p:nvGrpSpPr>
        <p:grpSpPr>
          <a:xfrm>
            <a:off x="2530441" y="4435959"/>
            <a:ext cx="12418828" cy="3314507"/>
            <a:chOff x="2408829" y="2384166"/>
            <a:chExt cx="11138846" cy="2439344"/>
          </a:xfrm>
        </p:grpSpPr>
        <p:sp>
          <p:nvSpPr>
            <p:cNvPr id="3" name="Google Shape;197;p10">
              <a:extLst>
                <a:ext uri="{FF2B5EF4-FFF2-40B4-BE49-F238E27FC236}">
                  <a16:creationId xmlns:a16="http://schemas.microsoft.com/office/drawing/2014/main" id="{3AEE0585-92E3-F6E4-3AFE-459A0DCAC4E0}"/>
                </a:ext>
              </a:extLst>
            </p:cNvPr>
            <p:cNvSpPr/>
            <p:nvPr/>
          </p:nvSpPr>
          <p:spPr>
            <a:xfrm>
              <a:off x="2752600" y="3634597"/>
              <a:ext cx="836938" cy="698934"/>
            </a:xfrm>
            <a:prstGeom prst="ellipse">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 name="Google Shape;198;p10">
              <a:extLst>
                <a:ext uri="{FF2B5EF4-FFF2-40B4-BE49-F238E27FC236}">
                  <a16:creationId xmlns:a16="http://schemas.microsoft.com/office/drawing/2014/main" id="{D53953A2-0AC1-D404-B537-560DFFF70FD2}"/>
                </a:ext>
              </a:extLst>
            </p:cNvPr>
            <p:cNvSpPr txBox="1"/>
            <p:nvPr/>
          </p:nvSpPr>
          <p:spPr>
            <a:xfrm>
              <a:off x="2408829" y="2384166"/>
              <a:ext cx="1637731"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IT" sz="2000" b="1" i="0" u="none" strike="noStrike" cap="none" dirty="0">
                  <a:solidFill>
                    <a:schemeClr val="accent1"/>
                  </a:solidFill>
                  <a:latin typeface="Calibri"/>
                  <a:ea typeface="Calibri"/>
                  <a:cs typeface="Calibri"/>
                  <a:sym typeface="Calibri"/>
                </a:rPr>
                <a:t>(meta)data </a:t>
              </a:r>
              <a:r>
                <a:rPr lang="it-IT" sz="2000" b="1" i="0" u="none" strike="noStrike" cap="none" dirty="0" err="1">
                  <a:solidFill>
                    <a:schemeClr val="accent1"/>
                  </a:solidFill>
                  <a:latin typeface="Calibri"/>
                  <a:ea typeface="Calibri"/>
                  <a:cs typeface="Calibri"/>
                  <a:sym typeface="Calibri"/>
                </a:rPr>
                <a:t>Owner</a:t>
              </a:r>
              <a:endParaRPr sz="2000" b="1" i="0" u="none" strike="noStrike" cap="none" dirty="0">
                <a:solidFill>
                  <a:schemeClr val="accent1"/>
                </a:solidFill>
                <a:latin typeface="Calibri"/>
                <a:ea typeface="Calibri"/>
                <a:cs typeface="Calibri"/>
                <a:sym typeface="Calibri"/>
              </a:endParaRPr>
            </a:p>
          </p:txBody>
        </p:sp>
        <p:sp>
          <p:nvSpPr>
            <p:cNvPr id="5" name="Google Shape;199;p10">
              <a:extLst>
                <a:ext uri="{FF2B5EF4-FFF2-40B4-BE49-F238E27FC236}">
                  <a16:creationId xmlns:a16="http://schemas.microsoft.com/office/drawing/2014/main" id="{C0149E16-C303-A225-2A5B-C957FBE4FEB2}"/>
                </a:ext>
              </a:extLst>
            </p:cNvPr>
            <p:cNvSpPr txBox="1"/>
            <p:nvPr/>
          </p:nvSpPr>
          <p:spPr>
            <a:xfrm>
              <a:off x="8133706" y="3628140"/>
              <a:ext cx="189721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IT" sz="2000" b="1" i="0" u="none" strike="noStrike" cap="none" dirty="0">
                  <a:solidFill>
                    <a:schemeClr val="accent1"/>
                  </a:solidFill>
                  <a:latin typeface="Calibri"/>
                  <a:ea typeface="Calibri"/>
                  <a:cs typeface="Calibri"/>
                  <a:sym typeface="Calibri"/>
                </a:rPr>
                <a:t>(meta)data Distributor</a:t>
              </a:r>
              <a:endParaRPr sz="1400" b="0" i="0" u="none" strike="noStrike" cap="none" dirty="0">
                <a:solidFill>
                  <a:srgbClr val="000000"/>
                </a:solidFill>
                <a:latin typeface="Arial"/>
                <a:ea typeface="Arial"/>
                <a:cs typeface="Arial"/>
                <a:sym typeface="Arial"/>
              </a:endParaRPr>
            </a:p>
          </p:txBody>
        </p:sp>
        <p:sp>
          <p:nvSpPr>
            <p:cNvPr id="6" name="Google Shape;200;p10">
              <a:extLst>
                <a:ext uri="{FF2B5EF4-FFF2-40B4-BE49-F238E27FC236}">
                  <a16:creationId xmlns:a16="http://schemas.microsoft.com/office/drawing/2014/main" id="{67CFE1C7-6523-C676-235A-00D35A8DC62A}"/>
                </a:ext>
              </a:extLst>
            </p:cNvPr>
            <p:cNvSpPr txBox="1"/>
            <p:nvPr/>
          </p:nvSpPr>
          <p:spPr>
            <a:xfrm>
              <a:off x="5124914" y="3625645"/>
              <a:ext cx="1514902"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IT" sz="2000" b="1" i="0" u="none" strike="noStrike" cap="none">
                  <a:solidFill>
                    <a:schemeClr val="accent1"/>
                  </a:solidFill>
                  <a:latin typeface="Calibri"/>
                  <a:ea typeface="Calibri"/>
                  <a:cs typeface="Calibri"/>
                  <a:sym typeface="Calibri"/>
                </a:rPr>
                <a:t>(meta)data Publisher</a:t>
              </a:r>
              <a:endParaRPr sz="1400" b="0" i="0" u="none" strike="noStrike" cap="none">
                <a:solidFill>
                  <a:srgbClr val="000000"/>
                </a:solidFill>
                <a:latin typeface="Arial"/>
                <a:ea typeface="Arial"/>
                <a:cs typeface="Arial"/>
                <a:sym typeface="Arial"/>
              </a:endParaRPr>
            </a:p>
          </p:txBody>
        </p:sp>
        <p:sp>
          <p:nvSpPr>
            <p:cNvPr id="7" name="Google Shape;201;p10">
              <a:extLst>
                <a:ext uri="{FF2B5EF4-FFF2-40B4-BE49-F238E27FC236}">
                  <a16:creationId xmlns:a16="http://schemas.microsoft.com/office/drawing/2014/main" id="{D6C69CF1-8AC4-B948-0F9A-FE74A688646F}"/>
                </a:ext>
              </a:extLst>
            </p:cNvPr>
            <p:cNvSpPr txBox="1"/>
            <p:nvPr/>
          </p:nvSpPr>
          <p:spPr>
            <a:xfrm>
              <a:off x="2937920" y="3851462"/>
              <a:ext cx="485024" cy="2718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i="0" u="none" strike="noStrike" cap="none" dirty="0">
                  <a:solidFill>
                    <a:schemeClr val="accent1"/>
                  </a:solidFill>
                  <a:latin typeface="Calibri"/>
                  <a:ea typeface="Calibri"/>
                  <a:cs typeface="Calibri"/>
                  <a:sym typeface="Calibri"/>
                </a:rPr>
                <a:t>RI</a:t>
              </a:r>
              <a:endParaRPr sz="1400" b="0" i="0" u="none" strike="noStrike" cap="none" dirty="0">
                <a:solidFill>
                  <a:srgbClr val="000000"/>
                </a:solidFill>
                <a:latin typeface="Arial"/>
                <a:ea typeface="Arial"/>
                <a:cs typeface="Arial"/>
                <a:sym typeface="Arial"/>
              </a:endParaRPr>
            </a:p>
          </p:txBody>
        </p:sp>
        <p:cxnSp>
          <p:nvCxnSpPr>
            <p:cNvPr id="8" name="Google Shape;202;p10">
              <a:extLst>
                <a:ext uri="{FF2B5EF4-FFF2-40B4-BE49-F238E27FC236}">
                  <a16:creationId xmlns:a16="http://schemas.microsoft.com/office/drawing/2014/main" id="{1C756AD0-844C-8F3B-79A9-7B86860E3B07}"/>
                </a:ext>
              </a:extLst>
            </p:cNvPr>
            <p:cNvCxnSpPr>
              <a:cxnSpLocks/>
              <a:endCxn id="3" idx="0"/>
            </p:cNvCxnSpPr>
            <p:nvPr/>
          </p:nvCxnSpPr>
          <p:spPr>
            <a:xfrm>
              <a:off x="3171069" y="3111377"/>
              <a:ext cx="0" cy="523220"/>
            </a:xfrm>
            <a:prstGeom prst="straightConnector1">
              <a:avLst/>
            </a:prstGeom>
            <a:noFill/>
            <a:ln w="9525" cap="flat" cmpd="sng">
              <a:solidFill>
                <a:schemeClr val="dk1"/>
              </a:solidFill>
              <a:prstDash val="solid"/>
              <a:round/>
              <a:headEnd type="none" w="sm" len="sm"/>
              <a:tailEnd type="triangle" w="med" len="med"/>
            </a:ln>
          </p:spPr>
        </p:cxnSp>
        <p:cxnSp>
          <p:nvCxnSpPr>
            <p:cNvPr id="9" name="Google Shape;203;p10">
              <a:extLst>
                <a:ext uri="{FF2B5EF4-FFF2-40B4-BE49-F238E27FC236}">
                  <a16:creationId xmlns:a16="http://schemas.microsoft.com/office/drawing/2014/main" id="{703134A2-3164-4C34-91BE-41AC05BB79D5}"/>
                </a:ext>
              </a:extLst>
            </p:cNvPr>
            <p:cNvCxnSpPr>
              <a:cxnSpLocks/>
              <a:stCxn id="3" idx="6"/>
              <a:endCxn id="6" idx="1"/>
            </p:cNvCxnSpPr>
            <p:nvPr/>
          </p:nvCxnSpPr>
          <p:spPr>
            <a:xfrm flipV="1">
              <a:off x="3589538" y="3979588"/>
              <a:ext cx="1535377" cy="4476"/>
            </a:xfrm>
            <a:prstGeom prst="straightConnector1">
              <a:avLst/>
            </a:prstGeom>
            <a:noFill/>
            <a:ln w="9525" cap="flat" cmpd="sng">
              <a:solidFill>
                <a:schemeClr val="dk1"/>
              </a:solidFill>
              <a:prstDash val="solid"/>
              <a:round/>
              <a:headEnd type="none" w="sm" len="sm"/>
              <a:tailEnd type="triangle" w="med" len="med"/>
            </a:ln>
          </p:spPr>
        </p:cxnSp>
        <p:cxnSp>
          <p:nvCxnSpPr>
            <p:cNvPr id="10" name="Google Shape;204;p10">
              <a:extLst>
                <a:ext uri="{FF2B5EF4-FFF2-40B4-BE49-F238E27FC236}">
                  <a16:creationId xmlns:a16="http://schemas.microsoft.com/office/drawing/2014/main" id="{3BD92401-7252-4358-189F-27DD027EF4F7}"/>
                </a:ext>
              </a:extLst>
            </p:cNvPr>
            <p:cNvCxnSpPr>
              <a:stCxn id="5" idx="1"/>
              <a:endCxn id="6" idx="3"/>
            </p:cNvCxnSpPr>
            <p:nvPr/>
          </p:nvCxnSpPr>
          <p:spPr>
            <a:xfrm rot="10800000">
              <a:off x="6639706" y="3979683"/>
              <a:ext cx="1494000" cy="2400"/>
            </a:xfrm>
            <a:prstGeom prst="straightConnector1">
              <a:avLst/>
            </a:prstGeom>
            <a:noFill/>
            <a:ln w="9525" cap="flat" cmpd="sng">
              <a:solidFill>
                <a:schemeClr val="dk1"/>
              </a:solidFill>
              <a:prstDash val="solid"/>
              <a:round/>
              <a:headEnd type="none" w="sm" len="sm"/>
              <a:tailEnd type="triangle" w="med" len="med"/>
            </a:ln>
          </p:spPr>
        </p:cxnSp>
        <p:sp>
          <p:nvSpPr>
            <p:cNvPr id="11" name="Google Shape;205;p10">
              <a:extLst>
                <a:ext uri="{FF2B5EF4-FFF2-40B4-BE49-F238E27FC236}">
                  <a16:creationId xmlns:a16="http://schemas.microsoft.com/office/drawing/2014/main" id="{9B452410-BF77-F798-457F-1C01FFA21988}"/>
                </a:ext>
              </a:extLst>
            </p:cNvPr>
            <p:cNvSpPr txBox="1"/>
            <p:nvPr/>
          </p:nvSpPr>
          <p:spPr>
            <a:xfrm>
              <a:off x="11650456" y="3787315"/>
              <a:ext cx="189721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IT" sz="2000" b="1" i="0" u="none" strike="noStrike" cap="none">
                  <a:solidFill>
                    <a:schemeClr val="accent1"/>
                  </a:solidFill>
                  <a:latin typeface="Calibri"/>
                  <a:ea typeface="Calibri"/>
                  <a:cs typeface="Calibri"/>
                  <a:sym typeface="Calibri"/>
                </a:rPr>
                <a:t>POLARIN DP</a:t>
              </a:r>
              <a:endParaRPr sz="1400" b="0" i="0" u="none" strike="noStrike" cap="none">
                <a:solidFill>
                  <a:srgbClr val="000000"/>
                </a:solidFill>
                <a:latin typeface="Arial"/>
                <a:ea typeface="Arial"/>
                <a:cs typeface="Arial"/>
                <a:sym typeface="Arial"/>
              </a:endParaRPr>
            </a:p>
          </p:txBody>
        </p:sp>
        <p:cxnSp>
          <p:nvCxnSpPr>
            <p:cNvPr id="12" name="Google Shape;206;p10">
              <a:extLst>
                <a:ext uri="{FF2B5EF4-FFF2-40B4-BE49-F238E27FC236}">
                  <a16:creationId xmlns:a16="http://schemas.microsoft.com/office/drawing/2014/main" id="{3227D01F-AC23-F3D5-B7FD-854C240087CC}"/>
                </a:ext>
              </a:extLst>
            </p:cNvPr>
            <p:cNvCxnSpPr>
              <a:stCxn id="11" idx="1"/>
              <a:endCxn id="5" idx="3"/>
            </p:cNvCxnSpPr>
            <p:nvPr/>
          </p:nvCxnSpPr>
          <p:spPr>
            <a:xfrm rot="10800000">
              <a:off x="10031056" y="3981970"/>
              <a:ext cx="1619400" cy="5400"/>
            </a:xfrm>
            <a:prstGeom prst="straightConnector1">
              <a:avLst/>
            </a:prstGeom>
            <a:noFill/>
            <a:ln w="9525" cap="flat" cmpd="sng">
              <a:solidFill>
                <a:schemeClr val="dk1"/>
              </a:solidFill>
              <a:prstDash val="solid"/>
              <a:round/>
              <a:headEnd type="none" w="sm" len="sm"/>
              <a:tailEnd type="triangle" w="med" len="med"/>
            </a:ln>
          </p:spPr>
        </p:cxnSp>
        <p:sp>
          <p:nvSpPr>
            <p:cNvPr id="13" name="Google Shape;207;p10">
              <a:extLst>
                <a:ext uri="{FF2B5EF4-FFF2-40B4-BE49-F238E27FC236}">
                  <a16:creationId xmlns:a16="http://schemas.microsoft.com/office/drawing/2014/main" id="{8EACB8B6-ABFE-1682-A56A-D5E0E2724054}"/>
                </a:ext>
              </a:extLst>
            </p:cNvPr>
            <p:cNvSpPr txBox="1"/>
            <p:nvPr/>
          </p:nvSpPr>
          <p:spPr>
            <a:xfrm>
              <a:off x="3227693" y="3172221"/>
              <a:ext cx="128289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IT" sz="1400" b="0" i="0" u="none" strike="noStrike" cap="none">
                  <a:solidFill>
                    <a:srgbClr val="000000"/>
                  </a:solidFill>
                  <a:latin typeface="Arial"/>
                  <a:ea typeface="Arial"/>
                  <a:cs typeface="Arial"/>
                  <a:sym typeface="Arial"/>
                </a:rPr>
                <a:t>1. Accesses and collects</a:t>
              </a:r>
              <a:endParaRPr sz="1400" b="0" i="0" u="none" strike="noStrike" cap="none">
                <a:solidFill>
                  <a:srgbClr val="000000"/>
                </a:solidFill>
                <a:latin typeface="Arial"/>
                <a:ea typeface="Arial"/>
                <a:cs typeface="Arial"/>
                <a:sym typeface="Arial"/>
              </a:endParaRPr>
            </a:p>
          </p:txBody>
        </p:sp>
        <p:sp>
          <p:nvSpPr>
            <p:cNvPr id="14" name="Google Shape;208;p10">
              <a:extLst>
                <a:ext uri="{FF2B5EF4-FFF2-40B4-BE49-F238E27FC236}">
                  <a16:creationId xmlns:a16="http://schemas.microsoft.com/office/drawing/2014/main" id="{6B022994-A8EE-DC97-2C44-2C8F7746517B}"/>
                </a:ext>
              </a:extLst>
            </p:cNvPr>
            <p:cNvSpPr txBox="1"/>
            <p:nvPr/>
          </p:nvSpPr>
          <p:spPr>
            <a:xfrm>
              <a:off x="3678424" y="4084846"/>
              <a:ext cx="1282892"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IT" sz="1400" b="0" i="0" u="none" strike="noStrike" cap="none">
                  <a:solidFill>
                    <a:srgbClr val="000000"/>
                  </a:solidFill>
                  <a:latin typeface="Arial"/>
                  <a:ea typeface="Arial"/>
                  <a:cs typeface="Arial"/>
                  <a:sym typeface="Arial"/>
                </a:rPr>
                <a:t>2. Process, analyzes and release</a:t>
              </a: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141212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CATALOGUE</a:t>
            </a:r>
          </a:p>
          <a:p>
            <a:pPr indent="-457200">
              <a:lnSpc>
                <a:spcPct val="107000"/>
              </a:lnSpc>
              <a:spcAft>
                <a:spcPts val="800"/>
              </a:spcAft>
              <a:tabLst>
                <a:tab pos="457200" algn="l"/>
              </a:tabLst>
            </a:pPr>
            <a:r>
              <a:rPr lang="it-IT" dirty="0">
                <a:solidFill>
                  <a:schemeClr val="tx1"/>
                </a:solidFill>
                <a:hlinkClick r:id="rId3" tooltip="https://s4polarin.eu/demo/data-catalog/">
                  <a:extLst>
                    <a:ext uri="{A12FA001-AC4F-418D-AE19-62706E023703}">
                      <ahyp:hlinkClr xmlns:ahyp="http://schemas.microsoft.com/office/drawing/2018/hyperlinkcolor" val="tx"/>
                    </a:ext>
                  </a:extLst>
                </a:hlinkClick>
              </a:rPr>
              <a:t>https://s4polarin.eu/demo/data-catalog</a:t>
            </a:r>
            <a:endParaRPr lang="en-US" b="1" u="sng" dirty="0"/>
          </a:p>
        </p:txBody>
      </p:sp>
      <p:sp>
        <p:nvSpPr>
          <p:cNvPr id="2" name="Google Shape;242;p53">
            <a:extLst>
              <a:ext uri="{FF2B5EF4-FFF2-40B4-BE49-F238E27FC236}">
                <a16:creationId xmlns:a16="http://schemas.microsoft.com/office/drawing/2014/main" id="{EA3B6ED0-0B07-4D5F-7EF2-11A188A31EFE}"/>
              </a:ext>
            </a:extLst>
          </p:cNvPr>
          <p:cNvSpPr txBox="1">
            <a:spLocks/>
          </p:cNvSpPr>
          <p:nvPr/>
        </p:nvSpPr>
        <p:spPr>
          <a:xfrm>
            <a:off x="375979" y="4556489"/>
            <a:ext cx="4947377" cy="529083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lnSpc>
                <a:spcPct val="90000"/>
              </a:lnSpc>
              <a:spcBef>
                <a:spcPts val="1000"/>
              </a:spcBef>
              <a:buSzPts val="1800"/>
            </a:pPr>
            <a:r>
              <a:rPr lang="it-IT" sz="3200" dirty="0" err="1">
                <a:solidFill>
                  <a:srgbClr val="363E47"/>
                </a:solidFill>
                <a:latin typeface="Montserrat"/>
                <a:ea typeface="Montserrat"/>
                <a:cs typeface="Montserrat"/>
                <a:sym typeface="Montserrat"/>
              </a:rPr>
              <a:t>GeoNetWork</a:t>
            </a:r>
            <a:r>
              <a:rPr lang="it-IT" sz="3200" dirty="0">
                <a:solidFill>
                  <a:srgbClr val="363E47"/>
                </a:solidFill>
                <a:latin typeface="Montserrat"/>
                <a:ea typeface="Montserrat"/>
                <a:cs typeface="Montserrat"/>
                <a:sym typeface="Montserrat"/>
              </a:rPr>
              <a:t>:</a:t>
            </a:r>
          </a:p>
          <a:p>
            <a:pPr marL="914400" lvl="1" indent="-342900">
              <a:lnSpc>
                <a:spcPct val="90000"/>
              </a:lnSpc>
              <a:spcBef>
                <a:spcPts val="500"/>
              </a:spcBef>
              <a:buSzPts val="1800"/>
              <a:buFont typeface="Courier New"/>
              <a:buChar char="o"/>
            </a:pPr>
            <a:r>
              <a:rPr lang="it-IT" sz="1800" dirty="0">
                <a:solidFill>
                  <a:srgbClr val="363E47"/>
                </a:solidFill>
                <a:latin typeface="Montserrat"/>
                <a:ea typeface="Montserrat"/>
                <a:cs typeface="Montserrat"/>
                <a:sym typeface="Montserrat"/>
              </a:rPr>
              <a:t>CNR-IADC (123)</a:t>
            </a:r>
          </a:p>
          <a:p>
            <a:pPr marL="914400" lvl="1" indent="-342900">
              <a:lnSpc>
                <a:spcPct val="90000"/>
              </a:lnSpc>
              <a:spcBef>
                <a:spcPts val="500"/>
              </a:spcBef>
              <a:buSzPts val="1800"/>
              <a:buFont typeface="Courier New"/>
              <a:buChar char="o"/>
            </a:pPr>
            <a:r>
              <a:rPr lang="it-IT" sz="1800" dirty="0">
                <a:solidFill>
                  <a:srgbClr val="363E47"/>
                </a:solidFill>
                <a:latin typeface="Montserrat"/>
                <a:ea typeface="Montserrat"/>
                <a:cs typeface="Montserrat"/>
                <a:sym typeface="Montserrat"/>
              </a:rPr>
              <a:t>CNR-NADC (66+308)</a:t>
            </a:r>
          </a:p>
          <a:p>
            <a:pPr marL="914400" lvl="1" indent="-342900">
              <a:lnSpc>
                <a:spcPct val="90000"/>
              </a:lnSpc>
              <a:spcBef>
                <a:spcPts val="500"/>
              </a:spcBef>
              <a:buSzPts val="1800"/>
              <a:buFont typeface="Courier New"/>
              <a:buChar char="o"/>
            </a:pPr>
            <a:r>
              <a:rPr lang="it-IT" sz="1800" dirty="0">
                <a:solidFill>
                  <a:srgbClr val="00B0F0"/>
                </a:solidFill>
                <a:latin typeface="Montserrat"/>
                <a:ea typeface="Montserrat"/>
                <a:cs typeface="Montserrat"/>
                <a:sym typeface="Montserrat"/>
              </a:rPr>
              <a:t>CAFF-ABDS (</a:t>
            </a:r>
            <a:r>
              <a:rPr lang="it-IT" sz="1800" dirty="0" err="1">
                <a:solidFill>
                  <a:srgbClr val="00B0F0"/>
                </a:solidFill>
                <a:latin typeface="Montserrat"/>
                <a:ea typeface="Montserrat"/>
                <a:cs typeface="Montserrat"/>
                <a:sym typeface="Montserrat"/>
              </a:rPr>
              <a:t>waiting</a:t>
            </a:r>
            <a:r>
              <a:rPr lang="it-IT" sz="1800" dirty="0">
                <a:solidFill>
                  <a:srgbClr val="00B0F0"/>
                </a:solidFill>
                <a:latin typeface="Montserrat"/>
                <a:ea typeface="Montserrat"/>
                <a:cs typeface="Montserrat"/>
                <a:sym typeface="Montserrat"/>
              </a:rPr>
              <a:t>)</a:t>
            </a:r>
          </a:p>
          <a:p>
            <a:pPr marL="914400" lvl="1" indent="-342900">
              <a:lnSpc>
                <a:spcPct val="90000"/>
              </a:lnSpc>
              <a:spcBef>
                <a:spcPts val="500"/>
              </a:spcBef>
              <a:buSzPts val="1800"/>
              <a:buFont typeface="Courier New"/>
              <a:buChar char="o"/>
            </a:pPr>
            <a:r>
              <a:rPr lang="it-IT" sz="1800" dirty="0">
                <a:solidFill>
                  <a:srgbClr val="00B0F0"/>
                </a:solidFill>
                <a:latin typeface="Montserrat"/>
                <a:ea typeface="Montserrat"/>
                <a:cs typeface="Montserrat"/>
                <a:sym typeface="Montserrat"/>
              </a:rPr>
              <a:t>SIOS-SDMS (</a:t>
            </a:r>
            <a:r>
              <a:rPr lang="it-IT" sz="1800" dirty="0" err="1">
                <a:solidFill>
                  <a:srgbClr val="00B0F0"/>
                </a:solidFill>
                <a:latin typeface="Montserrat"/>
                <a:ea typeface="Montserrat"/>
                <a:cs typeface="Montserrat"/>
                <a:sym typeface="Montserrat"/>
              </a:rPr>
              <a:t>waiting</a:t>
            </a:r>
            <a:r>
              <a:rPr lang="it-IT" sz="1800" dirty="0">
                <a:solidFill>
                  <a:srgbClr val="00B0F0"/>
                </a:solidFill>
                <a:latin typeface="Montserrat"/>
                <a:ea typeface="Montserrat"/>
                <a:cs typeface="Montserrat"/>
                <a:sym typeface="Montserrat"/>
              </a:rPr>
              <a:t>)</a:t>
            </a:r>
          </a:p>
          <a:p>
            <a:pPr marL="914400" lvl="1" indent="-342900">
              <a:lnSpc>
                <a:spcPct val="90000"/>
              </a:lnSpc>
              <a:spcBef>
                <a:spcPts val="500"/>
              </a:spcBef>
              <a:buSzPts val="1800"/>
              <a:buFont typeface="Courier New"/>
              <a:buChar char="o"/>
            </a:pPr>
            <a:r>
              <a:rPr lang="it-IT" sz="1800" dirty="0">
                <a:solidFill>
                  <a:srgbClr val="363E47"/>
                </a:solidFill>
                <a:latin typeface="Montserrat"/>
                <a:ea typeface="Montserrat"/>
                <a:cs typeface="Montserrat"/>
                <a:sym typeface="Montserrat"/>
              </a:rPr>
              <a:t>INPA/INKODE-IDP (in progress)</a:t>
            </a:r>
          </a:p>
          <a:p>
            <a:pPr marL="914400" lvl="1" indent="-342900">
              <a:lnSpc>
                <a:spcPct val="90000"/>
              </a:lnSpc>
              <a:spcBef>
                <a:spcPts val="500"/>
              </a:spcBef>
              <a:buSzPts val="1800"/>
              <a:buFont typeface="Courier New"/>
              <a:buChar char="o"/>
            </a:pPr>
            <a:r>
              <a:rPr lang="it-IT" sz="1800" dirty="0">
                <a:solidFill>
                  <a:srgbClr val="363E47"/>
                </a:solidFill>
                <a:latin typeface="Montserrat"/>
                <a:ea typeface="Montserrat"/>
                <a:cs typeface="Montserrat"/>
                <a:sym typeface="Montserrat"/>
              </a:rPr>
              <a:t>AWI-PANGAEA (in progress)</a:t>
            </a:r>
          </a:p>
          <a:p>
            <a:pPr marL="914400" lvl="1" indent="-342900">
              <a:lnSpc>
                <a:spcPct val="90000"/>
              </a:lnSpc>
              <a:spcBef>
                <a:spcPts val="500"/>
              </a:spcBef>
              <a:buSzPts val="1800"/>
              <a:buFont typeface="Courier New"/>
              <a:buChar char="o"/>
            </a:pPr>
            <a:r>
              <a:rPr lang="it-IT" sz="1800" dirty="0">
                <a:solidFill>
                  <a:srgbClr val="363E47"/>
                </a:solidFill>
                <a:latin typeface="Montserrat"/>
                <a:ea typeface="Montserrat"/>
                <a:cs typeface="Montserrat"/>
                <a:sym typeface="Montserrat"/>
              </a:rPr>
              <a:t>H2020-ARICE (287) (</a:t>
            </a:r>
            <a:r>
              <a:rPr lang="it-IT" sz="1800" dirty="0" err="1">
                <a:solidFill>
                  <a:srgbClr val="363E47"/>
                </a:solidFill>
                <a:latin typeface="Montserrat"/>
                <a:ea typeface="Montserrat"/>
                <a:cs typeface="Montserrat"/>
                <a:sym typeface="Montserrat"/>
              </a:rPr>
              <a:t>primary</a:t>
            </a:r>
            <a:r>
              <a:rPr lang="it-IT" sz="1800" dirty="0">
                <a:solidFill>
                  <a:srgbClr val="363E47"/>
                </a:solidFill>
                <a:latin typeface="Montserrat"/>
                <a:ea typeface="Montserrat"/>
                <a:cs typeface="Montserrat"/>
                <a:sym typeface="Montserrat"/>
              </a:rPr>
              <a:t> source PANGAEA)</a:t>
            </a:r>
          </a:p>
          <a:p>
            <a:pPr marL="914400" lvl="1" indent="-342900">
              <a:lnSpc>
                <a:spcPct val="90000"/>
              </a:lnSpc>
              <a:spcBef>
                <a:spcPts val="500"/>
              </a:spcBef>
              <a:buSzPts val="1800"/>
              <a:buFont typeface="Courier New"/>
              <a:buChar char="o"/>
            </a:pPr>
            <a:r>
              <a:rPr lang="it-IT" sz="1800" dirty="0">
                <a:solidFill>
                  <a:srgbClr val="363E47"/>
                </a:solidFill>
                <a:latin typeface="Montserrat"/>
                <a:ea typeface="Montserrat"/>
                <a:cs typeface="Montserrat"/>
                <a:sym typeface="Montserrat"/>
              </a:rPr>
              <a:t>NPI-SVERDRUP, NPI-TROLL, NPI-HAAKON (467) (via NPDC) </a:t>
            </a:r>
          </a:p>
          <a:p>
            <a:pPr marL="914400" lvl="1" indent="-342900">
              <a:lnSpc>
                <a:spcPct val="90000"/>
              </a:lnSpc>
              <a:spcBef>
                <a:spcPts val="500"/>
              </a:spcBef>
              <a:buSzPts val="1800"/>
              <a:buFont typeface="Courier New"/>
              <a:buNone/>
            </a:pPr>
            <a:endParaRPr lang="it-IT" sz="1800" dirty="0">
              <a:solidFill>
                <a:srgbClr val="363E47"/>
              </a:solidFill>
              <a:latin typeface="Montserrat"/>
              <a:ea typeface="Montserrat"/>
              <a:cs typeface="Montserrat"/>
              <a:sym typeface="Montserrat"/>
            </a:endParaRPr>
          </a:p>
          <a:p>
            <a:pPr marL="114300"/>
            <a:r>
              <a:rPr lang="it-IT" sz="3200" dirty="0">
                <a:solidFill>
                  <a:srgbClr val="363E47"/>
                </a:solidFill>
                <a:latin typeface="Montserrat"/>
                <a:ea typeface="Montserrat"/>
                <a:cs typeface="Montserrat"/>
                <a:sym typeface="Montserrat"/>
              </a:rPr>
              <a:t>ERDDAP:</a:t>
            </a:r>
          </a:p>
          <a:p>
            <a:pPr marL="914400" lvl="1" indent="-342900">
              <a:lnSpc>
                <a:spcPct val="90000"/>
              </a:lnSpc>
              <a:spcBef>
                <a:spcPts val="500"/>
              </a:spcBef>
              <a:buSzPts val="1800"/>
              <a:buFont typeface="Courier New"/>
              <a:buChar char="o"/>
            </a:pPr>
            <a:r>
              <a:rPr lang="it-IT" sz="1800" dirty="0">
                <a:solidFill>
                  <a:srgbClr val="363E47"/>
                </a:solidFill>
                <a:latin typeface="Montserrat"/>
                <a:sym typeface="Montserrat"/>
              </a:rPr>
              <a:t>H2020 ARICE  - AWI (203) </a:t>
            </a:r>
          </a:p>
          <a:p>
            <a:pPr marL="914400" lvl="1" indent="-342900">
              <a:lnSpc>
                <a:spcPct val="90000"/>
              </a:lnSpc>
              <a:spcBef>
                <a:spcPts val="500"/>
              </a:spcBef>
              <a:buSzPts val="1800"/>
              <a:buFont typeface="Courier New"/>
              <a:buChar char="o"/>
            </a:pPr>
            <a:r>
              <a:rPr lang="it-IT" sz="1800" dirty="0">
                <a:solidFill>
                  <a:srgbClr val="363E47"/>
                </a:solidFill>
                <a:latin typeface="Montserrat"/>
                <a:sym typeface="Montserrat"/>
              </a:rPr>
              <a:t>CNR NADC/IADC (12+3+20+2+2)</a:t>
            </a:r>
          </a:p>
          <a:p>
            <a:pPr marL="914400" lvl="1" indent="-342900">
              <a:lnSpc>
                <a:spcPct val="90000"/>
              </a:lnSpc>
              <a:spcBef>
                <a:spcPts val="500"/>
              </a:spcBef>
              <a:buSzPts val="1800"/>
              <a:buFont typeface="Courier New"/>
              <a:buNone/>
            </a:pPr>
            <a:endParaRPr lang="it-IT" sz="1800" dirty="0">
              <a:solidFill>
                <a:srgbClr val="363E47"/>
              </a:solidFill>
              <a:latin typeface="Montserrat"/>
              <a:ea typeface="Montserrat"/>
              <a:cs typeface="Montserrat"/>
              <a:sym typeface="Montserrat"/>
            </a:endParaRPr>
          </a:p>
        </p:txBody>
      </p:sp>
      <p:sp>
        <p:nvSpPr>
          <p:cNvPr id="3" name="Google Shape;224;p 5">
            <a:extLst>
              <a:ext uri="{FF2B5EF4-FFF2-40B4-BE49-F238E27FC236}">
                <a16:creationId xmlns:a16="http://schemas.microsoft.com/office/drawing/2014/main" id="{E15A9A20-2A0D-7F80-B62A-8FC485F76F71}"/>
              </a:ext>
            </a:extLst>
          </p:cNvPr>
          <p:cNvSpPr/>
          <p:nvPr/>
        </p:nvSpPr>
        <p:spPr>
          <a:xfrm>
            <a:off x="5817751" y="8398459"/>
            <a:ext cx="2304000" cy="748080"/>
          </a:xfrm>
          <a:prstGeom prst="rect">
            <a:avLst/>
          </a:prstGeom>
          <a:solidFill>
            <a:schemeClr val="lt2"/>
          </a:solidFill>
          <a:ln w="9525">
            <a:solidFill>
              <a:srgbClr val="363E47"/>
            </a:solidFill>
            <a:round/>
          </a:ln>
        </p:spPr>
        <p:style>
          <a:lnRef idx="0">
            <a:scrgbClr r="0" g="0" b="0"/>
          </a:lnRef>
          <a:fillRef idx="0">
            <a:scrgbClr r="0" g="0" b="0"/>
          </a:fillRef>
          <a:effectRef idx="0">
            <a:scrgbClr r="0" g="0" b="0"/>
          </a:effectRef>
          <a:fontRef idx="minor"/>
        </p:style>
      </p:sp>
      <p:pic>
        <p:nvPicPr>
          <p:cNvPr id="4" name="Google Shape;243;p 2">
            <a:extLst>
              <a:ext uri="{FF2B5EF4-FFF2-40B4-BE49-F238E27FC236}">
                <a16:creationId xmlns:a16="http://schemas.microsoft.com/office/drawing/2014/main" id="{8BA82E2C-AF1D-18CE-A5FF-3350448925AB}"/>
              </a:ext>
            </a:extLst>
          </p:cNvPr>
          <p:cNvPicPr/>
          <p:nvPr/>
        </p:nvPicPr>
        <p:blipFill>
          <a:blip r:embed="rId4"/>
          <a:srcRect l="33884"/>
          <a:stretch/>
        </p:blipFill>
        <p:spPr>
          <a:xfrm>
            <a:off x="10166251" y="3764760"/>
            <a:ext cx="7469280" cy="6082560"/>
          </a:xfrm>
          <a:prstGeom prst="rect">
            <a:avLst/>
          </a:prstGeom>
          <a:ln w="0">
            <a:noFill/>
          </a:ln>
        </p:spPr>
      </p:pic>
      <p:sp>
        <p:nvSpPr>
          <p:cNvPr id="5" name="Google Shape;224;p 6">
            <a:extLst>
              <a:ext uri="{FF2B5EF4-FFF2-40B4-BE49-F238E27FC236}">
                <a16:creationId xmlns:a16="http://schemas.microsoft.com/office/drawing/2014/main" id="{B79030DA-CA3A-EDF1-7E9C-11EE95EFD8E7}"/>
              </a:ext>
            </a:extLst>
          </p:cNvPr>
          <p:cNvSpPr/>
          <p:nvPr/>
        </p:nvSpPr>
        <p:spPr>
          <a:xfrm>
            <a:off x="6102151" y="6713659"/>
            <a:ext cx="2304000" cy="748080"/>
          </a:xfrm>
          <a:prstGeom prst="rect">
            <a:avLst/>
          </a:prstGeom>
          <a:solidFill>
            <a:schemeClr val="lt2"/>
          </a:solidFill>
          <a:ln w="9525">
            <a:solidFill>
              <a:srgbClr val="363E47"/>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buNone/>
              <a:tabLst>
                <a:tab pos="0" algn="l"/>
              </a:tabLst>
            </a:pPr>
            <a:r>
              <a:rPr lang="it-IT" sz="1400" b="0" strike="noStrike" spc="-1">
                <a:solidFill>
                  <a:srgbClr val="000000"/>
                </a:solidFill>
                <a:latin typeface="Arial"/>
                <a:ea typeface="Arial"/>
              </a:rPr>
              <a:t>POLARIN </a:t>
            </a:r>
            <a:r>
              <a:rPr lang="en-US" sz="1400" b="0" strike="noStrike" spc="-1">
                <a:solidFill>
                  <a:srgbClr val="000000"/>
                </a:solidFill>
                <a:latin typeface="Arial"/>
                <a:ea typeface="Arial"/>
              </a:rPr>
              <a:t>Geonetwork*</a:t>
            </a:r>
            <a:endParaRPr lang="en-GB" sz="1400" b="0" strike="noStrike" spc="-1">
              <a:latin typeface="Arial"/>
            </a:endParaRPr>
          </a:p>
        </p:txBody>
      </p:sp>
      <p:sp>
        <p:nvSpPr>
          <p:cNvPr id="6" name="Google Shape;224;p 7">
            <a:extLst>
              <a:ext uri="{FF2B5EF4-FFF2-40B4-BE49-F238E27FC236}">
                <a16:creationId xmlns:a16="http://schemas.microsoft.com/office/drawing/2014/main" id="{18ED8D6F-7797-5D47-1598-6CD405F26703}"/>
              </a:ext>
            </a:extLst>
          </p:cNvPr>
          <p:cNvSpPr/>
          <p:nvPr/>
        </p:nvSpPr>
        <p:spPr>
          <a:xfrm>
            <a:off x="6102151" y="8166979"/>
            <a:ext cx="2304000" cy="748080"/>
          </a:xfrm>
          <a:prstGeom prst="rect">
            <a:avLst/>
          </a:prstGeom>
          <a:solidFill>
            <a:schemeClr val="lt2"/>
          </a:solidFill>
          <a:ln w="9525">
            <a:solidFill>
              <a:srgbClr val="363E47"/>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buNone/>
              <a:tabLst>
                <a:tab pos="0" algn="l"/>
              </a:tabLst>
            </a:pPr>
            <a:r>
              <a:rPr lang="it-IT" sz="1400" b="0" strike="noStrike" spc="-1">
                <a:solidFill>
                  <a:srgbClr val="000000"/>
                </a:solidFill>
                <a:latin typeface="Arial"/>
                <a:ea typeface="Arial"/>
              </a:rPr>
              <a:t>CNR ISP Geonetwork</a:t>
            </a:r>
            <a:endParaRPr lang="en-GB" sz="1400" b="0" strike="noStrike" spc="-1">
              <a:latin typeface="Arial"/>
            </a:endParaRPr>
          </a:p>
        </p:txBody>
      </p:sp>
      <p:sp>
        <p:nvSpPr>
          <p:cNvPr id="7" name="Connettore 2 1">
            <a:extLst>
              <a:ext uri="{FF2B5EF4-FFF2-40B4-BE49-F238E27FC236}">
                <a16:creationId xmlns:a16="http://schemas.microsoft.com/office/drawing/2014/main" id="{CA561EB7-0236-8D99-39D8-352162D174D4}"/>
              </a:ext>
            </a:extLst>
          </p:cNvPr>
          <p:cNvSpPr/>
          <p:nvPr/>
        </p:nvSpPr>
        <p:spPr>
          <a:xfrm flipV="1">
            <a:off x="7254871" y="7461739"/>
            <a:ext cx="360" cy="702360"/>
          </a:xfrm>
          <a:custGeom>
            <a:avLst/>
            <a:gdLst/>
            <a:ahLst/>
            <a:cxnLst/>
            <a:rect l="l" t="t" r="r" b="b"/>
            <a:pathLst>
              <a:path w="21600" h="21600">
                <a:moveTo>
                  <a:pt x="0" y="0"/>
                </a:moveTo>
                <a:lnTo>
                  <a:pt x="21600" y="21600"/>
                </a:lnTo>
              </a:path>
            </a:pathLst>
          </a:custGeom>
          <a:noFill/>
          <a:ln>
            <a:solidFill>
              <a:srgbClr val="0075F9"/>
            </a:solidFill>
            <a:round/>
            <a:tailEnd type="triangle" w="med" len="med"/>
          </a:ln>
        </p:spPr>
        <p:style>
          <a:lnRef idx="1">
            <a:schemeClr val="accent1"/>
          </a:lnRef>
          <a:fillRef idx="0">
            <a:schemeClr val="accent1"/>
          </a:fillRef>
          <a:effectRef idx="0">
            <a:schemeClr val="accent1"/>
          </a:effectRef>
          <a:fontRef idx="minor"/>
        </p:style>
      </p:sp>
      <p:sp>
        <p:nvSpPr>
          <p:cNvPr id="8" name="Google Shape;224;p 8">
            <a:extLst>
              <a:ext uri="{FF2B5EF4-FFF2-40B4-BE49-F238E27FC236}">
                <a16:creationId xmlns:a16="http://schemas.microsoft.com/office/drawing/2014/main" id="{0A1A3E2B-930E-3FFA-6E03-1C242ACE6D72}"/>
              </a:ext>
            </a:extLst>
          </p:cNvPr>
          <p:cNvSpPr/>
          <p:nvPr/>
        </p:nvSpPr>
        <p:spPr>
          <a:xfrm>
            <a:off x="6102151" y="5127499"/>
            <a:ext cx="2304000" cy="748080"/>
          </a:xfrm>
          <a:prstGeom prst="rect">
            <a:avLst/>
          </a:prstGeom>
          <a:solidFill>
            <a:schemeClr val="lt2"/>
          </a:solidFill>
          <a:ln w="9525">
            <a:solidFill>
              <a:srgbClr val="363E47"/>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buNone/>
              <a:tabLst>
                <a:tab pos="0" algn="l"/>
              </a:tabLst>
            </a:pPr>
            <a:r>
              <a:rPr lang="it-IT" sz="1400" b="0" strike="noStrike" spc="-1">
                <a:solidFill>
                  <a:srgbClr val="000000"/>
                </a:solidFill>
                <a:latin typeface="Arial"/>
                <a:ea typeface="Arial"/>
              </a:rPr>
              <a:t>POLARIN </a:t>
            </a:r>
            <a:r>
              <a:rPr lang="en-US" sz="1400" b="0" strike="noStrike" spc="-1">
                <a:solidFill>
                  <a:srgbClr val="000000"/>
                </a:solidFill>
                <a:latin typeface="Arial"/>
                <a:ea typeface="Arial"/>
              </a:rPr>
              <a:t>Catalogue</a:t>
            </a:r>
            <a:endParaRPr lang="en-GB" sz="1400" b="0" strike="noStrike" spc="-1">
              <a:latin typeface="Arial"/>
            </a:endParaRPr>
          </a:p>
        </p:txBody>
      </p:sp>
      <p:sp>
        <p:nvSpPr>
          <p:cNvPr id="9" name="Connettore 2 4">
            <a:extLst>
              <a:ext uri="{FF2B5EF4-FFF2-40B4-BE49-F238E27FC236}">
                <a16:creationId xmlns:a16="http://schemas.microsoft.com/office/drawing/2014/main" id="{67F53B5C-5310-1FA5-C1AD-EF42EDABCBFA}"/>
              </a:ext>
            </a:extLst>
          </p:cNvPr>
          <p:cNvSpPr/>
          <p:nvPr/>
        </p:nvSpPr>
        <p:spPr>
          <a:xfrm flipV="1">
            <a:off x="7254871" y="5875579"/>
            <a:ext cx="360" cy="835200"/>
          </a:xfrm>
          <a:custGeom>
            <a:avLst/>
            <a:gdLst/>
            <a:ahLst/>
            <a:cxnLst/>
            <a:rect l="l" t="t" r="r" b="b"/>
            <a:pathLst>
              <a:path w="21600" h="21600">
                <a:moveTo>
                  <a:pt x="0" y="0"/>
                </a:moveTo>
                <a:lnTo>
                  <a:pt x="21600" y="21600"/>
                </a:lnTo>
              </a:path>
            </a:pathLst>
          </a:custGeom>
          <a:noFill/>
          <a:ln>
            <a:solidFill>
              <a:srgbClr val="0075F9"/>
            </a:solidFill>
            <a:round/>
            <a:tailEnd type="triangle" w="med" len="med"/>
          </a:ln>
        </p:spPr>
        <p:style>
          <a:lnRef idx="1">
            <a:schemeClr val="accent1"/>
          </a:lnRef>
          <a:fillRef idx="0">
            <a:schemeClr val="accent1"/>
          </a:fillRef>
          <a:effectRef idx="0">
            <a:schemeClr val="accent1"/>
          </a:effectRef>
          <a:fontRef idx="minor"/>
        </p:style>
      </p:sp>
      <p:sp>
        <p:nvSpPr>
          <p:cNvPr id="10" name="Connettore 4 2">
            <a:extLst>
              <a:ext uri="{FF2B5EF4-FFF2-40B4-BE49-F238E27FC236}">
                <a16:creationId xmlns:a16="http://schemas.microsoft.com/office/drawing/2014/main" id="{EF95E203-F74E-CEBD-77E2-F5344034F422}"/>
              </a:ext>
            </a:extLst>
          </p:cNvPr>
          <p:cNvSpPr/>
          <p:nvPr/>
        </p:nvSpPr>
        <p:spPr>
          <a:xfrm rot="16200000" flipH="1">
            <a:off x="6969694" y="5223183"/>
            <a:ext cx="4377919" cy="1972633"/>
          </a:xfrm>
          <a:prstGeom prst="bentConnector3">
            <a:avLst>
              <a:gd name="adj1" fmla="val 99890"/>
            </a:avLst>
          </a:prstGeom>
          <a:noFill/>
          <a:ln>
            <a:solidFill>
              <a:srgbClr val="0075F9"/>
            </a:solidFill>
            <a:round/>
            <a:tailEnd type="triangle" w="med" len="med"/>
          </a:ln>
        </p:spPr>
        <p:style>
          <a:lnRef idx="1">
            <a:schemeClr val="accent1"/>
          </a:lnRef>
          <a:fillRef idx="0">
            <a:schemeClr val="accent1"/>
          </a:fillRef>
          <a:effectRef idx="0">
            <a:schemeClr val="accent1"/>
          </a:effectRef>
          <a:fontRef idx="minor"/>
        </p:style>
      </p:sp>
      <p:sp>
        <p:nvSpPr>
          <p:cNvPr id="11" name="Google Shape;244;p 2">
            <a:extLst>
              <a:ext uri="{FF2B5EF4-FFF2-40B4-BE49-F238E27FC236}">
                <a16:creationId xmlns:a16="http://schemas.microsoft.com/office/drawing/2014/main" id="{CD4BA166-A51C-6782-E7FA-CCDEE0F3CCDE}"/>
              </a:ext>
            </a:extLst>
          </p:cNvPr>
          <p:cNvSpPr/>
          <p:nvPr/>
        </p:nvSpPr>
        <p:spPr>
          <a:xfrm>
            <a:off x="210581" y="9850366"/>
            <a:ext cx="9087090"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tabLst>
                <a:tab pos="0" algn="l"/>
              </a:tabLst>
            </a:pPr>
            <a:r>
              <a:rPr lang="it-IT" sz="2000" b="0" u="sng" strike="noStrike" spc="-1" dirty="0">
                <a:solidFill>
                  <a:srgbClr val="0097A7"/>
                </a:solidFill>
                <a:uFillTx/>
                <a:latin typeface="Arial"/>
                <a:ea typeface="Arial"/>
                <a:hlinkClick r:id="rId5"/>
              </a:rPr>
              <a:t>https://geonetwork.s4polarin.eu/geonetwork/srv/eng/catalog.search#/home</a:t>
            </a:r>
            <a:endParaRPr lang="en-GB" sz="2000" b="0" strike="noStrike" spc="-1" dirty="0">
              <a:latin typeface="Arial"/>
            </a:endParaRPr>
          </a:p>
        </p:txBody>
      </p:sp>
    </p:spTree>
    <p:extLst>
      <p:ext uri="{BB962C8B-B14F-4D97-AF65-F5344CB8AC3E}">
        <p14:creationId xmlns:p14="http://schemas.microsoft.com/office/powerpoint/2010/main" val="24070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ACCESS AND PREVIEW</a:t>
            </a:r>
          </a:p>
          <a:p>
            <a:pPr indent="-457200">
              <a:lnSpc>
                <a:spcPct val="107000"/>
              </a:lnSpc>
              <a:spcAft>
                <a:spcPts val="800"/>
              </a:spcAft>
              <a:tabLst>
                <a:tab pos="457200" algn="l"/>
              </a:tabLst>
            </a:pPr>
            <a:r>
              <a:rPr lang="en-US" dirty="0"/>
              <a:t>https://s4polarin.eu/#/ </a:t>
            </a:r>
            <a:endParaRPr lang="en-US" i="1" dirty="0"/>
          </a:p>
        </p:txBody>
      </p:sp>
      <p:pic>
        <p:nvPicPr>
          <p:cNvPr id="15" name="Immagine 14">
            <a:extLst>
              <a:ext uri="{FF2B5EF4-FFF2-40B4-BE49-F238E27FC236}">
                <a16:creationId xmlns:a16="http://schemas.microsoft.com/office/drawing/2014/main" id="{1BA0EEDF-CC2A-85E5-2C44-2BEB2D2B60C3}"/>
              </a:ext>
            </a:extLst>
          </p:cNvPr>
          <p:cNvPicPr>
            <a:picLocks noChangeAspect="1"/>
          </p:cNvPicPr>
          <p:nvPr/>
        </p:nvPicPr>
        <p:blipFill>
          <a:blip r:embed="rId3"/>
          <a:stretch>
            <a:fillRect/>
          </a:stretch>
        </p:blipFill>
        <p:spPr>
          <a:xfrm>
            <a:off x="7004649" y="2933350"/>
            <a:ext cx="10802889" cy="6599429"/>
          </a:xfrm>
          <a:prstGeom prst="rect">
            <a:avLst/>
          </a:prstGeom>
        </p:spPr>
      </p:pic>
      <p:sp>
        <p:nvSpPr>
          <p:cNvPr id="16" name="Rettangolo 15">
            <a:extLst>
              <a:ext uri="{FF2B5EF4-FFF2-40B4-BE49-F238E27FC236}">
                <a16:creationId xmlns:a16="http://schemas.microsoft.com/office/drawing/2014/main" id="{4C07541B-5CC4-36A6-EA11-D70FDA6813BF}"/>
              </a:ext>
            </a:extLst>
          </p:cNvPr>
          <p:cNvSpPr/>
          <p:nvPr/>
        </p:nvSpPr>
        <p:spPr>
          <a:xfrm>
            <a:off x="8108830" y="3467819"/>
            <a:ext cx="6003984" cy="25706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Immagine 16">
            <a:extLst>
              <a:ext uri="{FF2B5EF4-FFF2-40B4-BE49-F238E27FC236}">
                <a16:creationId xmlns:a16="http://schemas.microsoft.com/office/drawing/2014/main" id="{9C5BF7B1-F03F-FE58-6B06-7C60DFB20DDF}"/>
              </a:ext>
            </a:extLst>
          </p:cNvPr>
          <p:cNvPicPr>
            <a:picLocks noChangeAspect="1"/>
          </p:cNvPicPr>
          <p:nvPr/>
        </p:nvPicPr>
        <p:blipFill>
          <a:blip r:embed="rId4"/>
          <a:stretch>
            <a:fillRect/>
          </a:stretch>
        </p:blipFill>
        <p:spPr>
          <a:xfrm>
            <a:off x="8220416" y="2195035"/>
            <a:ext cx="8992466" cy="7686911"/>
          </a:xfrm>
          <a:prstGeom prst="rect">
            <a:avLst/>
          </a:prstGeom>
        </p:spPr>
      </p:pic>
    </p:spTree>
    <p:extLst>
      <p:ext uri="{BB962C8B-B14F-4D97-AF65-F5344CB8AC3E}">
        <p14:creationId xmlns:p14="http://schemas.microsoft.com/office/powerpoint/2010/main" val="401528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ACCESS AND PREVIEW</a:t>
            </a:r>
          </a:p>
          <a:p>
            <a:pPr indent="-457200">
              <a:lnSpc>
                <a:spcPct val="107000"/>
              </a:lnSpc>
              <a:spcAft>
                <a:spcPts val="800"/>
              </a:spcAft>
              <a:tabLst>
                <a:tab pos="457200" algn="l"/>
              </a:tabLst>
            </a:pPr>
            <a:r>
              <a:rPr lang="en-US" dirty="0"/>
              <a:t>https://s4polarin.eu/#/ </a:t>
            </a:r>
            <a:endParaRPr lang="en-US" i="1" dirty="0"/>
          </a:p>
        </p:txBody>
      </p:sp>
      <p:pic>
        <p:nvPicPr>
          <p:cNvPr id="15" name="Immagine 14">
            <a:extLst>
              <a:ext uri="{FF2B5EF4-FFF2-40B4-BE49-F238E27FC236}">
                <a16:creationId xmlns:a16="http://schemas.microsoft.com/office/drawing/2014/main" id="{1BA0EEDF-CC2A-85E5-2C44-2BEB2D2B60C3}"/>
              </a:ext>
            </a:extLst>
          </p:cNvPr>
          <p:cNvPicPr>
            <a:picLocks noChangeAspect="1"/>
          </p:cNvPicPr>
          <p:nvPr/>
        </p:nvPicPr>
        <p:blipFill>
          <a:blip r:embed="rId3"/>
          <a:stretch>
            <a:fillRect/>
          </a:stretch>
        </p:blipFill>
        <p:spPr>
          <a:xfrm>
            <a:off x="7004649" y="2933350"/>
            <a:ext cx="10802889" cy="6599429"/>
          </a:xfrm>
          <a:prstGeom prst="rect">
            <a:avLst/>
          </a:prstGeom>
        </p:spPr>
      </p:pic>
      <p:sp>
        <p:nvSpPr>
          <p:cNvPr id="5" name="Rettangolo 4">
            <a:extLst>
              <a:ext uri="{FF2B5EF4-FFF2-40B4-BE49-F238E27FC236}">
                <a16:creationId xmlns:a16="http://schemas.microsoft.com/office/drawing/2014/main" id="{F8E88AB7-ACE3-B60A-65CA-44F5934F937B}"/>
              </a:ext>
            </a:extLst>
          </p:cNvPr>
          <p:cNvSpPr/>
          <p:nvPr/>
        </p:nvSpPr>
        <p:spPr>
          <a:xfrm>
            <a:off x="7919049" y="6072996"/>
            <a:ext cx="6349042" cy="253616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a:extLst>
              <a:ext uri="{FF2B5EF4-FFF2-40B4-BE49-F238E27FC236}">
                <a16:creationId xmlns:a16="http://schemas.microsoft.com/office/drawing/2014/main" id="{69F8591A-0E6E-A1D6-77F6-50CB7CFB6697}"/>
              </a:ext>
            </a:extLst>
          </p:cNvPr>
          <p:cNvPicPr>
            <a:picLocks noChangeAspect="1"/>
          </p:cNvPicPr>
          <p:nvPr/>
        </p:nvPicPr>
        <p:blipFill>
          <a:blip r:embed="rId4"/>
          <a:stretch>
            <a:fillRect/>
          </a:stretch>
        </p:blipFill>
        <p:spPr>
          <a:xfrm>
            <a:off x="523414" y="979406"/>
            <a:ext cx="7395635" cy="8778558"/>
          </a:xfrm>
          <a:prstGeom prst="rect">
            <a:avLst/>
          </a:prstGeom>
        </p:spPr>
      </p:pic>
      <p:sp>
        <p:nvSpPr>
          <p:cNvPr id="11" name="Freccia destra 10">
            <a:extLst>
              <a:ext uri="{FF2B5EF4-FFF2-40B4-BE49-F238E27FC236}">
                <a16:creationId xmlns:a16="http://schemas.microsoft.com/office/drawing/2014/main" id="{8E86CB40-AEE0-0AB8-22C2-AE0FE18C176F}"/>
              </a:ext>
            </a:extLst>
          </p:cNvPr>
          <p:cNvSpPr/>
          <p:nvPr/>
        </p:nvSpPr>
        <p:spPr>
          <a:xfrm>
            <a:off x="9033202" y="7771474"/>
            <a:ext cx="662511" cy="46888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ccia destra 8">
            <a:extLst>
              <a:ext uri="{FF2B5EF4-FFF2-40B4-BE49-F238E27FC236}">
                <a16:creationId xmlns:a16="http://schemas.microsoft.com/office/drawing/2014/main" id="{0016A786-E02D-6747-7027-EA51C7E6F36C}"/>
              </a:ext>
            </a:extLst>
          </p:cNvPr>
          <p:cNvSpPr/>
          <p:nvPr/>
        </p:nvSpPr>
        <p:spPr>
          <a:xfrm>
            <a:off x="5134440" y="4899804"/>
            <a:ext cx="662511" cy="46888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magine 9">
            <a:extLst>
              <a:ext uri="{FF2B5EF4-FFF2-40B4-BE49-F238E27FC236}">
                <a16:creationId xmlns:a16="http://schemas.microsoft.com/office/drawing/2014/main" id="{4F03E0D9-3905-126C-F663-34FA2CD1807E}"/>
              </a:ext>
            </a:extLst>
          </p:cNvPr>
          <p:cNvPicPr>
            <a:picLocks noChangeAspect="1"/>
          </p:cNvPicPr>
          <p:nvPr/>
        </p:nvPicPr>
        <p:blipFill>
          <a:blip r:embed="rId5"/>
          <a:stretch>
            <a:fillRect/>
          </a:stretch>
        </p:blipFill>
        <p:spPr>
          <a:xfrm>
            <a:off x="6759223" y="3473158"/>
            <a:ext cx="11463655" cy="6658653"/>
          </a:xfrm>
          <a:prstGeom prst="rect">
            <a:avLst/>
          </a:prstGeom>
        </p:spPr>
      </p:pic>
    </p:spTree>
    <p:extLst>
      <p:ext uri="{BB962C8B-B14F-4D97-AF65-F5344CB8AC3E}">
        <p14:creationId xmlns:p14="http://schemas.microsoft.com/office/powerpoint/2010/main" val="35275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ACCESS AND PREVIEW</a:t>
            </a:r>
          </a:p>
          <a:p>
            <a:pPr indent="-457200">
              <a:lnSpc>
                <a:spcPct val="107000"/>
              </a:lnSpc>
              <a:spcAft>
                <a:spcPts val="800"/>
              </a:spcAft>
              <a:tabLst>
                <a:tab pos="457200" algn="l"/>
              </a:tabLst>
            </a:pPr>
            <a:r>
              <a:rPr lang="en-US" dirty="0"/>
              <a:t>https://s4polarin.eu/#/ </a:t>
            </a:r>
            <a:endParaRPr lang="en-US" i="1" dirty="0"/>
          </a:p>
        </p:txBody>
      </p:sp>
      <p:pic>
        <p:nvPicPr>
          <p:cNvPr id="15" name="Immagine 14">
            <a:extLst>
              <a:ext uri="{FF2B5EF4-FFF2-40B4-BE49-F238E27FC236}">
                <a16:creationId xmlns:a16="http://schemas.microsoft.com/office/drawing/2014/main" id="{1BA0EEDF-CC2A-85E5-2C44-2BEB2D2B60C3}"/>
              </a:ext>
            </a:extLst>
          </p:cNvPr>
          <p:cNvPicPr>
            <a:picLocks noChangeAspect="1"/>
          </p:cNvPicPr>
          <p:nvPr/>
        </p:nvPicPr>
        <p:blipFill>
          <a:blip r:embed="rId3"/>
          <a:stretch>
            <a:fillRect/>
          </a:stretch>
        </p:blipFill>
        <p:spPr>
          <a:xfrm>
            <a:off x="7004649" y="2933350"/>
            <a:ext cx="10802889" cy="6599429"/>
          </a:xfrm>
          <a:prstGeom prst="rect">
            <a:avLst/>
          </a:prstGeom>
        </p:spPr>
      </p:pic>
      <p:sp>
        <p:nvSpPr>
          <p:cNvPr id="16" name="Rettangolo 15">
            <a:extLst>
              <a:ext uri="{FF2B5EF4-FFF2-40B4-BE49-F238E27FC236}">
                <a16:creationId xmlns:a16="http://schemas.microsoft.com/office/drawing/2014/main" id="{4C07541B-5CC4-36A6-EA11-D70FDA6813BF}"/>
              </a:ext>
            </a:extLst>
          </p:cNvPr>
          <p:cNvSpPr/>
          <p:nvPr/>
        </p:nvSpPr>
        <p:spPr>
          <a:xfrm>
            <a:off x="13547558" y="2933350"/>
            <a:ext cx="4463488" cy="52776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3601B66E-55C3-D7B4-C484-1A0A5343F68C}"/>
              </a:ext>
            </a:extLst>
          </p:cNvPr>
          <p:cNvPicPr>
            <a:picLocks noChangeAspect="1"/>
          </p:cNvPicPr>
          <p:nvPr/>
        </p:nvPicPr>
        <p:blipFill>
          <a:blip r:embed="rId4"/>
          <a:stretch>
            <a:fillRect/>
          </a:stretch>
        </p:blipFill>
        <p:spPr>
          <a:xfrm>
            <a:off x="1149410" y="55419"/>
            <a:ext cx="16413164" cy="10176161"/>
          </a:xfrm>
          <a:prstGeom prst="rect">
            <a:avLst/>
          </a:prstGeom>
        </p:spPr>
      </p:pic>
      <p:sp>
        <p:nvSpPr>
          <p:cNvPr id="3" name="Freccia destra 2">
            <a:extLst>
              <a:ext uri="{FF2B5EF4-FFF2-40B4-BE49-F238E27FC236}">
                <a16:creationId xmlns:a16="http://schemas.microsoft.com/office/drawing/2014/main" id="{F63F6657-12F3-09C9-87F7-30050984B04E}"/>
              </a:ext>
            </a:extLst>
          </p:cNvPr>
          <p:cNvSpPr/>
          <p:nvPr/>
        </p:nvSpPr>
        <p:spPr>
          <a:xfrm>
            <a:off x="10487675" y="3173172"/>
            <a:ext cx="662511" cy="46888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a:extLst>
              <a:ext uri="{FF2B5EF4-FFF2-40B4-BE49-F238E27FC236}">
                <a16:creationId xmlns:a16="http://schemas.microsoft.com/office/drawing/2014/main" id="{6118AB6B-3954-1EA0-F906-D3BACDA0746E}"/>
              </a:ext>
            </a:extLst>
          </p:cNvPr>
          <p:cNvPicPr>
            <a:picLocks noChangeAspect="1"/>
          </p:cNvPicPr>
          <p:nvPr/>
        </p:nvPicPr>
        <p:blipFill>
          <a:blip r:embed="rId5"/>
          <a:stretch>
            <a:fillRect/>
          </a:stretch>
        </p:blipFill>
        <p:spPr>
          <a:xfrm>
            <a:off x="1175461" y="71309"/>
            <a:ext cx="16466448" cy="10209199"/>
          </a:xfrm>
          <a:prstGeom prst="rect">
            <a:avLst/>
          </a:prstGeom>
        </p:spPr>
      </p:pic>
      <p:sp>
        <p:nvSpPr>
          <p:cNvPr id="5" name="Freccia destra 4">
            <a:extLst>
              <a:ext uri="{FF2B5EF4-FFF2-40B4-BE49-F238E27FC236}">
                <a16:creationId xmlns:a16="http://schemas.microsoft.com/office/drawing/2014/main" id="{BFC6026A-479E-6750-78CB-E7B5DE3438C2}"/>
              </a:ext>
            </a:extLst>
          </p:cNvPr>
          <p:cNvSpPr/>
          <p:nvPr/>
        </p:nvSpPr>
        <p:spPr>
          <a:xfrm rot="5400000">
            <a:off x="16154284" y="8881900"/>
            <a:ext cx="662511" cy="46888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a:extLst>
              <a:ext uri="{FF2B5EF4-FFF2-40B4-BE49-F238E27FC236}">
                <a16:creationId xmlns:a16="http://schemas.microsoft.com/office/drawing/2014/main" id="{037F6960-AAE2-3701-B613-F5E3EACE7D0F}"/>
              </a:ext>
            </a:extLst>
          </p:cNvPr>
          <p:cNvPicPr>
            <a:picLocks noChangeAspect="1"/>
          </p:cNvPicPr>
          <p:nvPr/>
        </p:nvPicPr>
        <p:blipFill>
          <a:blip r:embed="rId6"/>
          <a:stretch>
            <a:fillRect/>
          </a:stretch>
        </p:blipFill>
        <p:spPr>
          <a:xfrm>
            <a:off x="-107983" y="6492"/>
            <a:ext cx="18395983" cy="10280508"/>
          </a:xfrm>
          <a:prstGeom prst="rect">
            <a:avLst/>
          </a:prstGeom>
        </p:spPr>
      </p:pic>
      <p:pic>
        <p:nvPicPr>
          <p:cNvPr id="8" name="Immagine 7">
            <a:extLst>
              <a:ext uri="{FF2B5EF4-FFF2-40B4-BE49-F238E27FC236}">
                <a16:creationId xmlns:a16="http://schemas.microsoft.com/office/drawing/2014/main" id="{03394F67-3A0A-F94D-028E-219CF98C85A0}"/>
              </a:ext>
            </a:extLst>
          </p:cNvPr>
          <p:cNvPicPr>
            <a:picLocks noChangeAspect="1"/>
          </p:cNvPicPr>
          <p:nvPr/>
        </p:nvPicPr>
        <p:blipFill>
          <a:blip r:embed="rId7"/>
          <a:stretch>
            <a:fillRect/>
          </a:stretch>
        </p:blipFill>
        <p:spPr>
          <a:xfrm>
            <a:off x="-107983" y="6381305"/>
            <a:ext cx="13128175" cy="4975295"/>
          </a:xfrm>
          <a:prstGeom prst="rect">
            <a:avLst/>
          </a:prstGeom>
        </p:spPr>
      </p:pic>
      <p:sp>
        <p:nvSpPr>
          <p:cNvPr id="9" name="Freccia destra 8">
            <a:extLst>
              <a:ext uri="{FF2B5EF4-FFF2-40B4-BE49-F238E27FC236}">
                <a16:creationId xmlns:a16="http://schemas.microsoft.com/office/drawing/2014/main" id="{9F7478CC-9F08-CE0B-AA9D-051CB7AD2436}"/>
              </a:ext>
            </a:extLst>
          </p:cNvPr>
          <p:cNvSpPr/>
          <p:nvPr/>
        </p:nvSpPr>
        <p:spPr>
          <a:xfrm rot="10800000">
            <a:off x="3176337" y="3642053"/>
            <a:ext cx="770021" cy="593063"/>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06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dissolv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5"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8189113" cy="775569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PRODUCTS</a:t>
            </a:r>
          </a:p>
          <a:p>
            <a:pPr marL="285750" indent="-285750">
              <a:lnSpc>
                <a:spcPct val="107000"/>
              </a:lnSpc>
              <a:spcAft>
                <a:spcPts val="800"/>
              </a:spcAft>
              <a:tabLst>
                <a:tab pos="457200" algn="l"/>
              </a:tabLst>
            </a:pPr>
            <a:r>
              <a:rPr lang="en-US" sz="2000" dirty="0"/>
              <a:t>Vegetation biomass changes can indicate shifts in climate patterns. For example, increased biomass might suggest warming temperatures, which can lead to greening that impact habitat suitability for various species. Vegetation also plays a crucial role in the carbon cycle by absorbing carbon dioxide during photosynthesis. Monitoring biomass helps scientists understand how much carbon is being sequestered in polar regions and how changes in vegetation affect global carbon dynamics.</a:t>
            </a:r>
          </a:p>
          <a:p>
            <a:pPr marL="285750" indent="-285750">
              <a:lnSpc>
                <a:spcPct val="107000"/>
              </a:lnSpc>
              <a:spcAft>
                <a:spcPts val="800"/>
              </a:spcAft>
              <a:tabLst>
                <a:tab pos="457200" algn="l"/>
              </a:tabLst>
            </a:pPr>
            <a:r>
              <a:rPr lang="en-US" sz="2000" dirty="0"/>
              <a:t>Variable: Above Ground Biomass - kgCm-2</a:t>
            </a:r>
          </a:p>
          <a:p>
            <a:pPr marL="285750" indent="-285750">
              <a:lnSpc>
                <a:spcPct val="107000"/>
              </a:lnSpc>
              <a:spcAft>
                <a:spcPts val="800"/>
              </a:spcAft>
              <a:tabLst>
                <a:tab pos="457200" algn="l"/>
              </a:tabLst>
            </a:pPr>
            <a:r>
              <a:rPr lang="en-US" sz="2000" dirty="0"/>
              <a:t>Key insights: Remote sensing (OBS) and modelling (MOD) show similar average for Above Ground Biomass, but with higher variability in the model data. </a:t>
            </a:r>
          </a:p>
          <a:p>
            <a:pPr marL="285750" indent="-285750">
              <a:lnSpc>
                <a:spcPct val="107000"/>
              </a:lnSpc>
              <a:spcAft>
                <a:spcPts val="800"/>
              </a:spcAft>
              <a:tabLst>
                <a:tab pos="457200" algn="l"/>
              </a:tabLst>
            </a:pPr>
            <a:r>
              <a:rPr lang="en-US" sz="2000" dirty="0"/>
              <a:t>POLARIN infrastructure locations (pink) also show similar averages but lower variability. In-situ observations (orange) have lower average and lower variability indicating that the data se could be underrepresented in areas with high Above Ground Biomass</a:t>
            </a:r>
            <a:endParaRPr lang="en-US" b="1" u="sng" dirty="0"/>
          </a:p>
          <a:p>
            <a:pPr marL="0" indent="0">
              <a:lnSpc>
                <a:spcPct val="107000"/>
              </a:lnSpc>
              <a:spcAft>
                <a:spcPts val="800"/>
              </a:spcAft>
              <a:buNone/>
              <a:tabLst>
                <a:tab pos="457200" algn="l"/>
              </a:tabLst>
            </a:pPr>
            <a:endParaRPr lang="en-US" b="1" u="sng" dirty="0"/>
          </a:p>
        </p:txBody>
      </p:sp>
      <p:pic>
        <p:nvPicPr>
          <p:cNvPr id="3" name="Immagine 2">
            <a:extLst>
              <a:ext uri="{FF2B5EF4-FFF2-40B4-BE49-F238E27FC236}">
                <a16:creationId xmlns:a16="http://schemas.microsoft.com/office/drawing/2014/main" id="{76DCA93D-AA72-F113-F35E-6583149BADA6}"/>
              </a:ext>
            </a:extLst>
          </p:cNvPr>
          <p:cNvPicPr>
            <a:picLocks noChangeAspect="1"/>
          </p:cNvPicPr>
          <p:nvPr/>
        </p:nvPicPr>
        <p:blipFill rotWithShape="1">
          <a:blip r:embed="rId3"/>
          <a:srcRect t="18611" b="22846"/>
          <a:stretch/>
        </p:blipFill>
        <p:spPr>
          <a:xfrm>
            <a:off x="8902515" y="2671011"/>
            <a:ext cx="9385485" cy="7567863"/>
          </a:xfrm>
          <a:prstGeom prst="rect">
            <a:avLst/>
          </a:prstGeom>
        </p:spPr>
      </p:pic>
    </p:spTree>
    <p:extLst>
      <p:ext uri="{BB962C8B-B14F-4D97-AF65-F5344CB8AC3E}">
        <p14:creationId xmlns:p14="http://schemas.microsoft.com/office/powerpoint/2010/main" val="988512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AI TOOLS</a:t>
            </a:r>
          </a:p>
          <a:p>
            <a:pPr indent="-457200">
              <a:lnSpc>
                <a:spcPct val="107000"/>
              </a:lnSpc>
              <a:spcAft>
                <a:spcPts val="800"/>
              </a:spcAft>
              <a:tabLst>
                <a:tab pos="457200" algn="l"/>
              </a:tabLst>
            </a:pPr>
            <a:r>
              <a:rPr lang="en-US" dirty="0"/>
              <a:t>Natural language query to data retrieval (preliminary res from CNR)</a:t>
            </a:r>
            <a:endParaRPr lang="en-US" i="1" dirty="0"/>
          </a:p>
        </p:txBody>
      </p:sp>
      <p:pic>
        <p:nvPicPr>
          <p:cNvPr id="2" name="Immagine 1">
            <a:extLst>
              <a:ext uri="{FF2B5EF4-FFF2-40B4-BE49-F238E27FC236}">
                <a16:creationId xmlns:a16="http://schemas.microsoft.com/office/drawing/2014/main" id="{7569A3BF-8A39-53B3-5911-630B673B78EC}"/>
              </a:ext>
            </a:extLst>
          </p:cNvPr>
          <p:cNvPicPr>
            <a:picLocks noChangeAspect="1"/>
          </p:cNvPicPr>
          <p:nvPr/>
        </p:nvPicPr>
        <p:blipFill>
          <a:blip r:embed="rId3"/>
          <a:stretch>
            <a:fillRect/>
          </a:stretch>
        </p:blipFill>
        <p:spPr>
          <a:xfrm>
            <a:off x="820804" y="4415940"/>
            <a:ext cx="16504043" cy="5618397"/>
          </a:xfrm>
          <a:prstGeom prst="rect">
            <a:avLst/>
          </a:prstGeom>
        </p:spPr>
      </p:pic>
      <p:sp>
        <p:nvSpPr>
          <p:cNvPr id="4" name="CasellaDiTesto 3">
            <a:extLst>
              <a:ext uri="{FF2B5EF4-FFF2-40B4-BE49-F238E27FC236}">
                <a16:creationId xmlns:a16="http://schemas.microsoft.com/office/drawing/2014/main" id="{FF99B6C5-E773-2E6B-95AB-B84F835FAC14}"/>
              </a:ext>
            </a:extLst>
          </p:cNvPr>
          <p:cNvSpPr txBox="1"/>
          <p:nvPr/>
        </p:nvSpPr>
        <p:spPr>
          <a:xfrm>
            <a:off x="480462" y="9959898"/>
            <a:ext cx="9144000" cy="307777"/>
          </a:xfrm>
          <a:prstGeom prst="rect">
            <a:avLst/>
          </a:prstGeom>
          <a:noFill/>
        </p:spPr>
        <p:txBody>
          <a:bodyPr wrap="square">
            <a:spAutoFit/>
          </a:bodyPr>
          <a:lstStyle/>
          <a:p>
            <a:r>
              <a:rPr lang="it-IT" dirty="0" err="1">
                <a:latin typeface="Aptos" panose="020B0004020202020204" pitchFamily="34" charset="0"/>
              </a:rPr>
              <a:t>Adapted</a:t>
            </a:r>
            <a:r>
              <a:rPr lang="it-IT" dirty="0">
                <a:latin typeface="Aptos" panose="020B0004020202020204" pitchFamily="34" charset="0"/>
              </a:rPr>
              <a:t> from: </a:t>
            </a:r>
            <a:r>
              <a:rPr lang="it-IT" b="0" i="0" u="none" strike="noStrike" dirty="0">
                <a:solidFill>
                  <a:srgbClr val="000000"/>
                </a:solidFill>
                <a:effectLst/>
                <a:latin typeface="Aptos" panose="020B0004020202020204" pitchFamily="34" charset="0"/>
              </a:rPr>
              <a:t>Cavaliere et al., ICARP IV, 2025 </a:t>
            </a:r>
            <a:endParaRPr lang="en-US" dirty="0"/>
          </a:p>
        </p:txBody>
      </p:sp>
    </p:spTree>
    <p:extLst>
      <p:ext uri="{BB962C8B-B14F-4D97-AF65-F5344CB8AC3E}">
        <p14:creationId xmlns:p14="http://schemas.microsoft.com/office/powerpoint/2010/main" val="3375158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AI TOOLS</a:t>
            </a:r>
          </a:p>
          <a:p>
            <a:pPr indent="-457200">
              <a:lnSpc>
                <a:spcPct val="107000"/>
              </a:lnSpc>
              <a:spcAft>
                <a:spcPts val="800"/>
              </a:spcAft>
              <a:tabLst>
                <a:tab pos="457200" algn="l"/>
              </a:tabLst>
            </a:pPr>
            <a:r>
              <a:rPr lang="en-US" dirty="0"/>
              <a:t>Roadmap to Retrieval-Augmented Generation (RAG)</a:t>
            </a:r>
            <a:endParaRPr lang="en-US" i="1" dirty="0"/>
          </a:p>
        </p:txBody>
      </p:sp>
      <p:pic>
        <p:nvPicPr>
          <p:cNvPr id="3" name="Immagine 2">
            <a:extLst>
              <a:ext uri="{FF2B5EF4-FFF2-40B4-BE49-F238E27FC236}">
                <a16:creationId xmlns:a16="http://schemas.microsoft.com/office/drawing/2014/main" id="{7E955B28-99F2-53F6-574B-6E0618AED7C9}"/>
              </a:ext>
            </a:extLst>
          </p:cNvPr>
          <p:cNvPicPr>
            <a:picLocks noChangeAspect="1"/>
          </p:cNvPicPr>
          <p:nvPr/>
        </p:nvPicPr>
        <p:blipFill rotWithShape="1">
          <a:blip r:embed="rId3"/>
          <a:srcRect t="13583"/>
          <a:stretch/>
        </p:blipFill>
        <p:spPr>
          <a:xfrm>
            <a:off x="1171756" y="3995585"/>
            <a:ext cx="14211788" cy="6291415"/>
          </a:xfrm>
          <a:prstGeom prst="rect">
            <a:avLst/>
          </a:prstGeom>
        </p:spPr>
      </p:pic>
    </p:spTree>
    <p:extLst>
      <p:ext uri="{BB962C8B-B14F-4D97-AF65-F5344CB8AC3E}">
        <p14:creationId xmlns:p14="http://schemas.microsoft.com/office/powerpoint/2010/main" val="2437563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AI TOOLS</a:t>
            </a:r>
          </a:p>
          <a:p>
            <a:pPr indent="-457200">
              <a:lnSpc>
                <a:spcPct val="107000"/>
              </a:lnSpc>
              <a:spcAft>
                <a:spcPts val="800"/>
              </a:spcAft>
              <a:tabLst>
                <a:tab pos="457200" algn="l"/>
              </a:tabLst>
            </a:pPr>
            <a:r>
              <a:rPr lang="en-US" dirty="0"/>
              <a:t>Roadmap to Retrieval-Augmented Generation (RAG)</a:t>
            </a:r>
            <a:endParaRPr lang="en-US" i="1" dirty="0"/>
          </a:p>
        </p:txBody>
      </p:sp>
      <p:pic>
        <p:nvPicPr>
          <p:cNvPr id="2" name="Immagine 1">
            <a:extLst>
              <a:ext uri="{FF2B5EF4-FFF2-40B4-BE49-F238E27FC236}">
                <a16:creationId xmlns:a16="http://schemas.microsoft.com/office/drawing/2014/main" id="{6B0B6CC1-657A-5253-221F-83E73E50C515}"/>
              </a:ext>
            </a:extLst>
          </p:cNvPr>
          <p:cNvPicPr>
            <a:picLocks noChangeAspect="1"/>
          </p:cNvPicPr>
          <p:nvPr/>
        </p:nvPicPr>
        <p:blipFill>
          <a:blip r:embed="rId3"/>
          <a:stretch>
            <a:fillRect/>
          </a:stretch>
        </p:blipFill>
        <p:spPr>
          <a:xfrm>
            <a:off x="0" y="-180474"/>
            <a:ext cx="18370326" cy="10467474"/>
          </a:xfrm>
          <a:prstGeom prst="rect">
            <a:avLst/>
          </a:prstGeom>
        </p:spPr>
      </p:pic>
      <p:sp>
        <p:nvSpPr>
          <p:cNvPr id="3" name="CasellaDiTesto 2">
            <a:extLst>
              <a:ext uri="{FF2B5EF4-FFF2-40B4-BE49-F238E27FC236}">
                <a16:creationId xmlns:a16="http://schemas.microsoft.com/office/drawing/2014/main" id="{835D3E21-408D-80A0-E0C7-C7515ABA1E2D}"/>
              </a:ext>
            </a:extLst>
          </p:cNvPr>
          <p:cNvSpPr txBox="1"/>
          <p:nvPr/>
        </p:nvSpPr>
        <p:spPr>
          <a:xfrm>
            <a:off x="221670" y="9847320"/>
            <a:ext cx="9144000" cy="307777"/>
          </a:xfrm>
          <a:prstGeom prst="rect">
            <a:avLst/>
          </a:prstGeom>
          <a:noFill/>
        </p:spPr>
        <p:txBody>
          <a:bodyPr wrap="square">
            <a:spAutoFit/>
          </a:bodyPr>
          <a:lstStyle/>
          <a:p>
            <a:r>
              <a:rPr lang="it-IT" dirty="0" err="1">
                <a:latin typeface="Aptos" panose="020B0004020202020204" pitchFamily="34" charset="0"/>
              </a:rPr>
              <a:t>Adapted</a:t>
            </a:r>
            <a:r>
              <a:rPr lang="it-IT" dirty="0">
                <a:latin typeface="Aptos" panose="020B0004020202020204" pitchFamily="34" charset="0"/>
              </a:rPr>
              <a:t> from: </a:t>
            </a:r>
            <a:r>
              <a:rPr lang="it-IT" b="0" i="0" u="none" strike="noStrike" dirty="0">
                <a:solidFill>
                  <a:srgbClr val="000000"/>
                </a:solidFill>
                <a:effectLst/>
                <a:latin typeface="Aptos" panose="020B0004020202020204" pitchFamily="34" charset="0"/>
              </a:rPr>
              <a:t>Cavaliere et al., ICARP IV, 2025 </a:t>
            </a:r>
            <a:endParaRPr lang="en-US" dirty="0"/>
          </a:p>
        </p:txBody>
      </p:sp>
    </p:spTree>
    <p:extLst>
      <p:ext uri="{BB962C8B-B14F-4D97-AF65-F5344CB8AC3E}">
        <p14:creationId xmlns:p14="http://schemas.microsoft.com/office/powerpoint/2010/main" val="2125868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AI TOOLS</a:t>
            </a:r>
          </a:p>
          <a:p>
            <a:pPr indent="-457200">
              <a:lnSpc>
                <a:spcPct val="107000"/>
              </a:lnSpc>
              <a:spcAft>
                <a:spcPts val="800"/>
              </a:spcAft>
              <a:tabLst>
                <a:tab pos="457200" algn="l"/>
              </a:tabLst>
            </a:pPr>
            <a:r>
              <a:rPr lang="en-US" dirty="0"/>
              <a:t>Roadmap to Retrieval-Augmented Generation (RAG)</a:t>
            </a:r>
            <a:endParaRPr lang="en-US" i="1" dirty="0"/>
          </a:p>
        </p:txBody>
      </p:sp>
      <p:pic>
        <p:nvPicPr>
          <p:cNvPr id="3" name="Immagine 2">
            <a:extLst>
              <a:ext uri="{FF2B5EF4-FFF2-40B4-BE49-F238E27FC236}">
                <a16:creationId xmlns:a16="http://schemas.microsoft.com/office/drawing/2014/main" id="{D66F49C4-47FB-07C2-4CA3-3641D7C7891F}"/>
              </a:ext>
            </a:extLst>
          </p:cNvPr>
          <p:cNvPicPr>
            <a:picLocks noChangeAspect="1"/>
          </p:cNvPicPr>
          <p:nvPr/>
        </p:nvPicPr>
        <p:blipFill>
          <a:blip r:embed="rId3"/>
          <a:stretch>
            <a:fillRect/>
          </a:stretch>
        </p:blipFill>
        <p:spPr>
          <a:xfrm>
            <a:off x="0" y="-66782"/>
            <a:ext cx="18288000" cy="10420564"/>
          </a:xfrm>
          <a:prstGeom prst="rect">
            <a:avLst/>
          </a:prstGeom>
        </p:spPr>
      </p:pic>
      <p:sp>
        <p:nvSpPr>
          <p:cNvPr id="2" name="CasellaDiTesto 1">
            <a:extLst>
              <a:ext uri="{FF2B5EF4-FFF2-40B4-BE49-F238E27FC236}">
                <a16:creationId xmlns:a16="http://schemas.microsoft.com/office/drawing/2014/main" id="{8C14A3F6-D62F-6FD0-7427-726A495C6FD2}"/>
              </a:ext>
            </a:extLst>
          </p:cNvPr>
          <p:cNvSpPr txBox="1"/>
          <p:nvPr/>
        </p:nvSpPr>
        <p:spPr>
          <a:xfrm>
            <a:off x="480462" y="10046005"/>
            <a:ext cx="9144000" cy="307777"/>
          </a:xfrm>
          <a:prstGeom prst="rect">
            <a:avLst/>
          </a:prstGeom>
          <a:noFill/>
        </p:spPr>
        <p:txBody>
          <a:bodyPr wrap="square">
            <a:spAutoFit/>
          </a:bodyPr>
          <a:lstStyle/>
          <a:p>
            <a:r>
              <a:rPr lang="it-IT" dirty="0" err="1">
                <a:latin typeface="Aptos" panose="020B0004020202020204" pitchFamily="34" charset="0"/>
              </a:rPr>
              <a:t>Adapted</a:t>
            </a:r>
            <a:r>
              <a:rPr lang="it-IT" dirty="0">
                <a:latin typeface="Aptos" panose="020B0004020202020204" pitchFamily="34" charset="0"/>
              </a:rPr>
              <a:t> from: </a:t>
            </a:r>
            <a:r>
              <a:rPr lang="it-IT" b="0" i="0" u="none" strike="noStrike" dirty="0">
                <a:solidFill>
                  <a:srgbClr val="000000"/>
                </a:solidFill>
                <a:effectLst/>
                <a:latin typeface="Aptos" panose="020B0004020202020204" pitchFamily="34" charset="0"/>
              </a:rPr>
              <a:t>Cavaliere et al., ICARP IV, 2025 </a:t>
            </a:r>
            <a:endParaRPr lang="en-US" dirty="0"/>
          </a:p>
        </p:txBody>
      </p:sp>
    </p:spTree>
    <p:extLst>
      <p:ext uri="{BB962C8B-B14F-4D97-AF65-F5344CB8AC3E}">
        <p14:creationId xmlns:p14="http://schemas.microsoft.com/office/powerpoint/2010/main" val="761741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DATA PROCESSING TEMPLATES</a:t>
            </a:r>
          </a:p>
          <a:p>
            <a:pPr indent="-457200">
              <a:lnSpc>
                <a:spcPct val="107000"/>
              </a:lnSpc>
              <a:spcAft>
                <a:spcPts val="800"/>
              </a:spcAft>
              <a:tabLst>
                <a:tab pos="457200" algn="l"/>
              </a:tabLst>
            </a:pPr>
            <a:r>
              <a:rPr lang="en-US" dirty="0" err="1"/>
              <a:t>Jupyler</a:t>
            </a:r>
            <a:r>
              <a:rPr lang="en-US" dirty="0"/>
              <a:t> notebooks (not yet available)</a:t>
            </a:r>
          </a:p>
          <a:p>
            <a:pPr indent="-457200">
              <a:lnSpc>
                <a:spcPct val="107000"/>
              </a:lnSpc>
              <a:spcAft>
                <a:spcPts val="800"/>
              </a:spcAft>
              <a:tabLst>
                <a:tab pos="457200" algn="l"/>
              </a:tabLst>
            </a:pPr>
            <a:r>
              <a:rPr lang="en-US" dirty="0" err="1"/>
              <a:t>Github</a:t>
            </a:r>
            <a:r>
              <a:rPr lang="en-US" dirty="0"/>
              <a:t> (currently open to WP4-WP5 only)</a:t>
            </a:r>
          </a:p>
          <a:p>
            <a:pPr indent="-457200">
              <a:lnSpc>
                <a:spcPct val="107000"/>
              </a:lnSpc>
              <a:spcAft>
                <a:spcPts val="800"/>
              </a:spcAft>
              <a:tabLst>
                <a:tab pos="457200" algn="l"/>
              </a:tabLst>
            </a:pPr>
            <a:endParaRPr lang="en-US" i="1" dirty="0"/>
          </a:p>
        </p:txBody>
      </p:sp>
      <p:pic>
        <p:nvPicPr>
          <p:cNvPr id="2" name="Immagine 1">
            <a:extLst>
              <a:ext uri="{FF2B5EF4-FFF2-40B4-BE49-F238E27FC236}">
                <a16:creationId xmlns:a16="http://schemas.microsoft.com/office/drawing/2014/main" id="{8D95E9DC-160E-74EB-A164-129047C7DE29}"/>
              </a:ext>
            </a:extLst>
          </p:cNvPr>
          <p:cNvPicPr>
            <a:picLocks noChangeAspect="1"/>
          </p:cNvPicPr>
          <p:nvPr/>
        </p:nvPicPr>
        <p:blipFill>
          <a:blip r:embed="rId3"/>
          <a:stretch>
            <a:fillRect/>
          </a:stretch>
        </p:blipFill>
        <p:spPr>
          <a:xfrm>
            <a:off x="9548245" y="5085698"/>
            <a:ext cx="8739755" cy="4535905"/>
          </a:xfrm>
          <a:prstGeom prst="rect">
            <a:avLst/>
          </a:prstGeom>
        </p:spPr>
      </p:pic>
    </p:spTree>
    <p:extLst>
      <p:ext uri="{BB962C8B-B14F-4D97-AF65-F5344CB8AC3E}">
        <p14:creationId xmlns:p14="http://schemas.microsoft.com/office/powerpoint/2010/main" val="3012993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8CE3DE4-58E7-3570-F3FB-A5F37F2900CD}"/>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527F78C8-3895-BC43-FE86-E6652D23CB7E}"/>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Progress &amp; Achievements</a:t>
            </a:r>
            <a:br>
              <a:rPr lang="en-GB" dirty="0"/>
            </a:br>
            <a:endParaRPr dirty="0"/>
          </a:p>
        </p:txBody>
      </p:sp>
      <p:sp>
        <p:nvSpPr>
          <p:cNvPr id="112" name="Google Shape;112;p22">
            <a:extLst>
              <a:ext uri="{FF2B5EF4-FFF2-40B4-BE49-F238E27FC236}">
                <a16:creationId xmlns:a16="http://schemas.microsoft.com/office/drawing/2014/main" id="{EF811452-AE08-6934-58F5-C40612617C41}"/>
              </a:ext>
            </a:extLst>
          </p:cNvPr>
          <p:cNvSpPr txBox="1">
            <a:spLocks noGrp="1"/>
          </p:cNvSpPr>
          <p:nvPr>
            <p:ph type="body" idx="1"/>
          </p:nvPr>
        </p:nvSpPr>
        <p:spPr>
          <a:xfrm>
            <a:off x="480462" y="1952285"/>
            <a:ext cx="161377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en-US" sz="3200" b="1" u="sng" dirty="0">
              <a:solidFill>
                <a:schemeClr val="bg2"/>
              </a:solidFill>
              <a:latin typeface="Montserrat" pitchFamily="2" charset="77"/>
            </a:endParaRPr>
          </a:p>
          <a:p>
            <a:pPr marL="0" indent="0">
              <a:lnSpc>
                <a:spcPct val="107000"/>
              </a:lnSpc>
              <a:spcAft>
                <a:spcPts val="800"/>
              </a:spcAft>
              <a:buNone/>
              <a:tabLst>
                <a:tab pos="457200" algn="l"/>
              </a:tabLst>
            </a:pPr>
            <a:r>
              <a:rPr lang="en-US" b="1" u="sng" dirty="0"/>
              <a:t>ZENODO</a:t>
            </a:r>
          </a:p>
          <a:p>
            <a:pPr indent="-457200">
              <a:lnSpc>
                <a:spcPct val="107000"/>
              </a:lnSpc>
              <a:spcAft>
                <a:spcPts val="800"/>
              </a:spcAft>
              <a:tabLst>
                <a:tab pos="457200" algn="l"/>
              </a:tabLst>
            </a:pPr>
            <a:r>
              <a:rPr lang="en-US" dirty="0"/>
              <a:t>ZENODO community created (200 Gb)</a:t>
            </a:r>
          </a:p>
          <a:p>
            <a:pPr indent="-457200">
              <a:lnSpc>
                <a:spcPct val="107000"/>
              </a:lnSpc>
              <a:spcAft>
                <a:spcPts val="800"/>
              </a:spcAft>
              <a:tabLst>
                <a:tab pos="457200" algn="l"/>
              </a:tabLst>
            </a:pPr>
            <a:r>
              <a:rPr lang="en-US" dirty="0"/>
              <a:t>Guidelines to upload research outputs to ZENODO developed</a:t>
            </a:r>
          </a:p>
          <a:p>
            <a:pPr marL="614362" marR="0" lvl="0" indent="-336550" algn="l" rtl="0">
              <a:lnSpc>
                <a:spcPct val="100000"/>
              </a:lnSpc>
              <a:spcBef>
                <a:spcPts val="1000"/>
              </a:spcBef>
              <a:spcAft>
                <a:spcPts val="0"/>
              </a:spcAft>
              <a:buClr>
                <a:schemeClr val="dk1"/>
              </a:buClr>
              <a:buSzPts val="2800"/>
              <a:buFont typeface="Arial"/>
              <a:buNone/>
            </a:pPr>
            <a:endParaRPr lang="en-US" dirty="0"/>
          </a:p>
          <a:p>
            <a:pPr marL="614362" marR="0" lvl="0" indent="-336550" algn="l" rtl="0">
              <a:lnSpc>
                <a:spcPct val="100000"/>
              </a:lnSpc>
              <a:spcBef>
                <a:spcPts val="1000"/>
              </a:spcBef>
              <a:spcAft>
                <a:spcPts val="0"/>
              </a:spcAft>
              <a:buClr>
                <a:schemeClr val="dk1"/>
              </a:buClr>
              <a:buSzPts val="2800"/>
              <a:buFont typeface="Arial"/>
              <a:buNone/>
            </a:pPr>
            <a:r>
              <a:rPr lang="it-IT" sz="3200" dirty="0">
                <a:solidFill>
                  <a:srgbClr val="363E47"/>
                </a:solidFill>
                <a:latin typeface="Montserrat" pitchFamily="2" charset="77"/>
                <a:sym typeface="Montserrat"/>
              </a:rPr>
              <a:t>ZENODO POLARIN community for:</a:t>
            </a:r>
          </a:p>
          <a:p>
            <a:pPr marL="735012" indent="-457200">
              <a:lnSpc>
                <a:spcPct val="100000"/>
              </a:lnSpc>
            </a:pPr>
            <a:r>
              <a:rPr lang="it-IT" sz="3200" b="0" i="0" u="none" strike="noStrike" cap="none" dirty="0">
                <a:solidFill>
                  <a:srgbClr val="363E47"/>
                </a:solidFill>
                <a:latin typeface="Montserrat" pitchFamily="2" charset="77"/>
                <a:ea typeface="Montserrat"/>
                <a:cs typeface="Montserrat"/>
                <a:sym typeface="Montserrat"/>
              </a:rPr>
              <a:t>Deliverables* (ZENODO </a:t>
            </a:r>
            <a:r>
              <a:rPr lang="it-IT" sz="3200" b="0" i="0" u="none" strike="noStrike" cap="none" dirty="0" err="1">
                <a:solidFill>
                  <a:srgbClr val="363E47"/>
                </a:solidFill>
                <a:latin typeface="Montserrat" pitchFamily="2" charset="77"/>
                <a:ea typeface="Montserrat"/>
                <a:cs typeface="Montserrat"/>
                <a:sym typeface="Montserrat"/>
              </a:rPr>
              <a:t>manages</a:t>
            </a:r>
            <a:r>
              <a:rPr lang="it-IT" sz="3200" b="0" i="0" u="none" strike="noStrike" cap="none" dirty="0">
                <a:solidFill>
                  <a:srgbClr val="363E47"/>
                </a:solidFill>
                <a:latin typeface="Montserrat" pitchFamily="2" charset="77"/>
                <a:ea typeface="Montserrat"/>
                <a:cs typeface="Montserrat"/>
                <a:sym typeface="Montserrat"/>
              </a:rPr>
              <a:t> </a:t>
            </a:r>
            <a:r>
              <a:rPr lang="it-IT" sz="3200" b="0" i="0" u="none" strike="noStrike" cap="none" dirty="0" err="1">
                <a:solidFill>
                  <a:srgbClr val="363E47"/>
                </a:solidFill>
                <a:latin typeface="Montserrat" pitchFamily="2" charset="77"/>
                <a:ea typeface="Montserrat"/>
                <a:cs typeface="Montserrat"/>
                <a:sym typeface="Montserrat"/>
              </a:rPr>
              <a:t>versions</a:t>
            </a:r>
            <a:r>
              <a:rPr lang="it-IT" sz="3200" b="0" i="0" u="none" strike="noStrike" cap="none" dirty="0">
                <a:solidFill>
                  <a:srgbClr val="363E47"/>
                </a:solidFill>
                <a:latin typeface="Montserrat" pitchFamily="2" charset="77"/>
                <a:ea typeface="Montserrat"/>
                <a:cs typeface="Montserrat"/>
                <a:sym typeface="Montserrat"/>
              </a:rPr>
              <a:t>**)</a:t>
            </a:r>
          </a:p>
          <a:p>
            <a:pPr marL="735012" indent="-457200">
              <a:lnSpc>
                <a:spcPct val="100000"/>
              </a:lnSpc>
            </a:pPr>
            <a:r>
              <a:rPr lang="it-IT" sz="3200" dirty="0">
                <a:solidFill>
                  <a:srgbClr val="363E47"/>
                </a:solidFill>
                <a:latin typeface="Montserrat" pitchFamily="2" charset="77"/>
                <a:ea typeface="Montserrat"/>
                <a:cs typeface="Montserrat"/>
                <a:sym typeface="Montserrat"/>
              </a:rPr>
              <a:t>Official </a:t>
            </a:r>
            <a:r>
              <a:rPr lang="it-IT" sz="3200" dirty="0" err="1">
                <a:solidFill>
                  <a:srgbClr val="363E47"/>
                </a:solidFill>
                <a:latin typeface="Montserrat" pitchFamily="2" charset="77"/>
                <a:ea typeface="Montserrat"/>
                <a:cs typeface="Montserrat"/>
                <a:sym typeface="Montserrat"/>
              </a:rPr>
              <a:t>dissemination</a:t>
            </a:r>
            <a:r>
              <a:rPr lang="it-IT" sz="3200" dirty="0">
                <a:solidFill>
                  <a:srgbClr val="363E47"/>
                </a:solidFill>
                <a:latin typeface="Montserrat" pitchFamily="2" charset="77"/>
                <a:ea typeface="Montserrat"/>
                <a:cs typeface="Montserrat"/>
                <a:sym typeface="Montserrat"/>
              </a:rPr>
              <a:t> </a:t>
            </a:r>
            <a:r>
              <a:rPr lang="it-IT" sz="3200" dirty="0" err="1">
                <a:solidFill>
                  <a:srgbClr val="363E47"/>
                </a:solidFill>
                <a:latin typeface="Montserrat" pitchFamily="2" charset="77"/>
                <a:ea typeface="Montserrat"/>
                <a:cs typeface="Montserrat"/>
                <a:sym typeface="Montserrat"/>
              </a:rPr>
              <a:t>material</a:t>
            </a:r>
            <a:r>
              <a:rPr lang="it-IT" sz="3200" dirty="0">
                <a:solidFill>
                  <a:srgbClr val="363E47"/>
                </a:solidFill>
                <a:latin typeface="Montserrat" pitchFamily="2" charset="77"/>
                <a:ea typeface="Montserrat"/>
                <a:cs typeface="Montserrat"/>
                <a:sym typeface="Montserrat"/>
              </a:rPr>
              <a:t> (newsletters, policy-brief, …) </a:t>
            </a:r>
            <a:endParaRPr lang="it-IT" sz="3200" b="0" i="0" u="none" strike="noStrike" cap="none" dirty="0">
              <a:solidFill>
                <a:srgbClr val="363E47"/>
              </a:solidFill>
              <a:latin typeface="Montserrat" pitchFamily="2" charset="77"/>
              <a:ea typeface="Montserrat"/>
              <a:cs typeface="Montserrat"/>
              <a:sym typeface="Montserrat"/>
            </a:endParaRPr>
          </a:p>
          <a:p>
            <a:pPr marL="735012" indent="-457200">
              <a:lnSpc>
                <a:spcPct val="100000"/>
              </a:lnSpc>
            </a:pPr>
            <a:r>
              <a:rPr lang="it-IT" sz="3200" b="0" i="0" u="none" strike="noStrike" cap="none" dirty="0">
                <a:solidFill>
                  <a:srgbClr val="363E47"/>
                </a:solidFill>
                <a:latin typeface="Montserrat" pitchFamily="2" charset="77"/>
                <a:ea typeface="Montserrat"/>
                <a:cs typeface="Montserrat"/>
                <a:sym typeface="Montserrat"/>
              </a:rPr>
              <a:t>TA data projects (</a:t>
            </a:r>
            <a:r>
              <a:rPr lang="it-IT" sz="3200" b="0" i="0" u="none" strike="noStrike" cap="none" dirty="0" err="1">
                <a:solidFill>
                  <a:srgbClr val="363E47"/>
                </a:solidFill>
                <a:latin typeface="Montserrat" pitchFamily="2" charset="77"/>
                <a:ea typeface="Montserrat"/>
                <a:cs typeface="Montserrat"/>
                <a:sym typeface="Montserrat"/>
              </a:rPr>
              <a:t>if</a:t>
            </a:r>
            <a:r>
              <a:rPr lang="it-IT" sz="3200" b="0" i="0" u="none" strike="noStrike" cap="none" dirty="0">
                <a:solidFill>
                  <a:srgbClr val="363E47"/>
                </a:solidFill>
                <a:latin typeface="Montserrat" pitchFamily="2" charset="77"/>
                <a:ea typeface="Montserrat"/>
                <a:cs typeface="Montserrat"/>
                <a:sym typeface="Montserrat"/>
              </a:rPr>
              <a:t>/</a:t>
            </a:r>
            <a:r>
              <a:rPr lang="it-IT" sz="3200" b="0" i="0" u="none" strike="noStrike" cap="none" dirty="0" err="1">
                <a:solidFill>
                  <a:srgbClr val="363E47"/>
                </a:solidFill>
                <a:latin typeface="Montserrat" pitchFamily="2" charset="77"/>
                <a:ea typeface="Montserrat"/>
                <a:cs typeface="Montserrat"/>
                <a:sym typeface="Montserrat"/>
              </a:rPr>
              <a:t>whenever</a:t>
            </a:r>
            <a:r>
              <a:rPr lang="it-IT" sz="3200" b="0" i="0" u="none" strike="noStrike" cap="none" dirty="0">
                <a:solidFill>
                  <a:srgbClr val="363E47"/>
                </a:solidFill>
                <a:latin typeface="Montserrat" pitchFamily="2" charset="77"/>
                <a:ea typeface="Montserrat"/>
                <a:cs typeface="Montserrat"/>
                <a:sym typeface="Montserrat"/>
              </a:rPr>
              <a:t> </a:t>
            </a:r>
            <a:r>
              <a:rPr lang="it-IT" sz="3200" b="0" i="0" u="none" strike="noStrike" cap="none" dirty="0" err="1">
                <a:solidFill>
                  <a:srgbClr val="363E47"/>
                </a:solidFill>
                <a:latin typeface="Montserrat" pitchFamily="2" charset="77"/>
                <a:ea typeface="Montserrat"/>
                <a:cs typeface="Montserrat"/>
                <a:sym typeface="Montserrat"/>
              </a:rPr>
              <a:t>needed</a:t>
            </a:r>
            <a:r>
              <a:rPr lang="it-IT" sz="3200" b="0" i="0" u="none" strike="noStrike" cap="none" dirty="0">
                <a:solidFill>
                  <a:srgbClr val="363E47"/>
                </a:solidFill>
                <a:latin typeface="Montserrat" pitchFamily="2" charset="77"/>
                <a:ea typeface="Montserrat"/>
                <a:cs typeface="Montserrat"/>
                <a:sym typeface="Montserrat"/>
              </a:rPr>
              <a:t>)</a:t>
            </a:r>
          </a:p>
          <a:p>
            <a:pPr marL="735012" indent="-457200">
              <a:lnSpc>
                <a:spcPct val="100000"/>
              </a:lnSpc>
            </a:pPr>
            <a:r>
              <a:rPr lang="it-IT" sz="3200" dirty="0" err="1">
                <a:solidFill>
                  <a:srgbClr val="363E47"/>
                </a:solidFill>
                <a:latin typeface="Montserrat" pitchFamily="2" charset="77"/>
                <a:ea typeface="Montserrat"/>
                <a:cs typeface="Montserrat"/>
                <a:sym typeface="Montserrat"/>
              </a:rPr>
              <a:t>Complementary</a:t>
            </a:r>
            <a:r>
              <a:rPr lang="it-IT" sz="3200" dirty="0">
                <a:solidFill>
                  <a:srgbClr val="363E47"/>
                </a:solidFill>
                <a:latin typeface="Montserrat" pitchFamily="2" charset="77"/>
                <a:ea typeface="Montserrat"/>
                <a:cs typeface="Montserrat"/>
                <a:sym typeface="Montserrat"/>
              </a:rPr>
              <a:t> repository for code/</a:t>
            </a:r>
            <a:r>
              <a:rPr lang="it-IT" sz="3200" dirty="0" err="1">
                <a:solidFill>
                  <a:srgbClr val="363E47"/>
                </a:solidFill>
                <a:latin typeface="Montserrat" pitchFamily="2" charset="77"/>
                <a:ea typeface="Montserrat"/>
                <a:cs typeface="Montserrat"/>
                <a:sym typeface="Montserrat"/>
              </a:rPr>
              <a:t>cookbook</a:t>
            </a:r>
            <a:r>
              <a:rPr lang="it-IT" sz="3200" dirty="0">
                <a:solidFill>
                  <a:srgbClr val="363E47"/>
                </a:solidFill>
                <a:latin typeface="Montserrat" pitchFamily="2" charset="77"/>
                <a:ea typeface="Montserrat"/>
                <a:cs typeface="Montserrat"/>
                <a:sym typeface="Montserrat"/>
              </a:rPr>
              <a:t>/etc.</a:t>
            </a:r>
            <a:endParaRPr lang="it-IT" sz="3200" b="0" i="0" u="none" strike="noStrike" cap="none" dirty="0">
              <a:solidFill>
                <a:schemeClr val="dk1"/>
              </a:solidFill>
              <a:latin typeface="Montserrat" pitchFamily="2" charset="77"/>
              <a:sym typeface="Arial"/>
            </a:endParaRPr>
          </a:p>
          <a:p>
            <a:pPr marL="450850" marR="0" lvl="0" indent="-350838" algn="l" rtl="0">
              <a:lnSpc>
                <a:spcPct val="100000"/>
              </a:lnSpc>
              <a:spcBef>
                <a:spcPts val="1000"/>
              </a:spcBef>
              <a:spcAft>
                <a:spcPts val="0"/>
              </a:spcAft>
              <a:buClr>
                <a:srgbClr val="363E47"/>
              </a:buClr>
              <a:buSzPts val="2800"/>
              <a:buFont typeface="Arial"/>
              <a:buNone/>
            </a:pPr>
            <a:r>
              <a:rPr lang="it-IT" sz="3200" b="0" i="0" u="none" strike="noStrike" cap="none" dirty="0">
                <a:solidFill>
                  <a:srgbClr val="363E47"/>
                </a:solidFill>
                <a:latin typeface="Montserrat" pitchFamily="2" charset="77"/>
                <a:ea typeface="Montserrat"/>
                <a:cs typeface="Montserrat"/>
                <a:sym typeface="Montserrat"/>
              </a:rPr>
              <a:t> </a:t>
            </a:r>
            <a:endParaRPr lang="it-IT" sz="2400" b="0" i="0" u="none" strike="noStrike" cap="none" dirty="0">
              <a:solidFill>
                <a:srgbClr val="363E47"/>
              </a:solidFill>
              <a:latin typeface="Montserrat" pitchFamily="2" charset="77"/>
              <a:ea typeface="Montserrat"/>
              <a:cs typeface="Montserrat"/>
              <a:sym typeface="Montserrat"/>
            </a:endParaRPr>
          </a:p>
          <a:p>
            <a:pPr marL="450850" marR="0" lvl="0" indent="-350838" algn="l" rtl="0">
              <a:lnSpc>
                <a:spcPct val="100000"/>
              </a:lnSpc>
              <a:spcBef>
                <a:spcPts val="1000"/>
              </a:spcBef>
              <a:spcAft>
                <a:spcPts val="0"/>
              </a:spcAft>
              <a:buClr>
                <a:srgbClr val="363E47"/>
              </a:buClr>
              <a:buSzPts val="2800"/>
              <a:buFont typeface="Arial"/>
              <a:buNone/>
            </a:pPr>
            <a:r>
              <a:rPr lang="it-IT" sz="2400" dirty="0">
                <a:solidFill>
                  <a:srgbClr val="363E47"/>
                </a:solidFill>
                <a:latin typeface="Montserrat" pitchFamily="2" charset="77"/>
                <a:sym typeface="Montserrat"/>
              </a:rPr>
              <a:t>* </a:t>
            </a:r>
            <a:r>
              <a:rPr lang="it-IT" sz="2400" dirty="0" err="1">
                <a:solidFill>
                  <a:srgbClr val="363E47"/>
                </a:solidFill>
                <a:latin typeface="Montserrat" pitchFamily="2" charset="77"/>
                <a:sym typeface="Montserrat"/>
              </a:rPr>
              <a:t>approved</a:t>
            </a:r>
            <a:r>
              <a:rPr lang="it-IT" sz="2400" dirty="0">
                <a:solidFill>
                  <a:srgbClr val="363E47"/>
                </a:solidFill>
                <a:latin typeface="Montserrat" pitchFamily="2" charset="77"/>
                <a:sym typeface="Montserrat"/>
              </a:rPr>
              <a:t> – under </a:t>
            </a:r>
            <a:r>
              <a:rPr lang="it-IT" sz="2400" dirty="0" err="1">
                <a:solidFill>
                  <a:srgbClr val="363E47"/>
                </a:solidFill>
                <a:latin typeface="Montserrat" pitchFamily="2" charset="77"/>
                <a:sym typeface="Montserrat"/>
              </a:rPr>
              <a:t>discussion</a:t>
            </a:r>
            <a:r>
              <a:rPr lang="it-IT" sz="2400" dirty="0">
                <a:solidFill>
                  <a:srgbClr val="363E47"/>
                </a:solidFill>
                <a:latin typeface="Montserrat" pitchFamily="2" charset="77"/>
                <a:sym typeface="Montserrat"/>
              </a:rPr>
              <a:t> </a:t>
            </a:r>
            <a:r>
              <a:rPr lang="it-IT" sz="2400" dirty="0" err="1">
                <a:solidFill>
                  <a:srgbClr val="363E47"/>
                </a:solidFill>
                <a:latin typeface="Montserrat" pitchFamily="2" charset="77"/>
                <a:sym typeface="Montserrat"/>
              </a:rPr>
              <a:t>how</a:t>
            </a:r>
            <a:r>
              <a:rPr lang="it-IT" sz="2400" dirty="0">
                <a:solidFill>
                  <a:srgbClr val="363E47"/>
                </a:solidFill>
                <a:latin typeface="Montserrat" pitchFamily="2" charset="77"/>
                <a:sym typeface="Montserrat"/>
              </a:rPr>
              <a:t>/</a:t>
            </a:r>
            <a:r>
              <a:rPr lang="it-IT" sz="2400" dirty="0" err="1">
                <a:solidFill>
                  <a:srgbClr val="363E47"/>
                </a:solidFill>
                <a:latin typeface="Montserrat" pitchFamily="2" charset="77"/>
                <a:sym typeface="Montserrat"/>
              </a:rPr>
              <a:t>when</a:t>
            </a:r>
            <a:r>
              <a:rPr lang="it-IT" sz="2400" dirty="0">
                <a:solidFill>
                  <a:srgbClr val="363E47"/>
                </a:solidFill>
                <a:latin typeface="Montserrat" pitchFamily="2" charset="77"/>
                <a:sym typeface="Montserrat"/>
              </a:rPr>
              <a:t> </a:t>
            </a:r>
            <a:r>
              <a:rPr lang="it-IT" sz="2400" dirty="0" err="1">
                <a:solidFill>
                  <a:srgbClr val="363E47"/>
                </a:solidFill>
                <a:latin typeface="Montserrat" pitchFamily="2" charset="77"/>
                <a:sym typeface="Montserrat"/>
              </a:rPr>
              <a:t>publish</a:t>
            </a:r>
            <a:r>
              <a:rPr lang="it-IT" sz="2400" dirty="0">
                <a:solidFill>
                  <a:srgbClr val="363E47"/>
                </a:solidFill>
                <a:latin typeface="Montserrat" pitchFamily="2" charset="77"/>
                <a:sym typeface="Montserrat"/>
              </a:rPr>
              <a:t> the </a:t>
            </a:r>
            <a:r>
              <a:rPr lang="it-IT" sz="2400" dirty="0" err="1">
                <a:solidFill>
                  <a:srgbClr val="363E47"/>
                </a:solidFill>
                <a:latin typeface="Montserrat" pitchFamily="2" charset="77"/>
                <a:sym typeface="Montserrat"/>
              </a:rPr>
              <a:t>versions</a:t>
            </a:r>
            <a:r>
              <a:rPr lang="it-IT" sz="2400" dirty="0">
                <a:solidFill>
                  <a:srgbClr val="363E47"/>
                </a:solidFill>
                <a:latin typeface="Montserrat" pitchFamily="2" charset="77"/>
                <a:sym typeface="Montserrat"/>
              </a:rPr>
              <a:t> (e.g. DMP)</a:t>
            </a:r>
          </a:p>
          <a:p>
            <a:pPr marL="450850" marR="0" lvl="0" indent="-350838" algn="l" rtl="0">
              <a:lnSpc>
                <a:spcPct val="100000"/>
              </a:lnSpc>
              <a:spcBef>
                <a:spcPts val="1000"/>
              </a:spcBef>
              <a:spcAft>
                <a:spcPts val="0"/>
              </a:spcAft>
              <a:buClr>
                <a:srgbClr val="363E47"/>
              </a:buClr>
              <a:buSzPts val="2800"/>
              <a:buFont typeface="Arial"/>
              <a:buNone/>
            </a:pPr>
            <a:r>
              <a:rPr lang="it-IT" sz="2400" b="0" i="0" u="none" strike="noStrike" cap="none" dirty="0">
                <a:solidFill>
                  <a:srgbClr val="363E47"/>
                </a:solidFill>
                <a:latin typeface="Montserrat" pitchFamily="2" charset="77"/>
                <a:sym typeface="Montserrat"/>
              </a:rPr>
              <a:t>** https://</a:t>
            </a:r>
            <a:r>
              <a:rPr lang="it-IT" sz="2400" b="0" i="0" u="none" strike="noStrike" cap="none" dirty="0" err="1">
                <a:solidFill>
                  <a:srgbClr val="363E47"/>
                </a:solidFill>
                <a:latin typeface="Montserrat" pitchFamily="2" charset="77"/>
                <a:sym typeface="Montserrat"/>
              </a:rPr>
              <a:t>help.zenodo.org</a:t>
            </a:r>
            <a:r>
              <a:rPr lang="it-IT" sz="2400" b="0" i="0" u="none" strike="noStrike" cap="none" dirty="0">
                <a:solidFill>
                  <a:srgbClr val="363E47"/>
                </a:solidFill>
                <a:latin typeface="Montserrat" pitchFamily="2" charset="77"/>
                <a:sym typeface="Montserrat"/>
              </a:rPr>
              <a:t>/</a:t>
            </a:r>
            <a:r>
              <a:rPr lang="it-IT" sz="2400" b="0" i="0" u="none" strike="noStrike" cap="none" dirty="0" err="1">
                <a:solidFill>
                  <a:srgbClr val="363E47"/>
                </a:solidFill>
                <a:latin typeface="Montserrat" pitchFamily="2" charset="77"/>
                <a:sym typeface="Montserrat"/>
              </a:rPr>
              <a:t>docs</a:t>
            </a:r>
            <a:r>
              <a:rPr lang="it-IT" sz="2400" b="0" i="0" u="none" strike="noStrike" cap="none" dirty="0">
                <a:solidFill>
                  <a:srgbClr val="363E47"/>
                </a:solidFill>
                <a:latin typeface="Montserrat" pitchFamily="2" charset="77"/>
                <a:sym typeface="Montserrat"/>
              </a:rPr>
              <a:t>/</a:t>
            </a:r>
            <a:r>
              <a:rPr lang="it-IT" sz="2400" b="0" i="0" u="none" strike="noStrike" cap="none" dirty="0" err="1">
                <a:solidFill>
                  <a:srgbClr val="363E47"/>
                </a:solidFill>
                <a:latin typeface="Montserrat" pitchFamily="2" charset="77"/>
                <a:sym typeface="Montserrat"/>
              </a:rPr>
              <a:t>deposit</a:t>
            </a:r>
            <a:r>
              <a:rPr lang="it-IT" sz="2400" b="0" i="0" u="none" strike="noStrike" cap="none" dirty="0">
                <a:solidFill>
                  <a:srgbClr val="363E47"/>
                </a:solidFill>
                <a:latin typeface="Montserrat" pitchFamily="2" charset="77"/>
                <a:sym typeface="Montserrat"/>
              </a:rPr>
              <a:t>/</a:t>
            </a:r>
            <a:r>
              <a:rPr lang="it-IT" sz="2400" b="0" i="0" u="none" strike="noStrike" cap="none" dirty="0" err="1">
                <a:solidFill>
                  <a:srgbClr val="363E47"/>
                </a:solidFill>
                <a:latin typeface="Montserrat" pitchFamily="2" charset="77"/>
                <a:sym typeface="Montserrat"/>
              </a:rPr>
              <a:t>manage-versions</a:t>
            </a:r>
            <a:r>
              <a:rPr lang="it-IT" sz="2400" b="0" i="0" u="none" strike="noStrike" cap="none" dirty="0">
                <a:solidFill>
                  <a:srgbClr val="363E47"/>
                </a:solidFill>
                <a:latin typeface="Montserrat" pitchFamily="2" charset="77"/>
                <a:sym typeface="Montserrat"/>
              </a:rPr>
              <a:t>/</a:t>
            </a:r>
            <a:endParaRPr lang="it-IT" sz="2400" b="0" i="0" u="none" strike="noStrike" cap="none" dirty="0">
              <a:solidFill>
                <a:schemeClr val="dk1"/>
              </a:solidFill>
              <a:latin typeface="Montserrat" pitchFamily="2" charset="77"/>
              <a:sym typeface="Arial"/>
            </a:endParaRPr>
          </a:p>
          <a:p>
            <a:pPr marL="0" indent="0">
              <a:lnSpc>
                <a:spcPct val="107000"/>
              </a:lnSpc>
              <a:spcAft>
                <a:spcPts val="800"/>
              </a:spcAft>
              <a:buNone/>
              <a:tabLst>
                <a:tab pos="457200" algn="l"/>
              </a:tabLst>
            </a:pPr>
            <a:endParaRPr lang="en-US" dirty="0"/>
          </a:p>
          <a:p>
            <a:pPr indent="-457200">
              <a:lnSpc>
                <a:spcPct val="107000"/>
              </a:lnSpc>
              <a:spcAft>
                <a:spcPts val="800"/>
              </a:spcAft>
              <a:tabLst>
                <a:tab pos="457200" algn="l"/>
              </a:tabLst>
            </a:pPr>
            <a:endParaRPr lang="en-US" i="1" dirty="0"/>
          </a:p>
        </p:txBody>
      </p:sp>
    </p:spTree>
    <p:extLst>
      <p:ext uri="{BB962C8B-B14F-4D97-AF65-F5344CB8AC3E}">
        <p14:creationId xmlns:p14="http://schemas.microsoft.com/office/powerpoint/2010/main" val="3432653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ZENODO and CORDIS</a:t>
            </a:r>
            <a:br>
              <a:rPr lang="en-GB" dirty="0"/>
            </a:br>
            <a:endParaRPr dirty="0"/>
          </a:p>
        </p:txBody>
      </p:sp>
      <p:sp>
        <p:nvSpPr>
          <p:cNvPr id="112" name="Google Shape;112;p22">
            <a:extLst>
              <a:ext uri="{FF2B5EF4-FFF2-40B4-BE49-F238E27FC236}">
                <a16:creationId xmlns:a16="http://schemas.microsoft.com/office/drawing/2014/main" id="{59A4C955-D4C9-C1F4-4E7E-C2F590E9FCF0}"/>
              </a:ext>
            </a:extLst>
          </p:cNvPr>
          <p:cNvSpPr txBox="1">
            <a:spLocks noGrp="1"/>
          </p:cNvSpPr>
          <p:nvPr>
            <p:ph type="body" idx="1"/>
          </p:nvPr>
        </p:nvSpPr>
        <p:spPr>
          <a:xfrm>
            <a:off x="480462" y="1952285"/>
            <a:ext cx="17398464" cy="6832800"/>
          </a:xfrm>
          <a:prstGeom prst="rect">
            <a:avLst/>
          </a:prstGeom>
        </p:spPr>
        <p:txBody>
          <a:bodyPr spcFirstLastPara="1" wrap="square" lIns="182850" tIns="182850" rIns="182850" bIns="182850" anchor="t" anchorCtr="0">
            <a:noAutofit/>
          </a:bodyPr>
          <a:lstStyle/>
          <a:p>
            <a:pPr marL="0" indent="0">
              <a:lnSpc>
                <a:spcPct val="107000"/>
              </a:lnSpc>
              <a:spcAft>
                <a:spcPts val="800"/>
              </a:spcAft>
              <a:buNone/>
              <a:tabLst>
                <a:tab pos="457200" algn="l"/>
              </a:tabLst>
            </a:pPr>
            <a:endPar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CORDIS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is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 EC tool to access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comprehensive</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nformation</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about</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EU RTD +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has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 page for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each</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EU RTD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proj</a:t>
            </a:r>
            <a:endPar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POLARIN: https://</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cordis.europa.eu</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/project/id/101130949</a:t>
            </a: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POLARIN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outcomes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should</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have</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 DOI (and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should</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award EU funding)</a:t>
            </a: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CORDIS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federates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information from Open Access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Infrastructure</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for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Research</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in Europe systems </a:t>
            </a: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ZENODO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is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an Open Access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Infrastructure</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for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Research</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in Europe and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provides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DOI</a:t>
            </a: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POLARIN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has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 community under ZENODO </a:t>
            </a:r>
          </a:p>
          <a:p>
            <a:pPr indent="-457200">
              <a:lnSpc>
                <a:spcPct val="107000"/>
              </a:lnSpc>
              <a:spcAft>
                <a:spcPts val="800"/>
              </a:spcAft>
              <a:tabLst>
                <a:tab pos="457200" algn="l"/>
              </a:tabLst>
            </a:pP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POLARIN community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was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awarded</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as</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EU Open </a:t>
            </a:r>
            <a:r>
              <a:rPr lang="it-IT" sz="3100" dirty="0" err="1">
                <a:solidFill>
                  <a:schemeClr val="bg2"/>
                </a:solidFill>
                <a:effectLst/>
                <a:latin typeface="Montserrat" pitchFamily="2" charset="77"/>
                <a:ea typeface="Times New Roman" panose="02020603050405020304" pitchFamily="18" charset="0"/>
                <a:cs typeface="Times New Roman" panose="02020603050405020304" pitchFamily="18" charset="0"/>
              </a:rPr>
              <a:t>Research</a:t>
            </a:r>
            <a:r>
              <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rPr>
              <a:t> Repository Pilot  (up to 200GB per digital item)</a:t>
            </a:r>
          </a:p>
          <a:p>
            <a:pPr indent="-457200">
              <a:lnSpc>
                <a:spcPct val="107000"/>
              </a:lnSpc>
              <a:spcAft>
                <a:spcPts val="800"/>
              </a:spcAft>
              <a:tabLst>
                <a:tab pos="457200" algn="l"/>
              </a:tabLst>
            </a:pPr>
            <a:endParaRPr lang="it-IT" sz="31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pPr indent="-457200">
              <a:lnSpc>
                <a:spcPct val="107000"/>
              </a:lnSpc>
              <a:spcAft>
                <a:spcPts val="800"/>
              </a:spcAft>
              <a:tabLst>
                <a:tab pos="457200" algn="l"/>
              </a:tabLst>
            </a:pPr>
            <a:endParaRPr lang="en-DE" sz="3100" dirty="0">
              <a:solidFill>
                <a:schemeClr val="bg2"/>
              </a:solidFill>
              <a:effectLst/>
              <a:latin typeface="Montserrat"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2513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How to ZENODO</a:t>
            </a:r>
            <a:br>
              <a:rPr lang="en-GB" dirty="0"/>
            </a:br>
            <a:endParaRPr dirty="0"/>
          </a:p>
        </p:txBody>
      </p:sp>
      <p:sp>
        <p:nvSpPr>
          <p:cNvPr id="4" name="Segnaposto testo 3">
            <a:extLst>
              <a:ext uri="{FF2B5EF4-FFF2-40B4-BE49-F238E27FC236}">
                <a16:creationId xmlns:a16="http://schemas.microsoft.com/office/drawing/2014/main" id="{08189406-863D-91A4-7744-C1F42C6D50E8}"/>
              </a:ext>
            </a:extLst>
          </p:cNvPr>
          <p:cNvSpPr>
            <a:spLocks noGrp="1"/>
          </p:cNvSpPr>
          <p:nvPr>
            <p:ph type="body" idx="1"/>
          </p:nvPr>
        </p:nvSpPr>
        <p:spPr>
          <a:xfrm>
            <a:off x="820805" y="1943862"/>
            <a:ext cx="12631500" cy="6399275"/>
          </a:xfrm>
        </p:spPr>
        <p:txBody>
          <a:bodyPr/>
          <a:lstStyle/>
          <a:p>
            <a:r>
              <a:rPr lang="en-US" dirty="0"/>
              <a:t>https://</a:t>
            </a:r>
            <a:r>
              <a:rPr lang="en-US" dirty="0" err="1"/>
              <a:t>zenodo.org</a:t>
            </a:r>
            <a:r>
              <a:rPr lang="en-US" dirty="0"/>
              <a:t>/communities/</a:t>
            </a:r>
            <a:r>
              <a:rPr lang="en-US" dirty="0" err="1"/>
              <a:t>eu-polarin</a:t>
            </a:r>
            <a:endParaRPr lang="en-US" dirty="0"/>
          </a:p>
          <a:p>
            <a:endParaRPr lang="en-US" dirty="0"/>
          </a:p>
        </p:txBody>
      </p:sp>
      <p:pic>
        <p:nvPicPr>
          <p:cNvPr id="8" name="Immagine 7">
            <a:extLst>
              <a:ext uri="{FF2B5EF4-FFF2-40B4-BE49-F238E27FC236}">
                <a16:creationId xmlns:a16="http://schemas.microsoft.com/office/drawing/2014/main" id="{3045BD3E-48E4-76BF-4255-476B751E2550}"/>
              </a:ext>
            </a:extLst>
          </p:cNvPr>
          <p:cNvPicPr>
            <a:picLocks noChangeAspect="1"/>
          </p:cNvPicPr>
          <p:nvPr/>
        </p:nvPicPr>
        <p:blipFill>
          <a:blip r:embed="rId3"/>
          <a:stretch>
            <a:fillRect/>
          </a:stretch>
        </p:blipFill>
        <p:spPr>
          <a:xfrm>
            <a:off x="2695074" y="2988213"/>
            <a:ext cx="12849725" cy="7276803"/>
          </a:xfrm>
          <a:prstGeom prst="rect">
            <a:avLst/>
          </a:prstGeom>
        </p:spPr>
      </p:pic>
      <p:sp>
        <p:nvSpPr>
          <p:cNvPr id="9" name="Google Shape;141;p26">
            <a:extLst>
              <a:ext uri="{FF2B5EF4-FFF2-40B4-BE49-F238E27FC236}">
                <a16:creationId xmlns:a16="http://schemas.microsoft.com/office/drawing/2014/main" id="{473D9F96-1DC0-0EEC-2222-62D91B072A66}"/>
              </a:ext>
            </a:extLst>
          </p:cNvPr>
          <p:cNvSpPr/>
          <p:nvPr/>
        </p:nvSpPr>
        <p:spPr>
          <a:xfrm>
            <a:off x="7436614" y="7449927"/>
            <a:ext cx="530700" cy="284100"/>
          </a:xfrm>
          <a:prstGeom prst="lef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Montserrat Medium"/>
              <a:ea typeface="Montserrat Medium"/>
              <a:cs typeface="Montserrat Medium"/>
              <a:sym typeface="Montserrat Medium"/>
            </a:endParaRPr>
          </a:p>
        </p:txBody>
      </p:sp>
      <p:sp>
        <p:nvSpPr>
          <p:cNvPr id="10" name="Google Shape;142;p26">
            <a:extLst>
              <a:ext uri="{FF2B5EF4-FFF2-40B4-BE49-F238E27FC236}">
                <a16:creationId xmlns:a16="http://schemas.microsoft.com/office/drawing/2014/main" id="{16378E79-5C85-2A0E-B7C2-B8BDA55DC001}"/>
              </a:ext>
            </a:extLst>
          </p:cNvPr>
          <p:cNvSpPr txBox="1"/>
          <p:nvPr/>
        </p:nvSpPr>
        <p:spPr>
          <a:xfrm>
            <a:off x="8110898" y="7366093"/>
            <a:ext cx="1629600" cy="56445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it" sz="1300" b="0" i="0" u="none" strike="noStrike" cap="none" dirty="0">
                <a:solidFill>
                  <a:srgbClr val="FF0000"/>
                </a:solidFill>
                <a:latin typeface="Montserrat Medium"/>
                <a:ea typeface="Montserrat Medium"/>
                <a:cs typeface="Montserrat Medium"/>
                <a:sym typeface="Montserrat Medium"/>
              </a:rPr>
              <a:t>if DOI exists add here!</a:t>
            </a:r>
            <a:endParaRPr sz="1300" b="0" i="0" u="none" strike="noStrike" cap="none" dirty="0">
              <a:solidFill>
                <a:srgbClr val="FF0000"/>
              </a:solidFill>
              <a:latin typeface="Montserrat Medium"/>
              <a:ea typeface="Montserrat Medium"/>
              <a:cs typeface="Montserrat Medium"/>
              <a:sym typeface="Montserrat Medium"/>
            </a:endParaRPr>
          </a:p>
        </p:txBody>
      </p:sp>
    </p:spTree>
    <p:extLst>
      <p:ext uri="{BB962C8B-B14F-4D97-AF65-F5344CB8AC3E}">
        <p14:creationId xmlns:p14="http://schemas.microsoft.com/office/powerpoint/2010/main" val="390984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9043058-2242-6CE2-7AAC-57DEEAE40CE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D620A30-CC83-51BE-7A11-00851CB3BB41}"/>
              </a:ext>
            </a:extLst>
          </p:cNvPr>
          <p:cNvSpPr txBox="1">
            <a:spLocks noGrp="1"/>
          </p:cNvSpPr>
          <p:nvPr>
            <p:ph type="title"/>
          </p:nvPr>
        </p:nvSpPr>
        <p:spPr>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s" dirty="0"/>
              <a:t>2. </a:t>
            </a:r>
            <a:r>
              <a:rPr lang="en-GB" dirty="0"/>
              <a:t>How to ZENODO</a:t>
            </a:r>
            <a:br>
              <a:rPr lang="en-GB" dirty="0"/>
            </a:br>
            <a:endParaRPr dirty="0"/>
          </a:p>
        </p:txBody>
      </p:sp>
      <p:sp>
        <p:nvSpPr>
          <p:cNvPr id="4" name="Segnaposto testo 3">
            <a:extLst>
              <a:ext uri="{FF2B5EF4-FFF2-40B4-BE49-F238E27FC236}">
                <a16:creationId xmlns:a16="http://schemas.microsoft.com/office/drawing/2014/main" id="{08189406-863D-91A4-7744-C1F42C6D50E8}"/>
              </a:ext>
            </a:extLst>
          </p:cNvPr>
          <p:cNvSpPr>
            <a:spLocks noGrp="1"/>
          </p:cNvSpPr>
          <p:nvPr>
            <p:ph type="body" idx="1"/>
          </p:nvPr>
        </p:nvSpPr>
        <p:spPr>
          <a:xfrm>
            <a:off x="820805" y="1943862"/>
            <a:ext cx="12631500" cy="6399275"/>
          </a:xfrm>
        </p:spPr>
        <p:txBody>
          <a:bodyPr/>
          <a:lstStyle/>
          <a:p>
            <a:r>
              <a:rPr lang="en-US" dirty="0"/>
              <a:t>https://</a:t>
            </a:r>
            <a:r>
              <a:rPr lang="en-US" dirty="0" err="1"/>
              <a:t>zenodo.org</a:t>
            </a:r>
            <a:r>
              <a:rPr lang="en-US" dirty="0"/>
              <a:t>/communities/</a:t>
            </a:r>
            <a:r>
              <a:rPr lang="en-US" dirty="0" err="1"/>
              <a:t>eu-polarin</a:t>
            </a:r>
            <a:endParaRPr lang="en-US" dirty="0"/>
          </a:p>
          <a:p>
            <a:r>
              <a:rPr lang="en-US" dirty="0"/>
              <a:t>id </a:t>
            </a:r>
            <a:r>
              <a:rPr lang="en-US" dirty="0">
                <a:sym typeface="Wingdings" pitchFamily="2" charset="2"/>
              </a:rPr>
              <a:t> </a:t>
            </a:r>
            <a:r>
              <a:rPr lang="en-US" dirty="0"/>
              <a:t>101130949!!!</a:t>
            </a:r>
          </a:p>
        </p:txBody>
      </p:sp>
      <p:pic>
        <p:nvPicPr>
          <p:cNvPr id="5" name="Immagine 4">
            <a:extLst>
              <a:ext uri="{FF2B5EF4-FFF2-40B4-BE49-F238E27FC236}">
                <a16:creationId xmlns:a16="http://schemas.microsoft.com/office/drawing/2014/main" id="{5B4833B7-96DB-B700-DCC8-2830507CB56F}"/>
              </a:ext>
            </a:extLst>
          </p:cNvPr>
          <p:cNvPicPr>
            <a:picLocks noChangeAspect="1"/>
          </p:cNvPicPr>
          <p:nvPr/>
        </p:nvPicPr>
        <p:blipFill>
          <a:blip r:embed="rId3"/>
          <a:stretch>
            <a:fillRect/>
          </a:stretch>
        </p:blipFill>
        <p:spPr>
          <a:xfrm>
            <a:off x="1474036" y="3931429"/>
            <a:ext cx="13072143" cy="3145177"/>
          </a:xfrm>
          <a:prstGeom prst="rect">
            <a:avLst/>
          </a:prstGeom>
        </p:spPr>
      </p:pic>
      <p:sp>
        <p:nvSpPr>
          <p:cNvPr id="6" name="Freccia giù 5">
            <a:extLst>
              <a:ext uri="{FF2B5EF4-FFF2-40B4-BE49-F238E27FC236}">
                <a16:creationId xmlns:a16="http://schemas.microsoft.com/office/drawing/2014/main" id="{2071414D-3E56-E359-D72C-CEBB0B5A4566}"/>
              </a:ext>
            </a:extLst>
          </p:cNvPr>
          <p:cNvSpPr/>
          <p:nvPr/>
        </p:nvSpPr>
        <p:spPr>
          <a:xfrm rot="10800000">
            <a:off x="2261937" y="6087979"/>
            <a:ext cx="842211" cy="1432044"/>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a:extLst>
              <a:ext uri="{FF2B5EF4-FFF2-40B4-BE49-F238E27FC236}">
                <a16:creationId xmlns:a16="http://schemas.microsoft.com/office/drawing/2014/main" id="{43D3947F-FC05-0C00-C1DD-58A44672F984}"/>
              </a:ext>
            </a:extLst>
          </p:cNvPr>
          <p:cNvPicPr>
            <a:picLocks noChangeAspect="1"/>
          </p:cNvPicPr>
          <p:nvPr/>
        </p:nvPicPr>
        <p:blipFill>
          <a:blip r:embed="rId4"/>
          <a:stretch>
            <a:fillRect/>
          </a:stretch>
        </p:blipFill>
        <p:spPr>
          <a:xfrm>
            <a:off x="5257800" y="3341519"/>
            <a:ext cx="10786622" cy="5001618"/>
          </a:xfrm>
          <a:prstGeom prst="rect">
            <a:avLst/>
          </a:prstGeom>
        </p:spPr>
      </p:pic>
      <p:sp>
        <p:nvSpPr>
          <p:cNvPr id="11" name="Freccia giù 10">
            <a:extLst>
              <a:ext uri="{FF2B5EF4-FFF2-40B4-BE49-F238E27FC236}">
                <a16:creationId xmlns:a16="http://schemas.microsoft.com/office/drawing/2014/main" id="{3EFBE384-715A-3B35-9176-89DEB4B1B28C}"/>
              </a:ext>
            </a:extLst>
          </p:cNvPr>
          <p:cNvSpPr/>
          <p:nvPr/>
        </p:nvSpPr>
        <p:spPr>
          <a:xfrm rot="10800000">
            <a:off x="5638449" y="4787995"/>
            <a:ext cx="842211" cy="1432044"/>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ccia giù 11">
            <a:extLst>
              <a:ext uri="{FF2B5EF4-FFF2-40B4-BE49-F238E27FC236}">
                <a16:creationId xmlns:a16="http://schemas.microsoft.com/office/drawing/2014/main" id="{9F8092EB-6AE5-0B7D-2D63-1420F4237033}"/>
              </a:ext>
            </a:extLst>
          </p:cNvPr>
          <p:cNvSpPr/>
          <p:nvPr/>
        </p:nvSpPr>
        <p:spPr>
          <a:xfrm rot="10800000">
            <a:off x="14893170" y="8308750"/>
            <a:ext cx="842211" cy="1432044"/>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asellaDiTesto 13">
            <a:extLst>
              <a:ext uri="{FF2B5EF4-FFF2-40B4-BE49-F238E27FC236}">
                <a16:creationId xmlns:a16="http://schemas.microsoft.com/office/drawing/2014/main" id="{A2AA54B5-70D0-C381-EF5B-D3AE7E0F8ADC}"/>
              </a:ext>
            </a:extLst>
          </p:cNvPr>
          <p:cNvSpPr txBox="1"/>
          <p:nvPr/>
        </p:nvSpPr>
        <p:spPr>
          <a:xfrm>
            <a:off x="7136555" y="4387885"/>
            <a:ext cx="1497757" cy="400110"/>
          </a:xfrm>
          <a:prstGeom prst="rect">
            <a:avLst/>
          </a:prstGeom>
          <a:noFill/>
        </p:spPr>
        <p:txBody>
          <a:bodyPr wrap="square" rtlCol="0">
            <a:spAutoFit/>
          </a:bodyPr>
          <a:lstStyle/>
          <a:p>
            <a:r>
              <a:rPr lang="it-IT" sz="2000" b="1" i="0" dirty="0">
                <a:solidFill>
                  <a:srgbClr val="FF0000"/>
                </a:solidFill>
                <a:effectLst/>
                <a:latin typeface="Poppins" pitchFamily="2" charset="77"/>
              </a:rPr>
              <a:t>101130949</a:t>
            </a:r>
            <a:endParaRPr lang="en-US" sz="1600" b="1" dirty="0">
              <a:solidFill>
                <a:srgbClr val="FF0000"/>
              </a:solidFill>
            </a:endParaRPr>
          </a:p>
        </p:txBody>
      </p:sp>
      <p:pic>
        <p:nvPicPr>
          <p:cNvPr id="13" name="Immagine 12">
            <a:extLst>
              <a:ext uri="{FF2B5EF4-FFF2-40B4-BE49-F238E27FC236}">
                <a16:creationId xmlns:a16="http://schemas.microsoft.com/office/drawing/2014/main" id="{AB68E3FD-D63A-0A88-87FB-48C85BB50A17}"/>
              </a:ext>
            </a:extLst>
          </p:cNvPr>
          <p:cNvPicPr>
            <a:picLocks noChangeAspect="1"/>
          </p:cNvPicPr>
          <p:nvPr/>
        </p:nvPicPr>
        <p:blipFill>
          <a:blip r:embed="rId5"/>
          <a:stretch>
            <a:fillRect/>
          </a:stretch>
        </p:blipFill>
        <p:spPr>
          <a:xfrm>
            <a:off x="1155168" y="3503843"/>
            <a:ext cx="17132832" cy="6236951"/>
          </a:xfrm>
          <a:prstGeom prst="rect">
            <a:avLst/>
          </a:prstGeom>
        </p:spPr>
      </p:pic>
    </p:spTree>
    <p:extLst>
      <p:ext uri="{BB962C8B-B14F-4D97-AF65-F5344CB8AC3E}">
        <p14:creationId xmlns:p14="http://schemas.microsoft.com/office/powerpoint/2010/main" val="37779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110">
          <a:extLst>
            <a:ext uri="{FF2B5EF4-FFF2-40B4-BE49-F238E27FC236}">
              <a16:creationId xmlns:a16="http://schemas.microsoft.com/office/drawing/2014/main" id="{DA7BC532-CDD1-4203-A319-9B6F6F5B9FE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5D8A80D-0570-118F-3BD4-E94BD5B99C53}"/>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3. </a:t>
            </a:r>
            <a:r>
              <a:rPr lang="en-GB" dirty="0"/>
              <a:t>Challenges &amp; Opportunities</a:t>
            </a:r>
            <a:br>
              <a:rPr lang="en-GB" dirty="0"/>
            </a:br>
            <a:endParaRPr dirty="0"/>
          </a:p>
        </p:txBody>
      </p:sp>
      <p:sp>
        <p:nvSpPr>
          <p:cNvPr id="112" name="Google Shape;112;p22">
            <a:extLst>
              <a:ext uri="{FF2B5EF4-FFF2-40B4-BE49-F238E27FC236}">
                <a16:creationId xmlns:a16="http://schemas.microsoft.com/office/drawing/2014/main" id="{E7E2A83C-29B8-C172-F09C-F9E1A317152D}"/>
              </a:ext>
            </a:extLst>
          </p:cNvPr>
          <p:cNvSpPr txBox="1">
            <a:spLocks noGrp="1"/>
          </p:cNvSpPr>
          <p:nvPr>
            <p:ph type="body" idx="1"/>
          </p:nvPr>
        </p:nvSpPr>
        <p:spPr>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b="0" i="0" u="none" strike="noStrike" dirty="0">
                <a:solidFill>
                  <a:srgbClr val="000000"/>
                </a:solidFill>
                <a:effectLst/>
              </a:rPr>
              <a:t>(if needed)</a:t>
            </a:r>
          </a:p>
          <a:p>
            <a:pPr algn="l">
              <a:buFont typeface="Arial" panose="020B0604020202020204" pitchFamily="34" charset="0"/>
              <a:buChar char="•"/>
            </a:pPr>
            <a:r>
              <a:rPr lang="en-GB" b="0" i="0" u="none" strike="noStrike" dirty="0">
                <a:solidFill>
                  <a:srgbClr val="000000"/>
                </a:solidFill>
                <a:effectLst/>
              </a:rPr>
              <a:t>Main challenges encountered (framed constructively)</a:t>
            </a:r>
          </a:p>
          <a:p>
            <a:pPr algn="l">
              <a:buFont typeface="Arial" panose="020B0604020202020204" pitchFamily="34" charset="0"/>
              <a:buChar char="•"/>
            </a:pPr>
            <a:r>
              <a:rPr lang="en-GB" b="0" i="0" u="none" strike="noStrike" dirty="0">
                <a:solidFill>
                  <a:srgbClr val="000000"/>
                </a:solidFill>
                <a:effectLst/>
              </a:rPr>
              <a:t>Strategies or solutions to address these</a:t>
            </a:r>
          </a:p>
          <a:p>
            <a:pPr algn="l">
              <a:buFont typeface="Arial" panose="020B0604020202020204" pitchFamily="34" charset="0"/>
              <a:buChar char="•"/>
            </a:pPr>
            <a:r>
              <a:rPr lang="en-GB" b="0" i="0" u="none" strike="noStrike" dirty="0">
                <a:solidFill>
                  <a:srgbClr val="000000"/>
                </a:solidFill>
                <a:effectLst/>
              </a:rPr>
              <a:t>Opportunities for improvement or innovation</a:t>
            </a:r>
          </a:p>
          <a:p>
            <a:endParaRPr lang="en-GB" dirty="0"/>
          </a:p>
        </p:txBody>
      </p:sp>
    </p:spTree>
    <p:extLst>
      <p:ext uri="{BB962C8B-B14F-4D97-AF65-F5344CB8AC3E}">
        <p14:creationId xmlns:p14="http://schemas.microsoft.com/office/powerpoint/2010/main" val="644263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A7BC532-CDD1-4203-A319-9B6F6F5B9FEF}"/>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C5D8A80D-0570-118F-3BD4-E94BD5B99C53}"/>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3. </a:t>
            </a:r>
            <a:r>
              <a:rPr lang="en-GB" dirty="0"/>
              <a:t>Challenges &amp; Opportunities</a:t>
            </a:r>
            <a:br>
              <a:rPr lang="en-GB" dirty="0"/>
            </a:br>
            <a:endParaRPr dirty="0"/>
          </a:p>
        </p:txBody>
      </p:sp>
      <p:sp>
        <p:nvSpPr>
          <p:cNvPr id="112" name="Google Shape;112;p22">
            <a:extLst>
              <a:ext uri="{FF2B5EF4-FFF2-40B4-BE49-F238E27FC236}">
                <a16:creationId xmlns:a16="http://schemas.microsoft.com/office/drawing/2014/main" id="{E7E2A83C-29B8-C172-F09C-F9E1A317152D}"/>
              </a:ext>
            </a:extLst>
          </p:cNvPr>
          <p:cNvSpPr txBox="1">
            <a:spLocks noGrp="1"/>
          </p:cNvSpPr>
          <p:nvPr>
            <p:ph type="body" idx="1"/>
          </p:nvPr>
        </p:nvSpPr>
        <p:spPr>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b="0" i="0" u="none" strike="noStrike" dirty="0">
                <a:solidFill>
                  <a:srgbClr val="000000"/>
                </a:solidFill>
                <a:effectLst/>
              </a:rPr>
              <a:t>metadata definition and harmonization (not yet finished)</a:t>
            </a:r>
          </a:p>
          <a:p>
            <a:pPr algn="l">
              <a:buFont typeface="Arial" panose="020B0604020202020204" pitchFamily="34" charset="0"/>
              <a:buChar char="•"/>
            </a:pPr>
            <a:r>
              <a:rPr lang="en-GB" dirty="0">
                <a:solidFill>
                  <a:srgbClr val="000000"/>
                </a:solidFill>
              </a:rPr>
              <a:t>design and </a:t>
            </a:r>
            <a:r>
              <a:rPr lang="en-GB" b="0" i="0" u="none" strike="noStrike" dirty="0">
                <a:solidFill>
                  <a:srgbClr val="000000"/>
                </a:solidFill>
                <a:effectLst/>
              </a:rPr>
              <a:t>developments longer than supposed</a:t>
            </a:r>
          </a:p>
          <a:p>
            <a:pPr algn="l">
              <a:buFont typeface="Arial" panose="020B0604020202020204" pitchFamily="34" charset="0"/>
              <a:buChar char="•"/>
            </a:pPr>
            <a:r>
              <a:rPr lang="en-GB" b="0" i="0" u="none" strike="noStrike" dirty="0">
                <a:solidFill>
                  <a:srgbClr val="000000"/>
                </a:solidFill>
                <a:effectLst/>
              </a:rPr>
              <a:t>new requirements (Commission, Stakeholders, …) </a:t>
            </a:r>
          </a:p>
          <a:p>
            <a:endParaRPr lang="en-GB" dirty="0"/>
          </a:p>
        </p:txBody>
      </p:sp>
    </p:spTree>
    <p:extLst>
      <p:ext uri="{BB962C8B-B14F-4D97-AF65-F5344CB8AC3E}">
        <p14:creationId xmlns:p14="http://schemas.microsoft.com/office/powerpoint/2010/main" val="984087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06F0FF01-F8DA-11B8-62CD-94B4D06DC8B4}"/>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FC5C2CD6-137A-E4EC-7D32-AFDF761B2D92}"/>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4. </a:t>
            </a:r>
            <a:r>
              <a:rPr lang="en-GB" dirty="0"/>
              <a:t>Next Steps</a:t>
            </a:r>
            <a:br>
              <a:rPr lang="en-GB" dirty="0"/>
            </a:br>
            <a:endParaRPr dirty="0"/>
          </a:p>
        </p:txBody>
      </p:sp>
      <p:sp>
        <p:nvSpPr>
          <p:cNvPr id="112" name="Google Shape;112;p22">
            <a:extLst>
              <a:ext uri="{FF2B5EF4-FFF2-40B4-BE49-F238E27FC236}">
                <a16:creationId xmlns:a16="http://schemas.microsoft.com/office/drawing/2014/main" id="{7E4ECAD3-B5EC-F8F6-EB65-2C83617E2B40}"/>
              </a:ext>
            </a:extLst>
          </p:cNvPr>
          <p:cNvSpPr txBox="1">
            <a:spLocks noGrp="1"/>
          </p:cNvSpPr>
          <p:nvPr>
            <p:ph type="body" idx="1"/>
          </p:nvPr>
        </p:nvSpPr>
        <p:spPr>
          <a:xfrm>
            <a:off x="984742" y="2564150"/>
            <a:ext cx="12631500" cy="6832800"/>
          </a:xfrm>
          <a:prstGeom prst="rect">
            <a:avLst/>
          </a:prstGeom>
          <a:noFill/>
          <a:ln>
            <a:noFill/>
          </a:ln>
        </p:spPr>
        <p:txBody>
          <a:bodyPr spcFirstLastPara="1" wrap="square" lIns="182850" tIns="182850" rIns="182850" bIns="182850" anchor="t" anchorCtr="0">
            <a:normAutofit/>
          </a:bodyPr>
          <a:lstStyle/>
          <a:p>
            <a:pPr marL="0" indent="0">
              <a:lnSpc>
                <a:spcPct val="107000"/>
              </a:lnSpc>
              <a:spcAft>
                <a:spcPts val="800"/>
              </a:spcAft>
              <a:buNone/>
              <a:tabLst>
                <a:tab pos="457200" algn="l"/>
              </a:tabLst>
            </a:pPr>
            <a:r>
              <a:rPr lang="en-US" b="1" u="sng" dirty="0"/>
              <a:t>Objectives</a:t>
            </a:r>
          </a:p>
          <a:p>
            <a:pPr indent="-457200">
              <a:lnSpc>
                <a:spcPct val="107000"/>
              </a:lnSpc>
              <a:spcAft>
                <a:spcPts val="800"/>
              </a:spcAft>
              <a:tabLst>
                <a:tab pos="457200" algn="l"/>
              </a:tabLst>
            </a:pPr>
            <a:endParaRPr lang="en-US" dirty="0"/>
          </a:p>
          <a:p>
            <a:pPr indent="-457200">
              <a:lnSpc>
                <a:spcPct val="107000"/>
              </a:lnSpc>
              <a:spcAft>
                <a:spcPts val="800"/>
              </a:spcAft>
              <a:tabLst>
                <a:tab pos="457200" algn="l"/>
              </a:tabLst>
            </a:pPr>
            <a:r>
              <a:rPr lang="en-US" dirty="0"/>
              <a:t>Build a web portal solution together with WP5</a:t>
            </a:r>
          </a:p>
          <a:p>
            <a:pPr indent="-457200">
              <a:lnSpc>
                <a:spcPct val="107000"/>
              </a:lnSpc>
              <a:spcAft>
                <a:spcPts val="800"/>
              </a:spcAft>
              <a:tabLst>
                <a:tab pos="457200" algn="l"/>
              </a:tabLst>
            </a:pPr>
            <a:r>
              <a:rPr lang="it-IT" dirty="0" err="1"/>
              <a:t>Keep</a:t>
            </a:r>
            <a:r>
              <a:rPr lang="it-IT" dirty="0"/>
              <a:t> linking data and </a:t>
            </a:r>
            <a:r>
              <a:rPr lang="it-IT" dirty="0" err="1"/>
              <a:t>updating</a:t>
            </a:r>
            <a:r>
              <a:rPr lang="it-IT" dirty="0"/>
              <a:t> tools</a:t>
            </a:r>
          </a:p>
          <a:p>
            <a:pPr indent="-457200">
              <a:lnSpc>
                <a:spcPct val="107000"/>
              </a:lnSpc>
              <a:spcAft>
                <a:spcPts val="800"/>
              </a:spcAft>
              <a:tabLst>
                <a:tab pos="457200" algn="l"/>
              </a:tabLst>
            </a:pPr>
            <a:r>
              <a:rPr lang="it-IT" dirty="0"/>
              <a:t>Support WP2 (TA DMP)</a:t>
            </a:r>
          </a:p>
          <a:p>
            <a:pPr indent="-457200">
              <a:lnSpc>
                <a:spcPct val="107000"/>
              </a:lnSpc>
              <a:spcAft>
                <a:spcPts val="800"/>
              </a:spcAft>
              <a:tabLst>
                <a:tab pos="457200" algn="l"/>
              </a:tabLst>
            </a:pPr>
            <a:r>
              <a:rPr lang="it-IT" dirty="0">
                <a:solidFill>
                  <a:schemeClr val="bg2"/>
                </a:solidFill>
                <a:effectLst/>
                <a:latin typeface="Montserrat" pitchFamily="2" charset="77"/>
                <a:ea typeface="Times New Roman" panose="02020603050405020304" pitchFamily="18" charset="0"/>
                <a:cs typeface="Times New Roman" panose="02020603050405020304" pitchFamily="18" charset="0"/>
              </a:rPr>
              <a:t>Support WP7 training</a:t>
            </a:r>
          </a:p>
          <a:p>
            <a:pPr indent="-457200">
              <a:lnSpc>
                <a:spcPct val="107000"/>
              </a:lnSpc>
              <a:spcAft>
                <a:spcPts val="800"/>
              </a:spcAft>
              <a:tabLst>
                <a:tab pos="457200" algn="l"/>
              </a:tabLst>
            </a:pPr>
            <a:endParaRPr lang="en-DE" dirty="0">
              <a:solidFill>
                <a:schemeClr val="bg2"/>
              </a:solidFill>
              <a:effectLst/>
              <a:latin typeface="Montserrat" pitchFamily="2" charset="77"/>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39787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54452E6D-C5E3-3D4B-F9E1-B4FA63D9A93C}"/>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07D16272-F730-0B16-A177-50BDA1BF8D84}"/>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5. </a:t>
            </a:r>
            <a:r>
              <a:rPr lang="en-GB" dirty="0"/>
              <a:t>Collaboration &amp; Key Interactions</a:t>
            </a:r>
            <a:br>
              <a:rPr lang="en-GB" dirty="0"/>
            </a:br>
            <a:endParaRPr dirty="0"/>
          </a:p>
        </p:txBody>
      </p:sp>
      <p:sp>
        <p:nvSpPr>
          <p:cNvPr id="4" name="Rettangolo 3">
            <a:extLst>
              <a:ext uri="{FF2B5EF4-FFF2-40B4-BE49-F238E27FC236}">
                <a16:creationId xmlns:a16="http://schemas.microsoft.com/office/drawing/2014/main" id="{FF9DA34A-042F-C1C5-7BFF-9F4F3943566E}"/>
              </a:ext>
            </a:extLst>
          </p:cNvPr>
          <p:cNvSpPr/>
          <p:nvPr/>
        </p:nvSpPr>
        <p:spPr>
          <a:xfrm>
            <a:off x="505838" y="3073940"/>
            <a:ext cx="3346315" cy="5603132"/>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endParaRPr lang="it-IT" sz="1600" dirty="0">
              <a:solidFill>
                <a:srgbClr val="363E47"/>
              </a:solidFill>
              <a:latin typeface="Montserrat" pitchFamily="2" charset="77"/>
            </a:endParaRPr>
          </a:p>
          <a:p>
            <a:r>
              <a:rPr lang="it-IT" sz="1600" b="1" i="1" dirty="0">
                <a:solidFill>
                  <a:srgbClr val="363E47"/>
                </a:solidFill>
                <a:latin typeface="Montserrat" pitchFamily="2" charset="77"/>
              </a:rPr>
              <a:t>O1:  </a:t>
            </a:r>
            <a:r>
              <a:rPr lang="it-IT" sz="1600" b="1" i="1" dirty="0" err="1">
                <a:solidFill>
                  <a:srgbClr val="363E47"/>
                </a:solidFill>
                <a:latin typeface="Montserrat" pitchFamily="2" charset="77"/>
              </a:rPr>
              <a:t>Enabling</a:t>
            </a:r>
            <a:r>
              <a:rPr lang="it-IT" sz="1600" b="1" i="1" dirty="0">
                <a:solidFill>
                  <a:srgbClr val="363E47"/>
                </a:solidFill>
                <a:latin typeface="Montserrat" pitchFamily="2" charset="77"/>
              </a:rPr>
              <a:t> science for </a:t>
            </a:r>
            <a:r>
              <a:rPr lang="it-IT" sz="1600" b="1" i="1" dirty="0" err="1">
                <a:solidFill>
                  <a:srgbClr val="363E47"/>
                </a:solidFill>
                <a:latin typeface="Montserrat" pitchFamily="2" charset="77"/>
              </a:rPr>
              <a:t>understanding</a:t>
            </a:r>
            <a:r>
              <a:rPr lang="it-IT" sz="1600" b="1" i="1" dirty="0">
                <a:solidFill>
                  <a:srgbClr val="363E47"/>
                </a:solidFill>
                <a:latin typeface="Montserrat" pitchFamily="2" charset="77"/>
              </a:rPr>
              <a:t> and </a:t>
            </a:r>
            <a:r>
              <a:rPr lang="it-IT" sz="1600" b="1" i="1" dirty="0" err="1">
                <a:solidFill>
                  <a:srgbClr val="363E47"/>
                </a:solidFill>
                <a:latin typeface="Montserrat" pitchFamily="2" charset="77"/>
              </a:rPr>
              <a:t>predicting</a:t>
            </a:r>
            <a:r>
              <a:rPr lang="it-IT" sz="1600" b="1" i="1" dirty="0">
                <a:solidFill>
                  <a:srgbClr val="363E47"/>
                </a:solidFill>
                <a:latin typeface="Montserrat" pitchFamily="2" charset="77"/>
              </a:rPr>
              <a:t> key </a:t>
            </a:r>
            <a:r>
              <a:rPr lang="it-IT" sz="1600" b="1" i="1" dirty="0" err="1">
                <a:solidFill>
                  <a:srgbClr val="363E47"/>
                </a:solidFill>
                <a:latin typeface="Montserrat" pitchFamily="2" charset="77"/>
              </a:rPr>
              <a:t>processes</a:t>
            </a:r>
            <a:r>
              <a:rPr lang="it-IT" sz="1600" b="1" i="1" dirty="0">
                <a:solidFill>
                  <a:srgbClr val="363E47"/>
                </a:solidFill>
                <a:latin typeface="Montserrat" pitchFamily="2" charset="77"/>
              </a:rPr>
              <a:t> in </a:t>
            </a:r>
            <a:r>
              <a:rPr lang="it-IT" sz="1600" b="1" i="1" dirty="0" err="1">
                <a:solidFill>
                  <a:srgbClr val="363E47"/>
                </a:solidFill>
                <a:latin typeface="Montserrat" pitchFamily="2" charset="77"/>
              </a:rPr>
              <a:t>polar</a:t>
            </a:r>
            <a:r>
              <a:rPr lang="it-IT" sz="1600" b="1" i="1" dirty="0">
                <a:solidFill>
                  <a:srgbClr val="363E47"/>
                </a:solidFill>
                <a:latin typeface="Montserrat" pitchFamily="2" charset="77"/>
              </a:rPr>
              <a:t> </a:t>
            </a:r>
            <a:r>
              <a:rPr lang="it-IT" sz="1600" b="1" i="1" dirty="0" err="1">
                <a:solidFill>
                  <a:srgbClr val="363E47"/>
                </a:solidFill>
                <a:latin typeface="Montserrat" pitchFamily="2" charset="77"/>
              </a:rPr>
              <a:t>regions</a:t>
            </a:r>
            <a:endParaRPr lang="it-IT" sz="1600" b="1" i="1" dirty="0">
              <a:solidFill>
                <a:srgbClr val="363E47"/>
              </a:solidFill>
              <a:latin typeface="Montserrat" pitchFamily="2" charset="77"/>
            </a:endParaRPr>
          </a:p>
          <a:p>
            <a:endParaRPr lang="it-IT" sz="1600" b="1" i="1" dirty="0">
              <a:solidFill>
                <a:srgbClr val="363E47"/>
              </a:solidFill>
              <a:latin typeface="Montserrat" pitchFamily="2" charset="77"/>
            </a:endParaRPr>
          </a:p>
          <a:p>
            <a:r>
              <a:rPr lang="it-IT" sz="1600" dirty="0">
                <a:solidFill>
                  <a:srgbClr val="363E47"/>
                </a:solidFill>
                <a:latin typeface="Montserrat" pitchFamily="2" charset="77"/>
              </a:rPr>
              <a:t>[…]</a:t>
            </a:r>
          </a:p>
          <a:p>
            <a:pPr marL="285750" indent="-285750">
              <a:lnSpc>
                <a:spcPct val="100000"/>
              </a:lnSpc>
              <a:spcBef>
                <a:spcPts val="0"/>
              </a:spcBef>
              <a:buClr>
                <a:srgbClr val="000000"/>
              </a:buClr>
              <a:buFont typeface="Arial" panose="020B0604020202020204" pitchFamily="34" charset="0"/>
              <a:buChar char="•"/>
            </a:pPr>
            <a:r>
              <a:rPr lang="it-IT" sz="1600" i="1" dirty="0" err="1">
                <a:effectLst/>
                <a:latin typeface="Montserrat" pitchFamily="2" charset="77"/>
              </a:rPr>
              <a:t>Identification</a:t>
            </a:r>
            <a:r>
              <a:rPr lang="it-IT" sz="1600" i="1" dirty="0">
                <a:effectLst/>
                <a:latin typeface="Montserrat" pitchFamily="2" charset="77"/>
              </a:rPr>
              <a:t> of </a:t>
            </a:r>
            <a:r>
              <a:rPr lang="it-IT" sz="1600" i="1" dirty="0" err="1">
                <a:effectLst/>
                <a:latin typeface="Montserrat" pitchFamily="2" charset="77"/>
              </a:rPr>
              <a:t>current</a:t>
            </a:r>
            <a:r>
              <a:rPr lang="it-IT" sz="1600" i="1" dirty="0">
                <a:effectLst/>
                <a:latin typeface="Montserrat" pitchFamily="2" charset="77"/>
              </a:rPr>
              <a:t> knowledge gaps</a:t>
            </a:r>
            <a:endParaRPr lang="it-IT" sz="1600" dirty="0">
              <a:effectLst/>
              <a:latin typeface="Montserrat" pitchFamily="2" charset="77"/>
            </a:endParaRPr>
          </a:p>
          <a:p>
            <a:r>
              <a:rPr lang="it-IT" sz="1600" dirty="0">
                <a:solidFill>
                  <a:srgbClr val="363E47"/>
                </a:solidFill>
                <a:latin typeface="Montserrat" pitchFamily="2" charset="77"/>
              </a:rPr>
              <a:t>[..]</a:t>
            </a:r>
          </a:p>
          <a:p>
            <a:endParaRPr lang="it-IT" sz="1600" dirty="0">
              <a:solidFill>
                <a:srgbClr val="363E47"/>
              </a:solidFill>
              <a:latin typeface="Montserrat" pitchFamily="2" charset="77"/>
            </a:endParaRPr>
          </a:p>
          <a:p>
            <a:endParaRPr lang="it-IT" sz="1600" dirty="0">
              <a:solidFill>
                <a:srgbClr val="363E47"/>
              </a:solidFill>
              <a:latin typeface="Montserrat" pitchFamily="2" charset="77"/>
            </a:endParaRPr>
          </a:p>
          <a:p>
            <a:endParaRPr lang="en-US" sz="1600" dirty="0">
              <a:latin typeface="Montserrat" pitchFamily="2" charset="77"/>
            </a:endParaRPr>
          </a:p>
        </p:txBody>
      </p:sp>
      <p:sp>
        <p:nvSpPr>
          <p:cNvPr id="5" name="Rettangolo 4">
            <a:extLst>
              <a:ext uri="{FF2B5EF4-FFF2-40B4-BE49-F238E27FC236}">
                <a16:creationId xmlns:a16="http://schemas.microsoft.com/office/drawing/2014/main" id="{565D4191-BF8C-FCD7-B07C-9B87E1097336}"/>
              </a:ext>
            </a:extLst>
          </p:cNvPr>
          <p:cNvSpPr/>
          <p:nvPr/>
        </p:nvSpPr>
        <p:spPr>
          <a:xfrm>
            <a:off x="3959155" y="3073940"/>
            <a:ext cx="3346315" cy="5603130"/>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endParaRPr lang="it-IT" sz="1600" i="1" dirty="0">
              <a:effectLst/>
              <a:latin typeface="Montserrat" pitchFamily="2" charset="77"/>
            </a:endParaRPr>
          </a:p>
          <a:p>
            <a:r>
              <a:rPr lang="it-IT" sz="1600" b="1" i="1" dirty="0">
                <a:effectLst/>
                <a:latin typeface="Montserrat" pitchFamily="2" charset="77"/>
              </a:rPr>
              <a:t>O2: </a:t>
            </a:r>
            <a:r>
              <a:rPr lang="it-IT" sz="1600" b="1" i="1" dirty="0" err="1">
                <a:effectLst/>
                <a:latin typeface="Montserrat" pitchFamily="2" charset="77"/>
              </a:rPr>
              <a:t>Provide</a:t>
            </a:r>
            <a:r>
              <a:rPr lang="it-IT" sz="1600" b="1" i="1" dirty="0">
                <a:effectLst/>
                <a:latin typeface="Montserrat" pitchFamily="2" charset="77"/>
              </a:rPr>
              <a:t> </a:t>
            </a:r>
            <a:r>
              <a:rPr lang="it-IT" sz="1600" b="1" i="1" dirty="0" err="1">
                <a:effectLst/>
                <a:latin typeface="Montserrat" pitchFamily="2" charset="77"/>
              </a:rPr>
              <a:t>efficient</a:t>
            </a:r>
            <a:r>
              <a:rPr lang="it-IT" sz="1600" b="1" i="1" dirty="0">
                <a:effectLst/>
                <a:latin typeface="Montserrat" pitchFamily="2" charset="77"/>
              </a:rPr>
              <a:t> challenge-</a:t>
            </a:r>
            <a:r>
              <a:rPr lang="it-IT" sz="1600" b="1" i="1" dirty="0" err="1">
                <a:effectLst/>
                <a:latin typeface="Montserrat" pitchFamily="2" charset="77"/>
              </a:rPr>
              <a:t>driven</a:t>
            </a:r>
            <a:r>
              <a:rPr lang="it-IT" sz="1600" b="1" i="1" dirty="0">
                <a:effectLst/>
                <a:latin typeface="Montserrat" pitchFamily="2" charset="77"/>
              </a:rPr>
              <a:t> </a:t>
            </a:r>
            <a:r>
              <a:rPr lang="it-IT" sz="1600" b="1" i="1" dirty="0" err="1">
                <a:effectLst/>
                <a:latin typeface="Montserrat" pitchFamily="2" charset="77"/>
              </a:rPr>
              <a:t>transnational</a:t>
            </a:r>
            <a:r>
              <a:rPr lang="it-IT" sz="1600" b="1" i="1" dirty="0">
                <a:effectLst/>
                <a:latin typeface="Montserrat" pitchFamily="2" charset="77"/>
              </a:rPr>
              <a:t> access (TA) to top </a:t>
            </a:r>
            <a:r>
              <a:rPr lang="it-IT" sz="1600" b="1" i="1" dirty="0" err="1">
                <a:effectLst/>
                <a:latin typeface="Montserrat" pitchFamily="2" charset="77"/>
              </a:rPr>
              <a:t>level</a:t>
            </a:r>
            <a:r>
              <a:rPr lang="it-IT" sz="1600" b="1" i="1" dirty="0">
                <a:effectLst/>
                <a:latin typeface="Montserrat" pitchFamily="2" charset="77"/>
              </a:rPr>
              <a:t> </a:t>
            </a:r>
            <a:r>
              <a:rPr lang="it-IT" sz="1600" b="1" i="1" dirty="0" err="1">
                <a:effectLst/>
                <a:latin typeface="Montserrat" pitchFamily="2" charset="77"/>
              </a:rPr>
              <a:t>research</a:t>
            </a:r>
            <a:r>
              <a:rPr lang="it-IT" sz="1600" b="1" i="1" dirty="0">
                <a:effectLst/>
                <a:latin typeface="Montserrat" pitchFamily="2" charset="77"/>
              </a:rPr>
              <a:t> </a:t>
            </a:r>
            <a:r>
              <a:rPr lang="it-IT" sz="1600" b="1" i="1" dirty="0" err="1">
                <a:effectLst/>
                <a:latin typeface="Montserrat" pitchFamily="2" charset="77"/>
              </a:rPr>
              <a:t>infrastructures</a:t>
            </a:r>
            <a:r>
              <a:rPr lang="it-IT" sz="1600" b="1" i="1" dirty="0">
                <a:effectLst/>
                <a:latin typeface="Montserrat" pitchFamily="2" charset="77"/>
              </a:rPr>
              <a:t>  in the </a:t>
            </a:r>
            <a:r>
              <a:rPr lang="it-IT" sz="1600" b="1" i="1" dirty="0" err="1">
                <a:effectLst/>
                <a:latin typeface="Montserrat" pitchFamily="2" charset="77"/>
              </a:rPr>
              <a:t>polar</a:t>
            </a:r>
            <a:r>
              <a:rPr lang="it-IT" sz="1600" b="1" i="1" dirty="0">
                <a:effectLst/>
                <a:latin typeface="Montserrat" pitchFamily="2" charset="77"/>
              </a:rPr>
              <a:t> </a:t>
            </a:r>
            <a:r>
              <a:rPr lang="it-IT" sz="1600" b="1" i="1" dirty="0" err="1">
                <a:effectLst/>
                <a:latin typeface="Montserrat" pitchFamily="2" charset="77"/>
              </a:rPr>
              <a:t>regions</a:t>
            </a:r>
            <a:endParaRPr lang="it-IT" sz="1600" b="1" i="1" dirty="0">
              <a:effectLst/>
              <a:latin typeface="Montserrat" pitchFamily="2" charset="77"/>
            </a:endParaRPr>
          </a:p>
          <a:p>
            <a:endParaRPr lang="it-IT" sz="1600" i="1" dirty="0">
              <a:latin typeface="Montserrat" pitchFamily="2" charset="77"/>
            </a:endParaRPr>
          </a:p>
          <a:p>
            <a:r>
              <a:rPr lang="it-IT" sz="1600" i="1" dirty="0">
                <a:latin typeface="Montserrat" pitchFamily="2" charset="77"/>
              </a:rPr>
              <a:t>[…]</a:t>
            </a:r>
          </a:p>
          <a:p>
            <a:pPr marL="285750" indent="-285750">
              <a:buFont typeface="Arial" panose="020B0604020202020204" pitchFamily="34" charset="0"/>
              <a:buChar char="•"/>
            </a:pPr>
            <a:r>
              <a:rPr lang="it-IT" sz="1600" i="1" dirty="0" err="1">
                <a:effectLst/>
                <a:latin typeface="Montserrat" pitchFamily="2" charset="77"/>
              </a:rPr>
              <a:t>Integrated</a:t>
            </a:r>
            <a:r>
              <a:rPr lang="it-IT" sz="1600" i="1" dirty="0">
                <a:effectLst/>
                <a:latin typeface="Montserrat" pitchFamily="2" charset="77"/>
              </a:rPr>
              <a:t> </a:t>
            </a:r>
            <a:r>
              <a:rPr lang="it-IT" sz="1600" i="1" dirty="0" err="1">
                <a:effectLst/>
                <a:latin typeface="Montserrat" pitchFamily="2" charset="77"/>
              </a:rPr>
              <a:t>proposal</a:t>
            </a:r>
            <a:r>
              <a:rPr lang="it-IT" sz="1600" i="1" dirty="0">
                <a:effectLst/>
                <a:latin typeface="Montserrat" pitchFamily="2" charset="77"/>
              </a:rPr>
              <a:t> management </a:t>
            </a:r>
            <a:r>
              <a:rPr lang="it-IT" sz="1600" i="1" dirty="0" err="1">
                <a:effectLst/>
                <a:latin typeface="Montserrat" pitchFamily="2" charset="77"/>
              </a:rPr>
              <a:t>platform</a:t>
            </a:r>
            <a:r>
              <a:rPr lang="it-IT" sz="1600" i="1" dirty="0">
                <a:effectLst/>
                <a:latin typeface="Montserrat" pitchFamily="2" charset="77"/>
              </a:rPr>
              <a:t> for POLARIN </a:t>
            </a:r>
            <a:r>
              <a:rPr lang="it-IT" sz="1600" i="1" dirty="0" err="1">
                <a:effectLst/>
                <a:latin typeface="Montserrat" pitchFamily="2" charset="77"/>
              </a:rPr>
              <a:t>RIs</a:t>
            </a:r>
            <a:r>
              <a:rPr lang="it-IT" sz="1600" i="1" dirty="0">
                <a:effectLst/>
                <a:latin typeface="Montserrat" pitchFamily="2" charset="77"/>
              </a:rPr>
              <a:t>.</a:t>
            </a:r>
            <a:endParaRPr lang="it-IT" sz="1600" dirty="0">
              <a:effectLst/>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Amount</a:t>
            </a:r>
            <a:r>
              <a:rPr lang="it-IT" sz="1600" i="1" dirty="0">
                <a:effectLst/>
                <a:latin typeface="Montserrat" pitchFamily="2" charset="77"/>
              </a:rPr>
              <a:t> of TA to </a:t>
            </a:r>
            <a:r>
              <a:rPr lang="it-IT" sz="1600" i="1" dirty="0" err="1">
                <a:effectLst/>
                <a:latin typeface="Montserrat" pitchFamily="2" charset="77"/>
              </a:rPr>
              <a:t>polar</a:t>
            </a:r>
            <a:r>
              <a:rPr lang="it-IT" sz="1600" i="1" dirty="0">
                <a:effectLst/>
                <a:latin typeface="Montserrat" pitchFamily="2" charset="77"/>
              </a:rPr>
              <a:t> </a:t>
            </a:r>
            <a:r>
              <a:rPr lang="it-IT" sz="1600" i="1" dirty="0" err="1">
                <a:effectLst/>
                <a:latin typeface="Montserrat" pitchFamily="2" charset="77"/>
              </a:rPr>
              <a:t>RIs</a:t>
            </a:r>
            <a:endParaRPr lang="en-US" sz="1600" dirty="0">
              <a:latin typeface="Montserrat" pitchFamily="2" charset="77"/>
            </a:endParaRPr>
          </a:p>
        </p:txBody>
      </p:sp>
      <p:sp>
        <p:nvSpPr>
          <p:cNvPr id="6" name="Rettangolo 5">
            <a:extLst>
              <a:ext uri="{FF2B5EF4-FFF2-40B4-BE49-F238E27FC236}">
                <a16:creationId xmlns:a16="http://schemas.microsoft.com/office/drawing/2014/main" id="{C772E74D-83EB-4E94-C7BD-A1DF07894E0B}"/>
              </a:ext>
            </a:extLst>
          </p:cNvPr>
          <p:cNvSpPr/>
          <p:nvPr/>
        </p:nvSpPr>
        <p:spPr>
          <a:xfrm>
            <a:off x="7412472" y="3073939"/>
            <a:ext cx="3346315" cy="5603131"/>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endParaRPr lang="it-IT" sz="1600" i="1" dirty="0">
              <a:effectLst/>
              <a:latin typeface="Montserrat" pitchFamily="2" charset="77"/>
            </a:endParaRPr>
          </a:p>
          <a:p>
            <a:r>
              <a:rPr lang="it-IT" sz="1600" b="1" i="1" dirty="0">
                <a:effectLst/>
                <a:latin typeface="Montserrat" pitchFamily="2" charset="77"/>
              </a:rPr>
              <a:t>O3: </a:t>
            </a:r>
            <a:r>
              <a:rPr lang="it-IT" sz="1600" b="1" i="1" dirty="0" err="1">
                <a:effectLst/>
                <a:latin typeface="Montserrat" pitchFamily="2" charset="77"/>
              </a:rPr>
              <a:t>Improvement</a:t>
            </a:r>
            <a:r>
              <a:rPr lang="it-IT" sz="1600" b="1" i="1" dirty="0">
                <a:effectLst/>
                <a:latin typeface="Montserrat" pitchFamily="2" charset="77"/>
              </a:rPr>
              <a:t> of data services and data products</a:t>
            </a:r>
            <a:endParaRPr lang="it-IT" sz="1600" b="1" i="1" dirty="0">
              <a:latin typeface="Montserrat" pitchFamily="2" charset="77"/>
            </a:endParaRPr>
          </a:p>
          <a:p>
            <a:endParaRPr lang="it-IT" sz="1600" dirty="0">
              <a:effectLst/>
              <a:latin typeface="Montserrat" pitchFamily="2" charset="77"/>
            </a:endParaRPr>
          </a:p>
          <a:p>
            <a:r>
              <a:rPr lang="it-IT" sz="1600" dirty="0">
                <a:effectLst/>
                <a:latin typeface="Montserrat" pitchFamily="2" charset="77"/>
              </a:rPr>
              <a:t>[...]</a:t>
            </a:r>
          </a:p>
          <a:p>
            <a:pPr marL="285750" indent="-285750">
              <a:buFont typeface="Arial" panose="020B0604020202020204" pitchFamily="34" charset="0"/>
              <a:buChar char="•"/>
            </a:pPr>
            <a:r>
              <a:rPr lang="it-IT" sz="1600" i="1" dirty="0">
                <a:effectLst/>
                <a:latin typeface="Montserrat" pitchFamily="2" charset="77"/>
              </a:rPr>
              <a:t>Inventory of databases from </a:t>
            </a:r>
            <a:r>
              <a:rPr lang="it-IT" sz="1600" i="1" dirty="0" err="1">
                <a:effectLst/>
                <a:latin typeface="Montserrat" pitchFamily="2" charset="77"/>
              </a:rPr>
              <a:t>polar</a:t>
            </a:r>
            <a:r>
              <a:rPr lang="it-IT" sz="1600" i="1" dirty="0">
                <a:effectLst/>
                <a:latin typeface="Montserrat" pitchFamily="2" charset="77"/>
              </a:rPr>
              <a:t> </a:t>
            </a:r>
            <a:r>
              <a:rPr lang="it-IT" sz="1600" i="1" dirty="0" err="1">
                <a:effectLst/>
                <a:latin typeface="Montserrat" pitchFamily="2" charset="77"/>
              </a:rPr>
              <a:t>regions</a:t>
            </a:r>
            <a:r>
              <a:rPr lang="it-IT" sz="1600" i="1" dirty="0">
                <a:effectLst/>
                <a:latin typeface="Montserrat" pitchFamily="2" charset="77"/>
              </a:rPr>
              <a:t>.</a:t>
            </a:r>
            <a:endParaRPr lang="it-IT" sz="1600" dirty="0">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Identification</a:t>
            </a:r>
            <a:r>
              <a:rPr lang="it-IT" sz="1600" i="1" dirty="0">
                <a:effectLst/>
                <a:latin typeface="Montserrat" pitchFamily="2" charset="77"/>
              </a:rPr>
              <a:t> of workflows to </a:t>
            </a:r>
            <a:r>
              <a:rPr lang="it-IT" sz="1600" i="1" dirty="0" err="1">
                <a:effectLst/>
                <a:latin typeface="Montserrat" pitchFamily="2" charset="77"/>
              </a:rPr>
              <a:t>improve</a:t>
            </a:r>
            <a:r>
              <a:rPr lang="it-IT" sz="1600" i="1" dirty="0">
                <a:effectLst/>
                <a:latin typeface="Montserrat" pitchFamily="2" charset="77"/>
              </a:rPr>
              <a:t> </a:t>
            </a:r>
            <a:r>
              <a:rPr lang="it-IT" sz="1600" i="1" dirty="0" err="1">
                <a:effectLst/>
                <a:latin typeface="Montserrat" pitchFamily="2" charset="77"/>
              </a:rPr>
              <a:t>interoperability</a:t>
            </a:r>
            <a:r>
              <a:rPr lang="it-IT" sz="1600" i="1" dirty="0">
                <a:effectLst/>
                <a:latin typeface="Montserrat" pitchFamily="2" charset="77"/>
              </a:rPr>
              <a:t> </a:t>
            </a:r>
            <a:r>
              <a:rPr lang="it-IT" sz="1600" i="1" dirty="0" err="1">
                <a:effectLst/>
                <a:latin typeface="Montserrat" pitchFamily="2" charset="77"/>
              </a:rPr>
              <a:t>among</a:t>
            </a:r>
            <a:r>
              <a:rPr lang="it-IT" sz="1600" i="1" dirty="0">
                <a:effectLst/>
                <a:latin typeface="Montserrat" pitchFamily="2" charset="77"/>
              </a:rPr>
              <a:t> databases.</a:t>
            </a:r>
            <a:endParaRPr lang="it-IT" sz="1600" dirty="0">
              <a:effectLst/>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Creation</a:t>
            </a:r>
            <a:r>
              <a:rPr lang="it-IT" sz="1600" i="1" dirty="0">
                <a:effectLst/>
                <a:latin typeface="Montserrat" pitchFamily="2" charset="77"/>
              </a:rPr>
              <a:t> of tools to facilitate the </a:t>
            </a:r>
            <a:r>
              <a:rPr lang="it-IT" sz="1600" i="1" dirty="0" err="1">
                <a:effectLst/>
                <a:latin typeface="Montserrat" pitchFamily="2" charset="77"/>
              </a:rPr>
              <a:t>consumption</a:t>
            </a:r>
            <a:r>
              <a:rPr lang="it-IT" sz="1600" i="1" dirty="0">
                <a:effectLst/>
                <a:latin typeface="Montserrat" pitchFamily="2" charset="77"/>
              </a:rPr>
              <a:t> of data.</a:t>
            </a:r>
            <a:endParaRPr lang="it-IT" sz="1600" dirty="0">
              <a:effectLst/>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Customised</a:t>
            </a:r>
            <a:r>
              <a:rPr lang="it-IT" sz="1600" i="1" dirty="0">
                <a:effectLst/>
                <a:latin typeface="Montserrat" pitchFamily="2" charset="77"/>
              </a:rPr>
              <a:t> data products (e.g., </a:t>
            </a:r>
            <a:r>
              <a:rPr lang="it-IT" sz="1600" i="1" dirty="0" err="1">
                <a:effectLst/>
                <a:latin typeface="Montserrat" pitchFamily="2" charset="77"/>
              </a:rPr>
              <a:t>atmospheric</a:t>
            </a:r>
            <a:r>
              <a:rPr lang="it-IT" sz="1600" i="1" dirty="0">
                <a:effectLst/>
                <a:latin typeface="Montserrat" pitchFamily="2" charset="77"/>
              </a:rPr>
              <a:t> </a:t>
            </a:r>
            <a:r>
              <a:rPr lang="it-IT" sz="1600" i="1" dirty="0" err="1">
                <a:effectLst/>
                <a:latin typeface="Montserrat" pitchFamily="2" charset="77"/>
              </a:rPr>
              <a:t>distribution</a:t>
            </a:r>
            <a:r>
              <a:rPr lang="it-IT" sz="1600" i="1" dirty="0">
                <a:effectLst/>
                <a:latin typeface="Montserrat" pitchFamily="2" charset="77"/>
              </a:rPr>
              <a:t> of black carbon).</a:t>
            </a:r>
            <a:endParaRPr lang="it-IT" sz="1600" dirty="0">
              <a:effectLst/>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Customised</a:t>
            </a:r>
            <a:r>
              <a:rPr lang="it-IT" sz="1600" i="1" dirty="0">
                <a:effectLst/>
                <a:latin typeface="Montserrat" pitchFamily="2" charset="77"/>
              </a:rPr>
              <a:t> data services (e.g., </a:t>
            </a:r>
            <a:r>
              <a:rPr lang="it-IT" sz="1600" i="1" dirty="0" err="1">
                <a:effectLst/>
                <a:latin typeface="Montserrat" pitchFamily="2" charset="77"/>
              </a:rPr>
              <a:t>calibration</a:t>
            </a:r>
            <a:r>
              <a:rPr lang="it-IT" sz="1600" i="1" dirty="0">
                <a:effectLst/>
                <a:latin typeface="Montserrat" pitchFamily="2" charset="77"/>
              </a:rPr>
              <a:t>/</a:t>
            </a:r>
            <a:r>
              <a:rPr lang="it-IT" sz="1600" i="1" dirty="0" err="1">
                <a:effectLst/>
                <a:latin typeface="Montserrat" pitchFamily="2" charset="77"/>
              </a:rPr>
              <a:t>validation</a:t>
            </a:r>
            <a:r>
              <a:rPr lang="it-IT" sz="1600" i="1" dirty="0">
                <a:effectLst/>
                <a:latin typeface="Montserrat" pitchFamily="2" charset="77"/>
              </a:rPr>
              <a:t> service for </a:t>
            </a:r>
            <a:r>
              <a:rPr lang="it-IT" sz="1600" i="1" dirty="0" err="1">
                <a:effectLst/>
                <a:latin typeface="Montserrat" pitchFamily="2" charset="77"/>
              </a:rPr>
              <a:t>earth</a:t>
            </a:r>
            <a:r>
              <a:rPr lang="it-IT" sz="1600" i="1" dirty="0">
                <a:effectLst/>
                <a:latin typeface="Montserrat" pitchFamily="2" charset="77"/>
              </a:rPr>
              <a:t> </a:t>
            </a:r>
            <a:r>
              <a:rPr lang="it-IT" sz="1600" i="1" dirty="0" err="1">
                <a:effectLst/>
                <a:latin typeface="Montserrat" pitchFamily="2" charset="77"/>
              </a:rPr>
              <a:t>observation</a:t>
            </a:r>
            <a:r>
              <a:rPr lang="it-IT" sz="1600" i="1" dirty="0">
                <a:effectLst/>
                <a:latin typeface="Montserrat" pitchFamily="2" charset="77"/>
              </a:rPr>
              <a:t> data).</a:t>
            </a:r>
            <a:endParaRPr lang="it-IT" sz="1600" dirty="0">
              <a:effectLst/>
              <a:latin typeface="Montserrat" pitchFamily="2" charset="77"/>
            </a:endParaRPr>
          </a:p>
          <a:p>
            <a:endParaRPr lang="en-US" sz="1600" dirty="0">
              <a:latin typeface="Montserrat" pitchFamily="2" charset="77"/>
            </a:endParaRPr>
          </a:p>
        </p:txBody>
      </p:sp>
      <p:sp>
        <p:nvSpPr>
          <p:cNvPr id="7" name="Rettangolo 6">
            <a:extLst>
              <a:ext uri="{FF2B5EF4-FFF2-40B4-BE49-F238E27FC236}">
                <a16:creationId xmlns:a16="http://schemas.microsoft.com/office/drawing/2014/main" id="{9DA3FF07-B4C2-4C72-E240-239A3D17495B}"/>
              </a:ext>
            </a:extLst>
          </p:cNvPr>
          <p:cNvSpPr/>
          <p:nvPr/>
        </p:nvSpPr>
        <p:spPr>
          <a:xfrm>
            <a:off x="10865789" y="3073940"/>
            <a:ext cx="3346315" cy="5603130"/>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a:lnSpc>
                <a:spcPct val="100000"/>
              </a:lnSpc>
              <a:spcBef>
                <a:spcPts val="0"/>
              </a:spcBef>
              <a:buClr>
                <a:srgbClr val="000000"/>
              </a:buClr>
            </a:pPr>
            <a:endParaRPr lang="it-IT" sz="1600" i="1" dirty="0">
              <a:effectLst/>
              <a:latin typeface="Montserrat" pitchFamily="2" charset="77"/>
            </a:endParaRPr>
          </a:p>
          <a:p>
            <a:pPr>
              <a:lnSpc>
                <a:spcPct val="100000"/>
              </a:lnSpc>
              <a:spcBef>
                <a:spcPts val="0"/>
              </a:spcBef>
              <a:buClr>
                <a:srgbClr val="000000"/>
              </a:buClr>
            </a:pPr>
            <a:r>
              <a:rPr lang="it-IT" sz="1600" b="1" i="1" dirty="0">
                <a:effectLst/>
                <a:latin typeface="Montserrat" pitchFamily="2" charset="77"/>
              </a:rPr>
              <a:t>O4: </a:t>
            </a:r>
            <a:r>
              <a:rPr lang="it-IT" sz="1600" b="1" i="1" dirty="0" err="1">
                <a:effectLst/>
                <a:latin typeface="Montserrat" pitchFamily="2" charset="77"/>
              </a:rPr>
              <a:t>Provide</a:t>
            </a:r>
            <a:r>
              <a:rPr lang="it-IT" sz="1600" b="1" i="1" dirty="0">
                <a:effectLst/>
                <a:latin typeface="Montserrat" pitchFamily="2" charset="77"/>
              </a:rPr>
              <a:t> </a:t>
            </a:r>
            <a:r>
              <a:rPr lang="it-IT" sz="1600" b="1" i="1" dirty="0" err="1">
                <a:effectLst/>
                <a:latin typeface="Montserrat" pitchFamily="2" charset="77"/>
              </a:rPr>
              <a:t>virtual</a:t>
            </a:r>
            <a:r>
              <a:rPr lang="it-IT" sz="1600" b="1" i="1" dirty="0">
                <a:effectLst/>
                <a:latin typeface="Montserrat" pitchFamily="2" charset="77"/>
              </a:rPr>
              <a:t> access (VA) to </a:t>
            </a:r>
            <a:r>
              <a:rPr lang="it-IT" sz="1600" b="1" i="1" dirty="0" err="1">
                <a:effectLst/>
                <a:latin typeface="Montserrat" pitchFamily="2" charset="77"/>
              </a:rPr>
              <a:t>research</a:t>
            </a:r>
            <a:r>
              <a:rPr lang="it-IT" sz="1600" b="1" i="1" dirty="0">
                <a:effectLst/>
                <a:latin typeface="Montserrat" pitchFamily="2" charset="77"/>
              </a:rPr>
              <a:t> </a:t>
            </a:r>
            <a:r>
              <a:rPr lang="it-IT" sz="1600" b="1" i="1" dirty="0" err="1">
                <a:effectLst/>
                <a:latin typeface="Montserrat" pitchFamily="2" charset="77"/>
              </a:rPr>
              <a:t>infrastructures</a:t>
            </a:r>
            <a:r>
              <a:rPr lang="it-IT" sz="1600" b="1" i="1" dirty="0">
                <a:effectLst/>
                <a:latin typeface="Montserrat" pitchFamily="2" charset="77"/>
              </a:rPr>
              <a:t> </a:t>
            </a:r>
          </a:p>
          <a:p>
            <a:pPr>
              <a:lnSpc>
                <a:spcPct val="100000"/>
              </a:lnSpc>
              <a:spcBef>
                <a:spcPts val="0"/>
              </a:spcBef>
              <a:buClr>
                <a:srgbClr val="000000"/>
              </a:buClr>
            </a:pPr>
            <a:endParaRPr lang="it-IT" sz="1600" dirty="0">
              <a:effectLst/>
              <a:latin typeface="Montserrat" pitchFamily="2" charset="77"/>
            </a:endParaRPr>
          </a:p>
          <a:p>
            <a:pPr>
              <a:lnSpc>
                <a:spcPct val="100000"/>
              </a:lnSpc>
              <a:spcBef>
                <a:spcPts val="0"/>
              </a:spcBef>
              <a:buClr>
                <a:srgbClr val="000000"/>
              </a:buClr>
            </a:pPr>
            <a:r>
              <a:rPr lang="it-IT" sz="1600" dirty="0">
                <a:effectLst/>
                <a:latin typeface="Montserrat" pitchFamily="2" charset="77"/>
              </a:rPr>
              <a:t>[…]</a:t>
            </a:r>
          </a:p>
          <a:p>
            <a:pPr marL="285750" indent="-285750">
              <a:buFont typeface="Arial" panose="020B0604020202020204" pitchFamily="34" charset="0"/>
              <a:buChar char="•"/>
            </a:pPr>
            <a:r>
              <a:rPr lang="it-IT" sz="1600" i="1" dirty="0">
                <a:effectLst/>
                <a:latin typeface="Montserrat" pitchFamily="2" charset="77"/>
              </a:rPr>
              <a:t> A </a:t>
            </a:r>
            <a:r>
              <a:rPr lang="it-IT" sz="1600" i="1" dirty="0" err="1">
                <a:effectLst/>
                <a:latin typeface="Montserrat" pitchFamily="2" charset="77"/>
              </a:rPr>
              <a:t>unified</a:t>
            </a:r>
            <a:r>
              <a:rPr lang="it-IT" sz="1600" i="1" dirty="0">
                <a:effectLst/>
                <a:latin typeface="Montserrat" pitchFamily="2" charset="77"/>
              </a:rPr>
              <a:t> </a:t>
            </a:r>
            <a:r>
              <a:rPr lang="it-IT" sz="1600" i="1" dirty="0" err="1">
                <a:effectLst/>
                <a:latin typeface="Montserrat" pitchFamily="2" charset="77"/>
              </a:rPr>
              <a:t>semantically</a:t>
            </a:r>
            <a:r>
              <a:rPr lang="it-IT" sz="1600" i="1" dirty="0">
                <a:effectLst/>
                <a:latin typeface="Montserrat" pitchFamily="2" charset="77"/>
              </a:rPr>
              <a:t> </a:t>
            </a:r>
            <a:r>
              <a:rPr lang="it-IT" sz="1600" i="1" dirty="0" err="1">
                <a:effectLst/>
                <a:latin typeface="Montserrat" pitchFamily="2" charset="77"/>
              </a:rPr>
              <a:t>consistent</a:t>
            </a:r>
            <a:r>
              <a:rPr lang="it-IT" sz="1600" i="1" dirty="0">
                <a:effectLst/>
                <a:latin typeface="Montserrat" pitchFamily="2" charset="77"/>
              </a:rPr>
              <a:t> </a:t>
            </a:r>
            <a:r>
              <a:rPr lang="it-IT" sz="1600" i="1" dirty="0" err="1">
                <a:effectLst/>
                <a:latin typeface="Montserrat" pitchFamily="2" charset="77"/>
              </a:rPr>
              <a:t>virtual</a:t>
            </a:r>
            <a:r>
              <a:rPr lang="it-IT" sz="1600" i="1" dirty="0">
                <a:effectLst/>
                <a:latin typeface="Montserrat" pitchFamily="2" charset="77"/>
              </a:rPr>
              <a:t> data </a:t>
            </a:r>
            <a:r>
              <a:rPr lang="it-IT" sz="1600" i="1" dirty="0" err="1">
                <a:effectLst/>
                <a:latin typeface="Montserrat" pitchFamily="2" charset="77"/>
              </a:rPr>
              <a:t>catalogue</a:t>
            </a:r>
            <a:r>
              <a:rPr lang="it-IT" sz="1600" i="1" dirty="0">
                <a:effectLst/>
                <a:latin typeface="Montserrat" pitchFamily="2" charset="77"/>
              </a:rPr>
              <a:t> with machine </a:t>
            </a:r>
            <a:r>
              <a:rPr lang="it-IT" sz="1600" i="1" dirty="0" err="1">
                <a:effectLst/>
                <a:latin typeface="Montserrat" pitchFamily="2" charset="77"/>
              </a:rPr>
              <a:t>interfaces</a:t>
            </a:r>
            <a:r>
              <a:rPr lang="it-IT" sz="1600" i="1" dirty="0">
                <a:effectLst/>
                <a:latin typeface="Montserrat" pitchFamily="2" charset="77"/>
              </a:rPr>
              <a:t>.</a:t>
            </a:r>
            <a:endParaRPr lang="it-IT" sz="1600" dirty="0">
              <a:effectLst/>
              <a:latin typeface="Montserrat" pitchFamily="2" charset="77"/>
            </a:endParaRPr>
          </a:p>
          <a:p>
            <a:pPr marL="285750" indent="-285750">
              <a:buFont typeface="Arial" panose="020B0604020202020204" pitchFamily="34" charset="0"/>
              <a:buChar char="•"/>
            </a:pPr>
            <a:r>
              <a:rPr lang="it-IT" sz="1600" i="1" dirty="0">
                <a:effectLst/>
                <a:latin typeface="Montserrat" pitchFamily="2" charset="77"/>
              </a:rPr>
              <a:t>A web </a:t>
            </a:r>
            <a:r>
              <a:rPr lang="it-IT" sz="1600" i="1" dirty="0" err="1">
                <a:effectLst/>
                <a:latin typeface="Montserrat" pitchFamily="2" charset="77"/>
              </a:rPr>
              <a:t>portal</a:t>
            </a:r>
            <a:r>
              <a:rPr lang="it-IT" sz="1600" i="1" dirty="0">
                <a:effectLst/>
                <a:latin typeface="Montserrat" pitchFamily="2" charset="77"/>
              </a:rPr>
              <a:t> </a:t>
            </a:r>
            <a:r>
              <a:rPr lang="it-IT" sz="1600" i="1" dirty="0" err="1">
                <a:effectLst/>
                <a:latin typeface="Montserrat" pitchFamily="2" charset="77"/>
              </a:rPr>
              <a:t>providing</a:t>
            </a:r>
            <a:r>
              <a:rPr lang="it-IT" sz="1600" i="1" dirty="0">
                <a:effectLst/>
                <a:latin typeface="Montserrat" pitchFamily="2" charset="77"/>
              </a:rPr>
              <a:t> </a:t>
            </a:r>
            <a:r>
              <a:rPr lang="it-IT" sz="1600" i="1" dirty="0" err="1">
                <a:effectLst/>
                <a:latin typeface="Montserrat" pitchFamily="2" charset="77"/>
              </a:rPr>
              <a:t>guidance</a:t>
            </a:r>
            <a:r>
              <a:rPr lang="it-IT" sz="1600" i="1" dirty="0">
                <a:effectLst/>
                <a:latin typeface="Montserrat" pitchFamily="2" charset="77"/>
              </a:rPr>
              <a:t> </a:t>
            </a:r>
            <a:r>
              <a:rPr lang="it-IT" sz="1600" i="1" dirty="0" err="1">
                <a:effectLst/>
                <a:latin typeface="Montserrat" pitchFamily="2" charset="77"/>
              </a:rPr>
              <a:t>documentation</a:t>
            </a:r>
            <a:r>
              <a:rPr lang="it-IT" sz="1600" i="1" dirty="0">
                <a:effectLst/>
                <a:latin typeface="Montserrat" pitchFamily="2" charset="77"/>
              </a:rPr>
              <a:t> and a </a:t>
            </a:r>
            <a:r>
              <a:rPr lang="it-IT" sz="1600" i="1" dirty="0" err="1">
                <a:effectLst/>
                <a:latin typeface="Montserrat" pitchFamily="2" charset="77"/>
              </a:rPr>
              <a:t>graphical</a:t>
            </a:r>
            <a:r>
              <a:rPr lang="it-IT" sz="1600" i="1" dirty="0">
                <a:effectLst/>
                <a:latin typeface="Montserrat" pitchFamily="2" charset="77"/>
              </a:rPr>
              <a:t> user </a:t>
            </a:r>
            <a:r>
              <a:rPr lang="it-IT" sz="1600" i="1" dirty="0" err="1">
                <a:effectLst/>
                <a:latin typeface="Montserrat" pitchFamily="2" charset="77"/>
              </a:rPr>
              <a:t>interface</a:t>
            </a:r>
            <a:r>
              <a:rPr lang="it-IT" sz="1600" i="1" dirty="0">
                <a:effectLst/>
                <a:latin typeface="Montserrat" pitchFamily="2" charset="77"/>
              </a:rPr>
              <a:t> to the </a:t>
            </a:r>
            <a:r>
              <a:rPr lang="it-IT" sz="1600" i="1" dirty="0" err="1">
                <a:effectLst/>
                <a:latin typeface="Montserrat" pitchFamily="2" charset="77"/>
              </a:rPr>
              <a:t>virtual</a:t>
            </a:r>
            <a:r>
              <a:rPr lang="it-IT" sz="1600" i="1" dirty="0">
                <a:effectLst/>
                <a:latin typeface="Montserrat" pitchFamily="2" charset="77"/>
              </a:rPr>
              <a:t> data </a:t>
            </a:r>
            <a:r>
              <a:rPr lang="it-IT" sz="1600" i="1" dirty="0" err="1">
                <a:effectLst/>
                <a:latin typeface="Montserrat" pitchFamily="2" charset="77"/>
              </a:rPr>
              <a:t>catalogue</a:t>
            </a:r>
            <a:r>
              <a:rPr lang="it-IT" sz="1600" i="1" dirty="0">
                <a:effectLst/>
                <a:latin typeface="Montserrat" pitchFamily="2" charset="77"/>
              </a:rPr>
              <a:t>.</a:t>
            </a:r>
            <a:endParaRPr lang="it-IT" sz="1600" dirty="0">
              <a:effectLst/>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Amount</a:t>
            </a:r>
            <a:r>
              <a:rPr lang="it-IT" sz="1600" i="1" dirty="0">
                <a:effectLst/>
                <a:latin typeface="Montserrat" pitchFamily="2" charset="77"/>
              </a:rPr>
              <a:t> of VA to </a:t>
            </a:r>
            <a:r>
              <a:rPr lang="it-IT" sz="1600" i="1" dirty="0" err="1">
                <a:effectLst/>
                <a:latin typeface="Montserrat" pitchFamily="2" charset="77"/>
              </a:rPr>
              <a:t>polar</a:t>
            </a:r>
            <a:r>
              <a:rPr lang="it-IT" sz="1600" i="1" dirty="0">
                <a:effectLst/>
                <a:latin typeface="Montserrat" pitchFamily="2" charset="77"/>
              </a:rPr>
              <a:t> </a:t>
            </a:r>
            <a:r>
              <a:rPr lang="it-IT" sz="1600" i="1" dirty="0" err="1">
                <a:effectLst/>
                <a:latin typeface="Montserrat" pitchFamily="2" charset="77"/>
              </a:rPr>
              <a:t>RIs</a:t>
            </a:r>
            <a:r>
              <a:rPr lang="it-IT" sz="1600" i="1" dirty="0">
                <a:effectLst/>
                <a:latin typeface="Montserrat" pitchFamily="2" charset="77"/>
              </a:rPr>
              <a:t>, data </a:t>
            </a:r>
            <a:r>
              <a:rPr lang="it-IT" sz="1600" i="1" dirty="0" err="1">
                <a:effectLst/>
                <a:latin typeface="Montserrat" pitchFamily="2" charset="77"/>
              </a:rPr>
              <a:t>infrastructures</a:t>
            </a:r>
            <a:r>
              <a:rPr lang="it-IT" sz="1600" i="1" dirty="0">
                <a:effectLst/>
                <a:latin typeface="Montserrat" pitchFamily="2" charset="77"/>
              </a:rPr>
              <a:t> and data services.</a:t>
            </a:r>
            <a:endParaRPr lang="it-IT" sz="1600" dirty="0">
              <a:effectLst/>
              <a:latin typeface="Montserrat" pitchFamily="2" charset="77"/>
            </a:endParaRPr>
          </a:p>
          <a:p>
            <a:pPr marL="285750" indent="-285750">
              <a:buFont typeface="Arial" panose="020B0604020202020204" pitchFamily="34" charset="0"/>
              <a:buChar char="•"/>
            </a:pPr>
            <a:r>
              <a:rPr lang="it-IT" sz="1600" i="1" dirty="0" err="1">
                <a:effectLst/>
                <a:latin typeface="Montserrat" pitchFamily="2" charset="77"/>
              </a:rPr>
              <a:t>Amount</a:t>
            </a:r>
            <a:r>
              <a:rPr lang="it-IT" sz="1600" i="1" dirty="0">
                <a:effectLst/>
                <a:latin typeface="Montserrat" pitchFamily="2" charset="77"/>
              </a:rPr>
              <a:t> of data </a:t>
            </a:r>
            <a:r>
              <a:rPr lang="it-IT" sz="1600" i="1" dirty="0" err="1">
                <a:effectLst/>
                <a:latin typeface="Montserrat" pitchFamily="2" charset="77"/>
              </a:rPr>
              <a:t>downloaded</a:t>
            </a:r>
            <a:r>
              <a:rPr lang="it-IT" sz="1600" i="1" dirty="0">
                <a:effectLst/>
                <a:latin typeface="Montserrat" pitchFamily="2" charset="77"/>
              </a:rPr>
              <a:t> from the POLARIN data hub.</a:t>
            </a:r>
            <a:endParaRPr lang="it-IT" sz="1600" dirty="0">
              <a:solidFill>
                <a:srgbClr val="363E47"/>
              </a:solidFill>
              <a:latin typeface="Montserrat" pitchFamily="2" charset="77"/>
              <a:ea typeface="Montserrat"/>
              <a:cs typeface="Montserrat"/>
              <a:sym typeface="Montserrat"/>
            </a:endParaRPr>
          </a:p>
          <a:p>
            <a:endParaRPr lang="en-US" sz="1600" dirty="0">
              <a:latin typeface="Montserrat" pitchFamily="2" charset="77"/>
            </a:endParaRPr>
          </a:p>
        </p:txBody>
      </p:sp>
      <p:sp>
        <p:nvSpPr>
          <p:cNvPr id="8" name="Rettangolo 7">
            <a:extLst>
              <a:ext uri="{FF2B5EF4-FFF2-40B4-BE49-F238E27FC236}">
                <a16:creationId xmlns:a16="http://schemas.microsoft.com/office/drawing/2014/main" id="{F8A6CBAA-370E-CF1A-BC6F-4FC05433793B}"/>
              </a:ext>
            </a:extLst>
          </p:cNvPr>
          <p:cNvSpPr/>
          <p:nvPr/>
        </p:nvSpPr>
        <p:spPr>
          <a:xfrm>
            <a:off x="14357665" y="3073940"/>
            <a:ext cx="3346315" cy="5603130"/>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457200" lvl="0" indent="-406400" rtl="0">
              <a:lnSpc>
                <a:spcPct val="100000"/>
              </a:lnSpc>
              <a:spcBef>
                <a:spcPts val="0"/>
              </a:spcBef>
              <a:spcAft>
                <a:spcPts val="0"/>
              </a:spcAft>
              <a:buClr>
                <a:srgbClr val="000000"/>
              </a:buClr>
              <a:buSzPts val="1800"/>
              <a:buFont typeface="Arial"/>
              <a:buChar char="•"/>
            </a:pPr>
            <a:endParaRPr lang="it-IT" sz="1600" dirty="0">
              <a:solidFill>
                <a:srgbClr val="363E47"/>
              </a:solidFill>
              <a:latin typeface="Montserrat" pitchFamily="2" charset="77"/>
              <a:ea typeface="Montserrat"/>
              <a:cs typeface="Montserrat"/>
              <a:sym typeface="Montserrat"/>
            </a:endParaRPr>
          </a:p>
          <a:p>
            <a:pPr>
              <a:lnSpc>
                <a:spcPct val="100000"/>
              </a:lnSpc>
              <a:spcBef>
                <a:spcPts val="0"/>
              </a:spcBef>
              <a:buClr>
                <a:srgbClr val="000000"/>
              </a:buClr>
            </a:pPr>
            <a:r>
              <a:rPr lang="it-IT" sz="1600" b="1" i="1" dirty="0">
                <a:effectLst/>
                <a:latin typeface="Montserrat" pitchFamily="2" charset="77"/>
              </a:rPr>
              <a:t>O5: Training for </a:t>
            </a:r>
            <a:r>
              <a:rPr lang="it-IT" sz="1600" b="1" i="1" dirty="0" err="1">
                <a:effectLst/>
                <a:latin typeface="Montserrat" pitchFamily="2" charset="77"/>
              </a:rPr>
              <a:t>infrastructure</a:t>
            </a:r>
            <a:r>
              <a:rPr lang="it-IT" sz="1600" b="1" i="1" dirty="0">
                <a:effectLst/>
                <a:latin typeface="Montserrat" pitchFamily="2" charset="77"/>
              </a:rPr>
              <a:t> users</a:t>
            </a:r>
          </a:p>
          <a:p>
            <a:pPr>
              <a:lnSpc>
                <a:spcPct val="100000"/>
              </a:lnSpc>
              <a:spcBef>
                <a:spcPts val="0"/>
              </a:spcBef>
              <a:buClr>
                <a:srgbClr val="000000"/>
              </a:buClr>
            </a:pPr>
            <a:endParaRPr lang="it-IT" sz="1600" dirty="0">
              <a:effectLst/>
              <a:latin typeface="Montserrat" pitchFamily="2" charset="77"/>
            </a:endParaRPr>
          </a:p>
          <a:p>
            <a:pPr>
              <a:lnSpc>
                <a:spcPct val="100000"/>
              </a:lnSpc>
              <a:spcBef>
                <a:spcPts val="0"/>
              </a:spcBef>
              <a:buClr>
                <a:srgbClr val="000000"/>
              </a:buClr>
            </a:pPr>
            <a:r>
              <a:rPr lang="it-IT" sz="1600" dirty="0">
                <a:effectLst/>
                <a:latin typeface="Montserrat" pitchFamily="2" charset="77"/>
              </a:rPr>
              <a:t>[...]</a:t>
            </a:r>
          </a:p>
          <a:p>
            <a:pPr algn="just"/>
            <a:r>
              <a:rPr lang="it-IT" sz="1600" i="1" dirty="0">
                <a:effectLst/>
                <a:latin typeface="Montserrat" pitchFamily="2" charset="77"/>
              </a:rPr>
              <a:t>Training </a:t>
            </a:r>
            <a:r>
              <a:rPr lang="it-IT" sz="1600" i="1" dirty="0" err="1">
                <a:effectLst/>
                <a:latin typeface="Montserrat" pitchFamily="2" charset="77"/>
              </a:rPr>
              <a:t>resources</a:t>
            </a:r>
            <a:r>
              <a:rPr lang="it-IT" sz="1600" i="1" dirty="0">
                <a:effectLst/>
                <a:latin typeface="Montserrat" pitchFamily="2" charset="77"/>
              </a:rPr>
              <a:t>, recordings of online </a:t>
            </a:r>
            <a:r>
              <a:rPr lang="it-IT" sz="1600" i="1" dirty="0" err="1">
                <a:effectLst/>
                <a:latin typeface="Montserrat" pitchFamily="2" charset="77"/>
              </a:rPr>
              <a:t>seminars</a:t>
            </a:r>
            <a:r>
              <a:rPr lang="it-IT" sz="1600" i="1" dirty="0">
                <a:effectLst/>
                <a:latin typeface="Montserrat" pitchFamily="2" charset="77"/>
              </a:rPr>
              <a:t> and </a:t>
            </a:r>
            <a:r>
              <a:rPr lang="it-IT" sz="1600" i="1" dirty="0" err="1">
                <a:effectLst/>
                <a:latin typeface="Montserrat" pitchFamily="2" charset="77"/>
              </a:rPr>
              <a:t>other</a:t>
            </a:r>
            <a:r>
              <a:rPr lang="it-IT" sz="1600" i="1" dirty="0">
                <a:effectLst/>
                <a:latin typeface="Montserrat" pitchFamily="2" charset="77"/>
              </a:rPr>
              <a:t> training </a:t>
            </a:r>
            <a:r>
              <a:rPr lang="it-IT" sz="1600" i="1" dirty="0" err="1">
                <a:effectLst/>
                <a:latin typeface="Montserrat" pitchFamily="2" charset="77"/>
              </a:rPr>
              <a:t>materials</a:t>
            </a:r>
            <a:r>
              <a:rPr lang="it-IT" sz="1600" i="1" dirty="0">
                <a:effectLst/>
                <a:latin typeface="Montserrat" pitchFamily="2" charset="77"/>
              </a:rPr>
              <a:t>.</a:t>
            </a:r>
            <a:endParaRPr lang="it-IT" sz="1600" dirty="0">
              <a:effectLst/>
              <a:latin typeface="Montserrat" pitchFamily="2" charset="77"/>
            </a:endParaRPr>
          </a:p>
          <a:p>
            <a:pPr>
              <a:lnSpc>
                <a:spcPct val="100000"/>
              </a:lnSpc>
              <a:spcBef>
                <a:spcPts val="0"/>
              </a:spcBef>
              <a:buClr>
                <a:srgbClr val="000000"/>
              </a:buClr>
            </a:pPr>
            <a:r>
              <a:rPr lang="it-IT" sz="1600" dirty="0">
                <a:solidFill>
                  <a:srgbClr val="363E47"/>
                </a:solidFill>
                <a:latin typeface="Montserrat" pitchFamily="2" charset="77"/>
                <a:ea typeface="Montserrat"/>
                <a:cs typeface="Montserrat"/>
                <a:sym typeface="Montserrat"/>
              </a:rPr>
              <a:t>[…]</a:t>
            </a:r>
          </a:p>
          <a:p>
            <a:endParaRPr lang="en-US" sz="1600" dirty="0">
              <a:latin typeface="Montserrat" pitchFamily="2" charset="77"/>
            </a:endParaRPr>
          </a:p>
          <a:p>
            <a:r>
              <a:rPr lang="it-IT" sz="1600" b="1" i="1" dirty="0">
                <a:effectLst/>
                <a:latin typeface="Montserrat" pitchFamily="2" charset="77"/>
              </a:rPr>
              <a:t>O6: </a:t>
            </a:r>
            <a:r>
              <a:rPr lang="it-IT" sz="1600" b="1" i="1" dirty="0" err="1">
                <a:effectLst/>
                <a:latin typeface="Montserrat" pitchFamily="2" charset="77"/>
              </a:rPr>
              <a:t>Advertise</a:t>
            </a:r>
            <a:r>
              <a:rPr lang="it-IT" sz="1600" b="1" i="1" dirty="0">
                <a:effectLst/>
                <a:latin typeface="Montserrat" pitchFamily="2" charset="77"/>
              </a:rPr>
              <a:t> RI services and </a:t>
            </a:r>
            <a:r>
              <a:rPr lang="it-IT" sz="1600" b="1" i="1" dirty="0" err="1">
                <a:effectLst/>
                <a:latin typeface="Montserrat" pitchFamily="2" charset="77"/>
              </a:rPr>
              <a:t>engage</a:t>
            </a:r>
            <a:r>
              <a:rPr lang="it-IT" sz="1600" b="1" i="1" dirty="0">
                <a:effectLst/>
                <a:latin typeface="Montserrat" pitchFamily="2" charset="77"/>
              </a:rPr>
              <a:t> RI users</a:t>
            </a:r>
            <a:endParaRPr lang="en-US" sz="1600" b="1" dirty="0">
              <a:latin typeface="Montserrat" pitchFamily="2" charset="77"/>
            </a:endParaRPr>
          </a:p>
        </p:txBody>
      </p:sp>
      <p:pic>
        <p:nvPicPr>
          <p:cNvPr id="9" name="Immagine 9">
            <a:extLst>
              <a:ext uri="{FF2B5EF4-FFF2-40B4-BE49-F238E27FC236}">
                <a16:creationId xmlns:a16="http://schemas.microsoft.com/office/drawing/2014/main" id="{1847B357-EB0F-3527-7E88-8BE0D652C9F8}"/>
              </a:ext>
            </a:extLst>
          </p:cNvPr>
          <p:cNvPicPr/>
          <p:nvPr/>
        </p:nvPicPr>
        <p:blipFill>
          <a:blip r:embed="rId3"/>
          <a:stretch/>
        </p:blipFill>
        <p:spPr>
          <a:xfrm>
            <a:off x="3514403" y="2728637"/>
            <a:ext cx="10843262" cy="6293733"/>
          </a:xfrm>
          <a:prstGeom prst="rect">
            <a:avLst/>
          </a:prstGeom>
          <a:ln w="0">
            <a:noFill/>
          </a:ln>
        </p:spPr>
      </p:pic>
    </p:spTree>
    <p:extLst>
      <p:ext uri="{BB962C8B-B14F-4D97-AF65-F5344CB8AC3E}">
        <p14:creationId xmlns:p14="http://schemas.microsoft.com/office/powerpoint/2010/main" val="40112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1944F328-D745-59D4-8AEB-1CBCF1A605C3}"/>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638EED20-416C-E470-F7F9-123DD2A135A1}"/>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6. </a:t>
            </a:r>
            <a:r>
              <a:rPr lang="en-GB" dirty="0"/>
              <a:t>Recap</a:t>
            </a:r>
            <a:br>
              <a:rPr lang="en-GB" b="1" i="0" u="none" strike="noStrike" dirty="0">
                <a:solidFill>
                  <a:srgbClr val="000000"/>
                </a:solidFill>
                <a:effectLst/>
              </a:rPr>
            </a:br>
            <a:br>
              <a:rPr lang="en-GB" dirty="0"/>
            </a:br>
            <a:endParaRPr dirty="0"/>
          </a:p>
        </p:txBody>
      </p:sp>
      <p:sp>
        <p:nvSpPr>
          <p:cNvPr id="112" name="Google Shape;112;p22">
            <a:extLst>
              <a:ext uri="{FF2B5EF4-FFF2-40B4-BE49-F238E27FC236}">
                <a16:creationId xmlns:a16="http://schemas.microsoft.com/office/drawing/2014/main" id="{538C5D77-CA6E-FAF7-E875-47D880BCD67C}"/>
              </a:ext>
            </a:extLst>
          </p:cNvPr>
          <p:cNvSpPr txBox="1">
            <a:spLocks noGrp="1"/>
          </p:cNvSpPr>
          <p:nvPr>
            <p:ph type="body" idx="1"/>
          </p:nvPr>
        </p:nvSpPr>
        <p:spPr>
          <a:xfrm>
            <a:off x="865472" y="2997675"/>
            <a:ext cx="15377159" cy="6832800"/>
          </a:xfrm>
          <a:prstGeom prst="rect">
            <a:avLst/>
          </a:prstGeom>
          <a:noFill/>
          <a:ln>
            <a:noFill/>
          </a:ln>
        </p:spPr>
        <p:txBody>
          <a:bodyPr spcFirstLastPara="1" wrap="square" lIns="182850" tIns="182850" rIns="182850" bIns="182850" anchor="t" anchorCtr="0">
            <a:normAutofit/>
          </a:bodyPr>
          <a:lstStyle/>
          <a:p>
            <a:r>
              <a:rPr lang="en-GB" dirty="0"/>
              <a:t>DMP and deliverables on track</a:t>
            </a:r>
          </a:p>
          <a:p>
            <a:endParaRPr lang="en-GB" dirty="0"/>
          </a:p>
          <a:p>
            <a:r>
              <a:rPr lang="en-GB" sz="3200" dirty="0"/>
              <a:t>POLARIN DH under development</a:t>
            </a:r>
          </a:p>
          <a:p>
            <a:pPr marL="1071562" lvl="1" indent="-501650">
              <a:lnSpc>
                <a:spcPct val="100000"/>
              </a:lnSpc>
              <a:buClr>
                <a:srgbClr val="363E47"/>
              </a:buClr>
              <a:buSzPts val="2200"/>
              <a:buFont typeface="Arial"/>
              <a:buAutoNum type="arabicPeriod"/>
            </a:pPr>
            <a:r>
              <a:rPr lang="it-IT" sz="3200" dirty="0" err="1">
                <a:solidFill>
                  <a:schemeClr val="bg2"/>
                </a:solidFill>
                <a:latin typeface="Montserrat" pitchFamily="2" charset="77"/>
                <a:sym typeface="Montserrat"/>
              </a:rPr>
              <a:t>Geonetwork</a:t>
            </a:r>
            <a:r>
              <a:rPr lang="it-IT" sz="3200" dirty="0">
                <a:solidFill>
                  <a:schemeClr val="bg2"/>
                </a:solidFill>
                <a:latin typeface="Montserrat" pitchFamily="2" charset="77"/>
                <a:sym typeface="Montserrat"/>
              </a:rPr>
              <a:t>: </a:t>
            </a:r>
            <a:r>
              <a:rPr lang="it-IT" sz="3200" dirty="0">
                <a:solidFill>
                  <a:schemeClr val="bg2"/>
                </a:solidFill>
                <a:latin typeface="Montserrat" pitchFamily="2" charset="77"/>
                <a:sym typeface="Montserrat"/>
                <a:hlinkClick r:id="rId3">
                  <a:extLst>
                    <a:ext uri="{A12FA001-AC4F-418D-AE19-62706E023703}">
                      <ahyp:hlinkClr xmlns:ahyp="http://schemas.microsoft.com/office/drawing/2018/hyperlinkcolor" val="tx"/>
                    </a:ext>
                  </a:extLst>
                </a:hlinkClick>
              </a:rPr>
              <a:t>https://geonetwork.s4polarin.eu/geonetwork/</a:t>
            </a:r>
            <a:endParaRPr lang="it-IT" sz="3200" dirty="0">
              <a:solidFill>
                <a:schemeClr val="bg2"/>
              </a:solidFill>
              <a:latin typeface="Montserrat" pitchFamily="2" charset="77"/>
              <a:sym typeface="Montserrat"/>
            </a:endParaRPr>
          </a:p>
          <a:p>
            <a:pPr marL="1071562" lvl="1" indent="-501650">
              <a:lnSpc>
                <a:spcPct val="100000"/>
              </a:lnSpc>
              <a:buClr>
                <a:srgbClr val="363E47"/>
              </a:buClr>
              <a:buSzPts val="2200"/>
              <a:buFont typeface="Arial"/>
              <a:buAutoNum type="arabicPeriod"/>
            </a:pPr>
            <a:r>
              <a:rPr lang="it-IT" sz="3200" dirty="0">
                <a:solidFill>
                  <a:schemeClr val="bg2"/>
                </a:solidFill>
                <a:latin typeface="Montserrat" pitchFamily="2" charset="77"/>
                <a:sym typeface="Montserrat"/>
              </a:rPr>
              <a:t>ERDDAP: </a:t>
            </a:r>
            <a:r>
              <a:rPr lang="it-IT" sz="3200" dirty="0">
                <a:solidFill>
                  <a:schemeClr val="bg2"/>
                </a:solidFill>
                <a:latin typeface="Montserrat" pitchFamily="2" charset="77"/>
                <a:sym typeface="Montserrat"/>
                <a:hlinkClick r:id="rId4">
                  <a:extLst>
                    <a:ext uri="{A12FA001-AC4F-418D-AE19-62706E023703}">
                      <ahyp:hlinkClr xmlns:ahyp="http://schemas.microsoft.com/office/drawing/2018/hyperlinkcolor" val="tx"/>
                    </a:ext>
                  </a:extLst>
                </a:hlinkClick>
              </a:rPr>
              <a:t>erddap.s4polarin.eu/erddap</a:t>
            </a:r>
            <a:endParaRPr lang="it-IT" sz="3200" dirty="0">
              <a:solidFill>
                <a:schemeClr val="bg2"/>
              </a:solidFill>
              <a:latin typeface="Montserrat" pitchFamily="2" charset="77"/>
              <a:sym typeface="Montserrat"/>
            </a:endParaRPr>
          </a:p>
          <a:p>
            <a:pPr marL="1071562" lvl="1" indent="-501650">
              <a:lnSpc>
                <a:spcPct val="100000"/>
              </a:lnSpc>
              <a:buClr>
                <a:srgbClr val="363E47"/>
              </a:buClr>
              <a:buSzPts val="2200"/>
              <a:buFont typeface="Arial"/>
              <a:buAutoNum type="arabicPeriod"/>
            </a:pPr>
            <a:r>
              <a:rPr lang="it-IT" sz="3200" dirty="0">
                <a:solidFill>
                  <a:schemeClr val="bg2"/>
                </a:solidFill>
                <a:latin typeface="Montserrat" pitchFamily="2" charset="77"/>
                <a:sym typeface="Montserrat"/>
              </a:rPr>
              <a:t>ZENODO community: </a:t>
            </a:r>
            <a:r>
              <a:rPr lang="it-IT" sz="3200" dirty="0">
                <a:solidFill>
                  <a:schemeClr val="bg2"/>
                </a:solidFill>
                <a:latin typeface="Montserrat" pitchFamily="2" charset="77"/>
                <a:sym typeface="Montserrat"/>
                <a:hlinkClick r:id="rId5">
                  <a:extLst>
                    <a:ext uri="{A12FA001-AC4F-418D-AE19-62706E023703}">
                      <ahyp:hlinkClr xmlns:ahyp="http://schemas.microsoft.com/office/drawing/2018/hyperlinkcolor" val="tx"/>
                    </a:ext>
                  </a:extLst>
                </a:hlinkClick>
              </a:rPr>
              <a:t>https://zenodo.org/communities/eu-polarin/</a:t>
            </a:r>
            <a:endParaRPr lang="it-IT" sz="3200" dirty="0">
              <a:solidFill>
                <a:schemeClr val="bg2"/>
              </a:solidFill>
              <a:latin typeface="Montserrat" pitchFamily="2" charset="77"/>
              <a:sym typeface="Montserrat"/>
            </a:endParaRPr>
          </a:p>
          <a:p>
            <a:pPr marL="1071562" lvl="1" indent="-501650">
              <a:lnSpc>
                <a:spcPct val="100000"/>
              </a:lnSpc>
              <a:buClr>
                <a:srgbClr val="363E47"/>
              </a:buClr>
              <a:buSzPts val="2200"/>
              <a:buFont typeface="Arial"/>
              <a:buAutoNum type="arabicPeriod"/>
            </a:pPr>
            <a:r>
              <a:rPr lang="it-IT" sz="3200" dirty="0" err="1">
                <a:solidFill>
                  <a:schemeClr val="bg2"/>
                </a:solidFill>
                <a:latin typeface="Montserrat" pitchFamily="2" charset="77"/>
                <a:sym typeface="Montserrat"/>
              </a:rPr>
              <a:t>Geooviewer</a:t>
            </a:r>
            <a:r>
              <a:rPr lang="it-IT" sz="3200" dirty="0">
                <a:solidFill>
                  <a:schemeClr val="bg2"/>
                </a:solidFill>
                <a:latin typeface="Montserrat" pitchFamily="2" charset="77"/>
                <a:sym typeface="Montserrat"/>
              </a:rPr>
              <a:t> </a:t>
            </a:r>
            <a:r>
              <a:rPr lang="it-IT" sz="3200" dirty="0">
                <a:solidFill>
                  <a:schemeClr val="bg2"/>
                </a:solidFill>
                <a:latin typeface="Montserrat" pitchFamily="2" charset="77"/>
                <a:sym typeface="Wingdings" pitchFamily="2" charset="2"/>
              </a:rPr>
              <a:t></a:t>
            </a:r>
            <a:r>
              <a:rPr lang="it-IT" sz="3200" dirty="0">
                <a:solidFill>
                  <a:schemeClr val="bg2"/>
                </a:solidFill>
                <a:latin typeface="Montserrat" pitchFamily="2" charset="77"/>
                <a:sym typeface="Montserrat"/>
              </a:rPr>
              <a:t> POLARIN Data Hub: </a:t>
            </a:r>
            <a:r>
              <a:rPr lang="it-IT" sz="3200" dirty="0">
                <a:solidFill>
                  <a:schemeClr val="bg2"/>
                </a:solidFill>
                <a:latin typeface="Montserrat" pitchFamily="2" charset="77"/>
                <a:sym typeface="Montserrat"/>
                <a:hlinkClick r:id="rId6">
                  <a:extLst>
                    <a:ext uri="{A12FA001-AC4F-418D-AE19-62706E023703}">
                      <ahyp:hlinkClr xmlns:ahyp="http://schemas.microsoft.com/office/drawing/2018/hyperlinkcolor" val="tx"/>
                    </a:ext>
                  </a:extLst>
                </a:hlinkClick>
              </a:rPr>
              <a:t>https://s4polarin.eu</a:t>
            </a:r>
            <a:r>
              <a:rPr lang="it-IT" sz="3200" dirty="0">
                <a:solidFill>
                  <a:schemeClr val="bg2"/>
                </a:solidFill>
                <a:latin typeface="Montserrat" pitchFamily="2" charset="77"/>
                <a:sym typeface="Montserrat"/>
              </a:rPr>
              <a:t>    </a:t>
            </a:r>
            <a:endParaRPr lang="en-GB" sz="3200" dirty="0">
              <a:solidFill>
                <a:schemeClr val="bg2"/>
              </a:solidFill>
              <a:latin typeface="Montserrat" pitchFamily="2" charset="77"/>
            </a:endParaRPr>
          </a:p>
          <a:p>
            <a:endParaRPr lang="en-GB" dirty="0"/>
          </a:p>
          <a:p>
            <a:r>
              <a:rPr lang="en-GB" dirty="0"/>
              <a:t>need support to keep mapping/listing resources</a:t>
            </a:r>
          </a:p>
          <a:p>
            <a:endParaRPr lang="en-GB" dirty="0"/>
          </a:p>
          <a:p>
            <a:r>
              <a:rPr lang="en-GB" dirty="0"/>
              <a:t>good level of networking and synergies (intra/extra </a:t>
            </a:r>
            <a:r>
              <a:rPr lang="en-GB" dirty="0" err="1"/>
              <a:t>prj</a:t>
            </a:r>
            <a:r>
              <a:rPr lang="en-GB" dirty="0"/>
              <a:t>) </a:t>
            </a:r>
            <a:endParaRPr lang="en-GB" sz="3200" dirty="0"/>
          </a:p>
        </p:txBody>
      </p:sp>
    </p:spTree>
    <p:extLst>
      <p:ext uri="{BB962C8B-B14F-4D97-AF65-F5344CB8AC3E}">
        <p14:creationId xmlns:p14="http://schemas.microsoft.com/office/powerpoint/2010/main" val="713031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110">
          <a:extLst>
            <a:ext uri="{FF2B5EF4-FFF2-40B4-BE49-F238E27FC236}">
              <a16:creationId xmlns:a16="http://schemas.microsoft.com/office/drawing/2014/main" id="{58FCDA8B-80D2-1AD3-B6BF-ACEF064184D7}"/>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B0D6C138-3A2A-D96F-3B96-5E8B4E7E7556}"/>
              </a:ext>
            </a:extLst>
          </p:cNvPr>
          <p:cNvSpPr txBox="1">
            <a:spLocks noGrp="1"/>
          </p:cNvSpPr>
          <p:nvPr>
            <p:ph type="title"/>
          </p:nvPr>
        </p:nvSpPr>
        <p:spPr>
          <a:xfrm>
            <a:off x="820804" y="890050"/>
            <a:ext cx="13928129" cy="1294350"/>
          </a:xfrm>
          <a:prstGeom prst="rect">
            <a:avLst/>
          </a:prstGeom>
        </p:spPr>
        <p:txBody>
          <a:bodyPr spcFirstLastPara="1" wrap="square" lIns="182850" tIns="182850" rIns="182850" bIns="182850" anchor="t" anchorCtr="0">
            <a:noAutofit/>
          </a:bodyPr>
          <a:lstStyle/>
          <a:p>
            <a:r>
              <a:rPr lang="es" dirty="0"/>
              <a:t>6. </a:t>
            </a:r>
            <a:r>
              <a:rPr lang="en-GB" dirty="0"/>
              <a:t>Discussion</a:t>
            </a:r>
            <a:r>
              <a:rPr lang="en-GB" b="1" i="0" u="none" strike="noStrike" dirty="0">
                <a:solidFill>
                  <a:srgbClr val="000000"/>
                </a:solidFill>
                <a:effectLst/>
              </a:rPr>
              <a:t> </a:t>
            </a:r>
            <a:r>
              <a:rPr lang="en-GB" dirty="0"/>
              <a:t>Points</a:t>
            </a:r>
            <a:br>
              <a:rPr lang="en-GB" b="1" i="0" u="none" strike="noStrike" dirty="0">
                <a:solidFill>
                  <a:srgbClr val="000000"/>
                </a:solidFill>
                <a:effectLst/>
              </a:rPr>
            </a:br>
            <a:br>
              <a:rPr lang="en-GB" dirty="0"/>
            </a:br>
            <a:endParaRPr dirty="0"/>
          </a:p>
        </p:txBody>
      </p:sp>
      <p:sp>
        <p:nvSpPr>
          <p:cNvPr id="112" name="Google Shape;112;p22">
            <a:extLst>
              <a:ext uri="{FF2B5EF4-FFF2-40B4-BE49-F238E27FC236}">
                <a16:creationId xmlns:a16="http://schemas.microsoft.com/office/drawing/2014/main" id="{7AB80B40-4360-4B40-8535-114102DE8046}"/>
              </a:ext>
            </a:extLst>
          </p:cNvPr>
          <p:cNvSpPr txBox="1">
            <a:spLocks noGrp="1"/>
          </p:cNvSpPr>
          <p:nvPr>
            <p:ph type="body" idx="1"/>
          </p:nvPr>
        </p:nvSpPr>
        <p:spPr>
          <a:prstGeom prst="rect">
            <a:avLst/>
          </a:prstGeom>
          <a:noFill/>
          <a:ln>
            <a:noFill/>
          </a:ln>
        </p:spPr>
        <p:txBody>
          <a:bodyPr spcFirstLastPara="1" wrap="square" lIns="182850" tIns="182850" rIns="182850" bIns="182850" anchor="t" anchorCtr="0">
            <a:normAutofit/>
          </a:bodyPr>
          <a:lstStyle/>
          <a:p>
            <a:pPr algn="l">
              <a:buFont typeface="Arial" panose="020B0604020202020204" pitchFamily="34" charset="0"/>
              <a:buChar char="•"/>
            </a:pPr>
            <a:r>
              <a:rPr lang="en-GB" b="0" i="0" u="none" strike="noStrike" dirty="0">
                <a:solidFill>
                  <a:srgbClr val="000000"/>
                </a:solidFill>
                <a:effectLst/>
              </a:rPr>
              <a:t>IF NEEDED</a:t>
            </a:r>
          </a:p>
          <a:p>
            <a:pPr algn="l">
              <a:buFont typeface="Arial" panose="020B0604020202020204" pitchFamily="34" charset="0"/>
              <a:buChar char="•"/>
            </a:pPr>
            <a:r>
              <a:rPr lang="en-GB" b="0" i="0" u="none" strike="noStrike" dirty="0">
                <a:solidFill>
                  <a:srgbClr val="000000"/>
                </a:solidFill>
                <a:effectLst/>
              </a:rPr>
              <a:t>Open questions or feedback required from the General Assembly</a:t>
            </a:r>
          </a:p>
          <a:p>
            <a:pPr algn="l">
              <a:buFont typeface="Arial" panose="020B0604020202020204" pitchFamily="34" charset="0"/>
              <a:buChar char="•"/>
            </a:pPr>
            <a:r>
              <a:rPr lang="en-GB" b="0" i="0" u="none" strike="noStrike" dirty="0">
                <a:solidFill>
                  <a:srgbClr val="000000"/>
                </a:solidFill>
                <a:effectLst/>
              </a:rPr>
              <a:t>Decisions to be made</a:t>
            </a:r>
          </a:p>
          <a:p>
            <a:pPr algn="l">
              <a:buFont typeface="Arial" panose="020B0604020202020204" pitchFamily="34" charset="0"/>
              <a:buChar char="•"/>
            </a:pPr>
            <a:r>
              <a:rPr lang="en-GB" b="0" i="0" u="none" strike="noStrike" dirty="0">
                <a:solidFill>
                  <a:srgbClr val="000000"/>
                </a:solidFill>
                <a:effectLst/>
              </a:rPr>
              <a:t>Key takeaways for WP members and stakeholders</a:t>
            </a:r>
          </a:p>
          <a:p>
            <a:endParaRPr lang="en-GB" dirty="0"/>
          </a:p>
        </p:txBody>
      </p:sp>
    </p:spTree>
    <p:extLst>
      <p:ext uri="{BB962C8B-B14F-4D97-AF65-F5344CB8AC3E}">
        <p14:creationId xmlns:p14="http://schemas.microsoft.com/office/powerpoint/2010/main" val="1966947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205"/>
        <p:cNvGrpSpPr/>
        <p:nvPr/>
      </p:nvGrpSpPr>
      <p:grpSpPr>
        <a:xfrm>
          <a:off x="0" y="0"/>
          <a:ext cx="0" cy="0"/>
          <a:chOff x="0" y="0"/>
          <a:chExt cx="0" cy="0"/>
        </a:xfrm>
      </p:grpSpPr>
      <p:sp>
        <p:nvSpPr>
          <p:cNvPr id="206" name="Google Shape;206;p28"/>
          <p:cNvSpPr txBox="1"/>
          <p:nvPr/>
        </p:nvSpPr>
        <p:spPr>
          <a:xfrm>
            <a:off x="1260002" y="1869224"/>
            <a:ext cx="5562600" cy="1169700"/>
          </a:xfrm>
          <a:prstGeom prst="rect">
            <a:avLst/>
          </a:prstGeom>
          <a:noFill/>
          <a:ln>
            <a:noFill/>
          </a:ln>
        </p:spPr>
        <p:txBody>
          <a:bodyPr spcFirstLastPara="1" wrap="square" lIns="0" tIns="0" rIns="0" bIns="0" anchor="t" anchorCtr="0">
            <a:spAutoFit/>
          </a:bodyPr>
          <a:lstStyle/>
          <a:p>
            <a:pPr marL="0" marR="0" lvl="0" indent="0" algn="l" rtl="0">
              <a:lnSpc>
                <a:spcPct val="140005"/>
              </a:lnSpc>
              <a:spcBef>
                <a:spcPts val="0"/>
              </a:spcBef>
              <a:spcAft>
                <a:spcPts val="0"/>
              </a:spcAft>
              <a:buNone/>
            </a:pPr>
            <a:r>
              <a:rPr lang="es" sz="7599" i="0" u="none" strike="noStrike" cap="none">
                <a:solidFill>
                  <a:schemeClr val="accent1"/>
                </a:solidFill>
                <a:latin typeface="Montserrat Light"/>
                <a:ea typeface="Montserrat Light"/>
                <a:cs typeface="Montserrat Light"/>
                <a:sym typeface="Montserrat Light"/>
              </a:rPr>
              <a:t>Contact Us</a:t>
            </a:r>
            <a:endParaRPr>
              <a:solidFill>
                <a:schemeClr val="accent1"/>
              </a:solidFill>
              <a:latin typeface="Montserrat Light"/>
              <a:ea typeface="Montserrat Light"/>
              <a:cs typeface="Montserrat Light"/>
              <a:sym typeface="Montserrat Light"/>
            </a:endParaRPr>
          </a:p>
        </p:txBody>
      </p:sp>
      <p:sp>
        <p:nvSpPr>
          <p:cNvPr id="207" name="Google Shape;207;p28"/>
          <p:cNvSpPr txBox="1"/>
          <p:nvPr/>
        </p:nvSpPr>
        <p:spPr>
          <a:xfrm>
            <a:off x="1260002" y="3373753"/>
            <a:ext cx="7515699" cy="241296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rPr>
              <a:t>Antonio Novellino: </a:t>
            </a:r>
            <a:r>
              <a:rPr lang="es" sz="2800" dirty="0">
                <a:solidFill>
                  <a:schemeClr val="accent1"/>
                </a:solidFill>
                <a:latin typeface="Montserrat"/>
                <a:ea typeface="Montserrat"/>
                <a:cs typeface="Montserrat"/>
                <a:sym typeface="Montserrat"/>
                <a:hlinkClick r:id="rId3"/>
              </a:rPr>
              <a:t>antonio.novellino@dedagroup.it</a:t>
            </a:r>
            <a:r>
              <a:rPr lang="es" sz="2800" dirty="0">
                <a:solidFill>
                  <a:schemeClr val="accent1"/>
                </a:solidFill>
                <a:latin typeface="Montserrat"/>
                <a:ea typeface="Montserrat"/>
                <a:cs typeface="Montserrat"/>
                <a:sym typeface="Montserrat"/>
              </a:rPr>
              <a:t> </a:t>
            </a:r>
            <a:br>
              <a:rPr lang="es" sz="2800" dirty="0">
                <a:solidFill>
                  <a:schemeClr val="accent1"/>
                </a:solidFill>
                <a:latin typeface="Montserrat"/>
                <a:ea typeface="Montserrat"/>
                <a:cs typeface="Montserrat"/>
                <a:sym typeface="Montserrat"/>
              </a:rPr>
            </a:br>
            <a:r>
              <a:rPr lang="es" sz="2800" dirty="0">
                <a:solidFill>
                  <a:schemeClr val="accent1"/>
                </a:solidFill>
                <a:latin typeface="Montserrat"/>
                <a:ea typeface="Montserrat"/>
                <a:cs typeface="Montserrat"/>
                <a:sym typeface="Montserrat"/>
              </a:rPr>
              <a:t>Vito Vitale:</a:t>
            </a:r>
          </a:p>
          <a:p>
            <a:pPr marL="0" marR="0" lvl="0" indent="0" algn="l" rtl="0">
              <a:lnSpc>
                <a:spcPct val="140000"/>
              </a:lnSpc>
              <a:spcBef>
                <a:spcPts val="0"/>
              </a:spcBef>
              <a:spcAft>
                <a:spcPts val="0"/>
              </a:spcAft>
              <a:buNone/>
            </a:pPr>
            <a:r>
              <a:rPr lang="es" sz="2800" dirty="0">
                <a:solidFill>
                  <a:schemeClr val="accent1"/>
                </a:solidFill>
                <a:latin typeface="Montserrat"/>
                <a:ea typeface="Montserrat"/>
                <a:cs typeface="Montserrat"/>
                <a:sym typeface="Montserrat"/>
                <a:hlinkClick r:id="rId4"/>
              </a:rPr>
              <a:t>vito.vitale@cnr.it</a:t>
            </a:r>
            <a:r>
              <a:rPr lang="es" sz="2800" dirty="0">
                <a:solidFill>
                  <a:schemeClr val="accent1"/>
                </a:solidFill>
                <a:latin typeface="Montserrat"/>
                <a:ea typeface="Montserrat"/>
                <a:cs typeface="Montserrat"/>
                <a:sym typeface="Montserrat"/>
              </a:rPr>
              <a:t> </a:t>
            </a:r>
          </a:p>
        </p:txBody>
      </p:sp>
      <p:pic>
        <p:nvPicPr>
          <p:cNvPr id="212" name="Google Shape;212;p28"/>
          <p:cNvPicPr preferRelativeResize="0"/>
          <p:nvPr/>
        </p:nvPicPr>
        <p:blipFill rotWithShape="1">
          <a:blip r:embed="rId5">
            <a:alphaModFix/>
          </a:blip>
          <a:srcRect l="3268" t="1668" r="43327" b="7653"/>
          <a:stretch/>
        </p:blipFill>
        <p:spPr>
          <a:xfrm>
            <a:off x="9512300" y="-151275"/>
            <a:ext cx="8902700" cy="10604749"/>
          </a:xfrm>
          <a:prstGeom prst="rect">
            <a:avLst/>
          </a:prstGeom>
          <a:noFill/>
          <a:ln>
            <a:noFill/>
          </a:ln>
        </p:spPr>
      </p:pic>
      <p:pic>
        <p:nvPicPr>
          <p:cNvPr id="2" name="Google Shape;12;p2">
            <a:extLst>
              <a:ext uri="{FF2B5EF4-FFF2-40B4-BE49-F238E27FC236}">
                <a16:creationId xmlns:a16="http://schemas.microsoft.com/office/drawing/2014/main" id="{5DF1E749-CF0C-9977-3F60-68F08A26A5C7}"/>
              </a:ext>
            </a:extLst>
          </p:cNvPr>
          <p:cNvPicPr preferRelativeResize="0"/>
          <p:nvPr/>
        </p:nvPicPr>
        <p:blipFill>
          <a:blip r:embed="rId6">
            <a:alphaModFix/>
          </a:blip>
          <a:stretch>
            <a:fillRect/>
          </a:stretch>
        </p:blipFill>
        <p:spPr>
          <a:xfrm>
            <a:off x="985952" y="6696175"/>
            <a:ext cx="6110700" cy="34432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363E47"/>
      </a:dk2>
      <a:lt2>
        <a:srgbClr val="E5E7E9"/>
      </a:lt2>
      <a:accent1>
        <a:srgbClr val="0078FF"/>
      </a:accent1>
      <a:accent2>
        <a:srgbClr val="212121"/>
      </a:accent2>
      <a:accent3>
        <a:srgbClr val="6F87A8"/>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8E7916052EDD94A9D0735368F0DB42E" ma:contentTypeVersion="18" ma:contentTypeDescription="Opprett et nytt dokument." ma:contentTypeScope="" ma:versionID="885c26ca85a1f2d20c0777411b343dfc">
  <xsd:schema xmlns:xsd="http://www.w3.org/2001/XMLSchema" xmlns:xs="http://www.w3.org/2001/XMLSchema" xmlns:p="http://schemas.microsoft.com/office/2006/metadata/properties" xmlns:ns2="19f88aa2-ba18-4c75-8e79-574a77cb7bc5" xmlns:ns3="fb1609dc-9fdf-4894-9969-1c0ca80e1f66" targetNamespace="http://schemas.microsoft.com/office/2006/metadata/properties" ma:root="true" ma:fieldsID="e7a191d27908c08e5b6ba24de259f380" ns2:_="" ns3:_="">
    <xsd:import namespace="19f88aa2-ba18-4c75-8e79-574a77cb7bc5"/>
    <xsd:import namespace="fb1609dc-9fdf-4894-9969-1c0ca80e1f6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f88aa2-ba18-4c75-8e79-574a77cb7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e2b4b928-4b03-4ebd-a6cb-3a236346d0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1609dc-9fdf-4894-9969-1c0ca80e1f66" elementFormDefault="qualified">
    <xsd:import namespace="http://schemas.microsoft.com/office/2006/documentManagement/types"/>
    <xsd:import namespace="http://schemas.microsoft.com/office/infopath/2007/PartnerControls"/>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9ffd4d23-99de-4866-9332-95c79ce97e78}" ma:internalName="TaxCatchAll" ma:showField="CatchAllData" ma:web="fb1609dc-9fdf-4894-9969-1c0ca80e1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fb1609dc-9fdf-4894-9969-1c0ca80e1f66">
      <UserInfo>
        <DisplayName/>
        <AccountId xsi:nil="true"/>
        <AccountType/>
      </UserInfo>
    </SharedWithUsers>
    <lcf76f155ced4ddcb4097134ff3c332f xmlns="19f88aa2-ba18-4c75-8e79-574a77cb7bc5">
      <Terms xmlns="http://schemas.microsoft.com/office/infopath/2007/PartnerControls"/>
    </lcf76f155ced4ddcb4097134ff3c332f>
    <TaxCatchAll xmlns="fb1609dc-9fdf-4894-9969-1c0ca80e1f66" xsi:nil="true"/>
  </documentManagement>
</p:properties>
</file>

<file path=customXml/itemProps1.xml><?xml version="1.0" encoding="utf-8"?>
<ds:datastoreItem xmlns:ds="http://schemas.openxmlformats.org/officeDocument/2006/customXml" ds:itemID="{648C42A7-4702-4B9A-AFC3-4D23593DDA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f88aa2-ba18-4c75-8e79-574a77cb7bc5"/>
    <ds:schemaRef ds:uri="fb1609dc-9fdf-4894-9969-1c0ca80e1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80FFA2-49D1-4DF0-97D2-023AE6ED3A3E}">
  <ds:schemaRefs>
    <ds:schemaRef ds:uri="http://schemas.microsoft.com/sharepoint/v3/contenttype/forms"/>
  </ds:schemaRefs>
</ds:datastoreItem>
</file>

<file path=customXml/itemProps3.xml><?xml version="1.0" encoding="utf-8"?>
<ds:datastoreItem xmlns:ds="http://schemas.openxmlformats.org/officeDocument/2006/customXml" ds:itemID="{97CF1B4D-B24B-4CAD-8E2F-AD57947296F0}">
  <ds:schemaRefs>
    <ds:schemaRef ds:uri="http://schemas.microsoft.com/office/2006/metadata/properties"/>
    <ds:schemaRef ds:uri="http://schemas.microsoft.com/office/infopath/2007/PartnerControls"/>
    <ds:schemaRef ds:uri="fb1609dc-9fdf-4894-9969-1c0ca80e1f66"/>
    <ds:schemaRef ds:uri="19f88aa2-ba18-4c75-8e79-574a77cb7bc5"/>
  </ds:schemaRefs>
</ds:datastoreItem>
</file>

<file path=docProps/app.xml><?xml version="1.0" encoding="utf-8"?>
<Properties xmlns="http://schemas.openxmlformats.org/officeDocument/2006/extended-properties" xmlns:vt="http://schemas.openxmlformats.org/officeDocument/2006/docPropsVTypes">
  <TotalTime>10499</TotalTime>
  <Words>2226</Words>
  <Application>Microsoft Macintosh PowerPoint</Application>
  <PresentationFormat>Personalizzato</PresentationFormat>
  <Paragraphs>304</Paragraphs>
  <Slides>37</Slides>
  <Notes>36</Notes>
  <HiddenSlides>5</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37</vt:i4>
      </vt:variant>
    </vt:vector>
  </HeadingPairs>
  <TitlesOfParts>
    <vt:vector size="47" baseType="lpstr">
      <vt:lpstr>Montserrat</vt:lpstr>
      <vt:lpstr>Poppins</vt:lpstr>
      <vt:lpstr>Courier New</vt:lpstr>
      <vt:lpstr>Montserrat SemiBold</vt:lpstr>
      <vt:lpstr>Aptos</vt:lpstr>
      <vt:lpstr>Arial</vt:lpstr>
      <vt:lpstr>Montserrat Medium</vt:lpstr>
      <vt:lpstr>Montserrat Light</vt:lpstr>
      <vt:lpstr>Calibri</vt:lpstr>
      <vt:lpstr>Simple Light</vt:lpstr>
      <vt:lpstr>Work Package 4 Improvement of data services and customised data products   </vt:lpstr>
      <vt:lpstr>Let’s start with a couple of questions </vt:lpstr>
      <vt:lpstr>1. Overview</vt:lpstr>
      <vt:lpstr>1. Overview</vt:lpstr>
      <vt:lpstr>Ambition Beyond the State of Art</vt:lpstr>
      <vt:lpstr>1. Overview</vt:lpstr>
      <vt:lpstr>1. Overview</vt:lpstr>
      <vt:lpstr>1. Overview</vt:lpstr>
      <vt:lpstr>2. Progress &amp; Achievements </vt:lpstr>
      <vt:lpstr>2. Data Management Plan </vt:lpstr>
      <vt:lpstr>2. Data management Plan </vt:lpstr>
      <vt:lpstr>2. DMP and FAIR </vt:lpstr>
      <vt:lpstr>Presentazione standard di PowerPoint</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Progress &amp; Achievements </vt:lpstr>
      <vt:lpstr>2. ZENODO and CORDIS </vt:lpstr>
      <vt:lpstr>2. How to ZENODO </vt:lpstr>
      <vt:lpstr>2. How to ZENODO </vt:lpstr>
      <vt:lpstr>3. Challenges &amp; Opportunities </vt:lpstr>
      <vt:lpstr>3. Challenges &amp; Opportunities </vt:lpstr>
      <vt:lpstr>4. Next Steps </vt:lpstr>
      <vt:lpstr>5. Collaboration &amp; Key Interactions </vt:lpstr>
      <vt:lpstr>6. Recap  </vt:lpstr>
      <vt:lpstr>6. Discussion Points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title of the presentation The polar regions play a key role in the Earth’s system </dc:title>
  <cp:lastModifiedBy>Antonio Novellino</cp:lastModifiedBy>
  <cp:revision>35</cp:revision>
  <dcterms:modified xsi:type="dcterms:W3CDTF">2025-04-01T08:45:49Z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2300</vt:r8>
  </property>
  <property fmtid="{D5CDD505-2E9C-101B-9397-08002B2CF9AE}" pid="3" name="ContentTypeId">
    <vt:lpwstr>0x01010068E7916052EDD94A9D0735368F0DB42E</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