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1"/>
  </p:sldMasterIdLst>
  <p:notesMasterIdLst>
    <p:notesMasterId r:id="rId19"/>
  </p:notesMasterIdLst>
  <p:sldIdLst>
    <p:sldId id="256" r:id="rId2"/>
    <p:sldId id="258" r:id="rId3"/>
    <p:sldId id="278" r:id="rId4"/>
    <p:sldId id="1508" r:id="rId5"/>
    <p:sldId id="1495" r:id="rId6"/>
    <p:sldId id="1509" r:id="rId7"/>
    <p:sldId id="1501" r:id="rId8"/>
    <p:sldId id="1502" r:id="rId9"/>
    <p:sldId id="1503" r:id="rId10"/>
    <p:sldId id="1504" r:id="rId11"/>
    <p:sldId id="1505" r:id="rId12"/>
    <p:sldId id="1506" r:id="rId13"/>
    <p:sldId id="1496" r:id="rId14"/>
    <p:sldId id="1507" r:id="rId15"/>
    <p:sldId id="1499" r:id="rId16"/>
    <p:sldId id="1500" r:id="rId17"/>
    <p:sldId id="271" r:id="rId18"/>
  </p:sldIdLst>
  <p:sldSz cx="18288000" cy="10287000"/>
  <p:notesSz cx="6858000" cy="9144000"/>
  <p:embeddedFontLst>
    <p:embeddedFont>
      <p:font typeface="Montserrat" panose="00000500000000000000" pitchFamily="2" charset="0"/>
      <p:regular r:id="rId20"/>
      <p:bold r:id="rId21"/>
      <p:italic r:id="rId22"/>
      <p:boldItalic r:id="rId23"/>
    </p:embeddedFont>
    <p:embeddedFont>
      <p:font typeface="Montserrat Light" panose="00000400000000000000" pitchFamily="2" charset="0"/>
      <p:regular r:id="rId24"/>
      <p:bold r:id="rId25"/>
      <p:italic r:id="rId26"/>
      <p:boldItalic r:id="rId27"/>
    </p:embeddedFont>
    <p:embeddedFont>
      <p:font typeface="Montserrat SemiBold" panose="00000700000000000000" pitchFamily="2"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01"/>
    <p:restoredTop sz="94752"/>
  </p:normalViewPr>
  <p:slideViewPr>
    <p:cSldViewPr snapToGrid="0">
      <p:cViewPr varScale="1">
        <p:scale>
          <a:sx n="47" d="100"/>
          <a:sy n="47" d="100"/>
        </p:scale>
        <p:origin x="540"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c92dd1a9c0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c92dd1a9c0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23428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6C41DEF6-2118-3D0E-5FB9-1431D47B09F4}"/>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B3B07889-2504-A3DC-B96A-D4A95E31073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021765D7-FAD6-D163-D723-DC405667CB1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5594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80BB6EAE-8243-FCD1-8D5E-60AB859E238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3BCB7A4-8B78-C7B9-C7D2-95B3AE1A6B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D2334FA0-2F97-D9B0-7E79-FAA83D75A0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769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742FC968-8937-3D77-9078-F7403456D03F}"/>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2FFDDD9A-E141-4117-267E-CE74139E674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92A3342E-7A2A-AE11-63DA-9176077BA8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7286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739B7DD4-52B7-2E4E-564D-54C575E9B922}"/>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B89E2643-F45E-7719-E6BC-D89E76BE4D3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102A9A61-B56F-BD17-A5C2-47F3C2365E3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2633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2647D899-E667-0CBC-18B3-986886A87DDC}"/>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7719421E-9A97-905E-A5C8-15267AA282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6C323433-595D-F381-E96D-A98D828A03B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39645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34C6C324-B1BA-00DD-B7B4-3A42C0DF8547}"/>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5A5D6B9D-3311-FA84-0609-7CC71F9A353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529207F1-B070-AD68-8372-21CF0C3AB9D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603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84D3B835-ADE0-A29A-224C-93821E70F26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4541CEF6-2C44-C393-3C0F-E77B405EF40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72700134-34FB-CABE-3EA3-7899B795575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256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946BD797-308D-1861-2C72-D13F4E3C9B9A}"/>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8C21C0DE-21D4-CE09-16EB-61D8C82371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F0116FDB-4837-6D3C-8B4B-E5651FEC53D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9459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C2039C83-B795-DAE7-E4F1-02A253FFD88A}"/>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D966BBE-6DF6-89AA-E21D-68C54C4A39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7DAF5E2C-2865-2A1E-DFE9-C8DC13D4463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7283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C53295E1-D716-D8DD-4412-B0D2151D00AC}"/>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EDC1A324-16DE-231A-A5DB-97B7DBA56D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20E13BFA-8ABB-5DCE-53A7-2067E0F77C1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8956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E8731493-8F95-1091-53DA-A30B7198D074}"/>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3E3ADB27-C262-DD06-253A-7201E4C1AA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AA4FB94E-9786-0503-0CED-FCED27AEAD5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14153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3B9B7D3A-1E37-E158-AA73-473041D62BAA}"/>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35C6981D-CCE9-5E1E-2C04-A8DE7A7766A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35666F39-E8F7-A3AF-DB7C-6457210D45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7943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3D286896-C607-2421-6065-EEDF84C2F7E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14DD601C-CF49-1490-041A-EFF3F890C0C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30D25502-9565-E6C5-CB1D-C2FC3C26375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6255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c812ba10b2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2c812ba10b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861550" y="5453125"/>
            <a:ext cx="8003100" cy="3942000"/>
          </a:xfrm>
          <a:prstGeom prst="rect">
            <a:avLst/>
          </a:prstGeom>
        </p:spPr>
        <p:txBody>
          <a:bodyPr spcFirstLastPara="1" wrap="square" lIns="182850" tIns="182850" rIns="182850" bIns="182850" anchor="b" anchorCtr="0">
            <a:normAutofit/>
          </a:bodyPr>
          <a:lstStyle>
            <a:lvl1pPr lvl="0">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1pPr>
            <a:lvl2pPr lvl="1">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2pPr>
            <a:lvl3pPr lvl="2">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3pPr>
            <a:lvl4pPr lvl="3">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4pPr>
            <a:lvl5pPr lvl="4">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5pPr>
            <a:lvl6pPr lvl="5">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6pPr>
            <a:lvl7pPr lvl="6">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7pPr>
            <a:lvl8pPr lvl="7">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8pPr>
            <a:lvl9pPr lvl="8">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9pPr>
          </a:lstStyle>
          <a:p>
            <a:endParaRPr/>
          </a:p>
        </p:txBody>
      </p:sp>
      <p:sp>
        <p:nvSpPr>
          <p:cNvPr id="11" name="Google Shape;11;p2"/>
          <p:cNvSpPr txBox="1">
            <a:spLocks noGrp="1"/>
          </p:cNvSpPr>
          <p:nvPr>
            <p:ph type="subTitle" idx="1"/>
          </p:nvPr>
        </p:nvSpPr>
        <p:spPr>
          <a:xfrm>
            <a:off x="13064400" y="6209425"/>
            <a:ext cx="3963900" cy="1585200"/>
          </a:xfrm>
          <a:prstGeom prst="rect">
            <a:avLst/>
          </a:prstGeom>
        </p:spPr>
        <p:txBody>
          <a:bodyPr spcFirstLastPara="1" wrap="square" lIns="182850" tIns="182850" rIns="182850" bIns="182850" anchor="b" anchorCtr="0">
            <a:normAutofit/>
          </a:bodyPr>
          <a:lstStyle>
            <a:lvl1pPr lvl="0" algn="r">
              <a:lnSpc>
                <a:spcPct val="100000"/>
              </a:lnSpc>
              <a:spcBef>
                <a:spcPts val="0"/>
              </a:spcBef>
              <a:spcAft>
                <a:spcPts val="0"/>
              </a:spcAft>
              <a:buClr>
                <a:schemeClr val="accent1"/>
              </a:buClr>
              <a:buSzPts val="2000"/>
              <a:buNone/>
              <a:defRPr sz="2000">
                <a:solidFill>
                  <a:schemeClr val="accent1"/>
                </a:solidFill>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pic>
        <p:nvPicPr>
          <p:cNvPr id="12" name="Google Shape;12;p2"/>
          <p:cNvPicPr preferRelativeResize="0"/>
          <p:nvPr/>
        </p:nvPicPr>
        <p:blipFill>
          <a:blip r:embed="rId2">
            <a:alphaModFix/>
          </a:blip>
          <a:stretch>
            <a:fillRect/>
          </a:stretch>
        </p:blipFill>
        <p:spPr>
          <a:xfrm>
            <a:off x="1033050" y="1193749"/>
            <a:ext cx="6110700" cy="3443201"/>
          </a:xfrm>
          <a:prstGeom prst="rect">
            <a:avLst/>
          </a:prstGeom>
          <a:noFill/>
          <a:ln>
            <a:noFill/>
          </a:ln>
        </p:spPr>
      </p:pic>
      <p:sp>
        <p:nvSpPr>
          <p:cNvPr id="13" name="Google Shape;13;p2"/>
          <p:cNvSpPr>
            <a:spLocks noGrp="1"/>
          </p:cNvSpPr>
          <p:nvPr>
            <p:ph type="pic" idx="2"/>
          </p:nvPr>
        </p:nvSpPr>
        <p:spPr>
          <a:xfrm>
            <a:off x="13107700" y="8161200"/>
            <a:ext cx="1690800" cy="1233900"/>
          </a:xfrm>
          <a:prstGeom prst="rect">
            <a:avLst/>
          </a:prstGeom>
          <a:noFill/>
          <a:ln>
            <a:noFill/>
          </a:ln>
        </p:spPr>
      </p:sp>
      <p:pic>
        <p:nvPicPr>
          <p:cNvPr id="14" name="Google Shape;14;p2"/>
          <p:cNvPicPr preferRelativeResize="0"/>
          <p:nvPr/>
        </p:nvPicPr>
        <p:blipFill rotWithShape="1">
          <a:blip r:embed="rId3">
            <a:alphaModFix/>
          </a:blip>
          <a:srcRect l="-482"/>
          <a:stretch/>
        </p:blipFill>
        <p:spPr>
          <a:xfrm>
            <a:off x="15348838" y="8258600"/>
            <a:ext cx="1562126" cy="1039125"/>
          </a:xfrm>
          <a:prstGeom prst="rect">
            <a:avLst/>
          </a:prstGeom>
          <a:noFill/>
          <a:ln>
            <a:noFill/>
          </a:ln>
        </p:spPr>
      </p:pic>
      <p:sp>
        <p:nvSpPr>
          <p:cNvPr id="15" name="Google Shape;15;p2"/>
          <p:cNvSpPr txBox="1"/>
          <p:nvPr/>
        </p:nvSpPr>
        <p:spPr>
          <a:xfrm>
            <a:off x="15239733" y="9395100"/>
            <a:ext cx="2240700" cy="94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a:solidFill>
                  <a:schemeClr val="accent1"/>
                </a:solidFill>
                <a:latin typeface="Montserrat SemiBold"/>
                <a:ea typeface="Montserrat SemiBold"/>
                <a:cs typeface="Montserrat SemiBold"/>
                <a:sym typeface="Montserrat SemiBold"/>
              </a:rPr>
              <a:t>FUNDED BY THE EUROPEAN UNION </a:t>
            </a:r>
            <a:endParaRPr>
              <a:solidFill>
                <a:schemeClr val="accent1"/>
              </a:solidFill>
              <a:latin typeface="Montserrat SemiBold"/>
              <a:ea typeface="Montserrat SemiBold"/>
              <a:cs typeface="Montserrat SemiBold"/>
              <a:sym typeface="Montserrat SemiBo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reserve="1">
  <p:cSld name="1_Title and bod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820805" y="890050"/>
            <a:ext cx="10477500" cy="20433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5600"/>
              <a:buNone/>
              <a:defRPr>
                <a:solidFill>
                  <a:schemeClr val="accent1"/>
                </a:solidFill>
              </a:defRPr>
            </a:lvl1pPr>
            <a:lvl2pPr lvl="1">
              <a:spcBef>
                <a:spcPts val="0"/>
              </a:spcBef>
              <a:spcAft>
                <a:spcPts val="0"/>
              </a:spcAft>
              <a:buClr>
                <a:schemeClr val="accent1"/>
              </a:buClr>
              <a:buSzPts val="5600"/>
              <a:buNone/>
              <a:defRPr>
                <a:solidFill>
                  <a:schemeClr val="accent1"/>
                </a:solidFill>
              </a:defRPr>
            </a:lvl2pPr>
            <a:lvl3pPr lvl="2">
              <a:spcBef>
                <a:spcPts val="0"/>
              </a:spcBef>
              <a:spcAft>
                <a:spcPts val="0"/>
              </a:spcAft>
              <a:buClr>
                <a:schemeClr val="accent1"/>
              </a:buClr>
              <a:buSzPts val="5600"/>
              <a:buNone/>
              <a:defRPr>
                <a:solidFill>
                  <a:schemeClr val="accent1"/>
                </a:solidFill>
              </a:defRPr>
            </a:lvl3pPr>
            <a:lvl4pPr lvl="3">
              <a:spcBef>
                <a:spcPts val="0"/>
              </a:spcBef>
              <a:spcAft>
                <a:spcPts val="0"/>
              </a:spcAft>
              <a:buClr>
                <a:schemeClr val="accent1"/>
              </a:buClr>
              <a:buSzPts val="5600"/>
              <a:buNone/>
              <a:defRPr>
                <a:solidFill>
                  <a:schemeClr val="accent1"/>
                </a:solidFill>
              </a:defRPr>
            </a:lvl4pPr>
            <a:lvl5pPr lvl="4">
              <a:spcBef>
                <a:spcPts val="0"/>
              </a:spcBef>
              <a:spcAft>
                <a:spcPts val="0"/>
              </a:spcAft>
              <a:buClr>
                <a:schemeClr val="accent1"/>
              </a:buClr>
              <a:buSzPts val="5600"/>
              <a:buNone/>
              <a:defRPr>
                <a:solidFill>
                  <a:schemeClr val="accent1"/>
                </a:solidFill>
              </a:defRPr>
            </a:lvl5pPr>
            <a:lvl6pPr lvl="5">
              <a:spcBef>
                <a:spcPts val="0"/>
              </a:spcBef>
              <a:spcAft>
                <a:spcPts val="0"/>
              </a:spcAft>
              <a:buClr>
                <a:schemeClr val="accent1"/>
              </a:buClr>
              <a:buSzPts val="5600"/>
              <a:buNone/>
              <a:defRPr>
                <a:solidFill>
                  <a:schemeClr val="accent1"/>
                </a:solidFill>
              </a:defRPr>
            </a:lvl6pPr>
            <a:lvl7pPr lvl="6">
              <a:spcBef>
                <a:spcPts val="0"/>
              </a:spcBef>
              <a:spcAft>
                <a:spcPts val="0"/>
              </a:spcAft>
              <a:buClr>
                <a:schemeClr val="accent1"/>
              </a:buClr>
              <a:buSzPts val="5600"/>
              <a:buNone/>
              <a:defRPr>
                <a:solidFill>
                  <a:schemeClr val="accent1"/>
                </a:solidFill>
              </a:defRPr>
            </a:lvl7pPr>
            <a:lvl8pPr lvl="7">
              <a:spcBef>
                <a:spcPts val="0"/>
              </a:spcBef>
              <a:spcAft>
                <a:spcPts val="0"/>
              </a:spcAft>
              <a:buClr>
                <a:schemeClr val="accent1"/>
              </a:buClr>
              <a:buSzPts val="5600"/>
              <a:buNone/>
              <a:defRPr>
                <a:solidFill>
                  <a:schemeClr val="accent1"/>
                </a:solidFill>
              </a:defRPr>
            </a:lvl8pPr>
            <a:lvl9pPr lvl="8">
              <a:spcBef>
                <a:spcPts val="0"/>
              </a:spcBef>
              <a:spcAft>
                <a:spcPts val="0"/>
              </a:spcAft>
              <a:buClr>
                <a:schemeClr val="accent1"/>
              </a:buClr>
              <a:buSzPts val="5600"/>
              <a:buNone/>
              <a:defRPr>
                <a:solidFill>
                  <a:schemeClr val="accent1"/>
                </a:solidFill>
              </a:defRPr>
            </a:lvl9pPr>
          </a:lstStyle>
          <a:p>
            <a:endParaRPr/>
          </a:p>
        </p:txBody>
      </p:sp>
      <p:sp>
        <p:nvSpPr>
          <p:cNvPr id="41" name="Google Shape;41;p6"/>
          <p:cNvSpPr txBox="1">
            <a:spLocks noGrp="1"/>
          </p:cNvSpPr>
          <p:nvPr>
            <p:ph type="body" idx="1"/>
          </p:nvPr>
        </p:nvSpPr>
        <p:spPr>
          <a:xfrm>
            <a:off x="865473" y="2997675"/>
            <a:ext cx="12631500" cy="6832800"/>
          </a:xfrm>
          <a:prstGeom prst="rect">
            <a:avLst/>
          </a:prstGeom>
        </p:spPr>
        <p:txBody>
          <a:bodyPr spcFirstLastPara="1" wrap="square" lIns="182850" tIns="182850" rIns="182850" bIns="182850" anchor="t" anchorCtr="0">
            <a:normAutofit/>
          </a:bodyPr>
          <a:lstStyle>
            <a:lvl1pPr marL="457200" lvl="0" indent="-374650">
              <a:spcBef>
                <a:spcPts val="0"/>
              </a:spcBef>
              <a:spcAft>
                <a:spcPts val="0"/>
              </a:spcAft>
              <a:buClr>
                <a:schemeClr val="accent1"/>
              </a:buClr>
              <a:buSzPts val="2300"/>
              <a:buFont typeface="Montserrat SemiBold"/>
              <a:buChar char="●"/>
              <a:defRPr sz="3200">
                <a:solidFill>
                  <a:schemeClr val="bg2"/>
                </a:solidFill>
                <a:latin typeface="Montserrat" pitchFamily="2" charset="77"/>
                <a:ea typeface="Montserrat" pitchFamily="2" charset="77"/>
                <a:cs typeface="Montserrat SemiBold"/>
                <a:sym typeface="Montserrat SemiBold"/>
              </a:defRPr>
            </a:lvl1pPr>
            <a:lvl2pPr marL="914400" lvl="1"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2pPr>
            <a:lvl3pPr marL="1371600" lvl="2"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3pPr>
            <a:lvl4pPr marL="1828800" lvl="3"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4pPr>
            <a:lvl5pPr marL="2286000" lvl="4"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5pPr>
            <a:lvl6pPr marL="2743200" lvl="5"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6pPr>
            <a:lvl7pPr marL="3200400" lvl="6"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7pPr>
            <a:lvl8pPr marL="3657600" lvl="7"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8pPr>
            <a:lvl9pPr marL="4114800" lvl="8"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9pPr>
          </a:lstStyle>
          <a:p>
            <a:endParaRPr dirty="0"/>
          </a:p>
        </p:txBody>
      </p:sp>
      <p:pic>
        <p:nvPicPr>
          <p:cNvPr id="3" name="Google Shape;12;p2">
            <a:extLst>
              <a:ext uri="{FF2B5EF4-FFF2-40B4-BE49-F238E27FC236}">
                <a16:creationId xmlns:a16="http://schemas.microsoft.com/office/drawing/2014/main" id="{4C479150-4AC8-4F05-3312-17B264802E32}"/>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pic>
        <p:nvPicPr>
          <p:cNvPr id="6" name="Google Shape;12;p2">
            <a:extLst>
              <a:ext uri="{FF2B5EF4-FFF2-40B4-BE49-F238E27FC236}">
                <a16:creationId xmlns:a16="http://schemas.microsoft.com/office/drawing/2014/main" id="{423568D5-2C5C-013D-3512-A67455FFCC58}"/>
              </a:ext>
            </a:extLst>
          </p:cNvPr>
          <p:cNvPicPr preferRelativeResize="0">
            <a:picLocks noChangeAspect="1"/>
          </p:cNvPicPr>
          <p:nvPr userDrawn="1"/>
        </p:nvPicPr>
        <p:blipFill>
          <a:blip r:embed="rId2">
            <a:alphaModFix/>
          </a:blip>
          <a:stretch>
            <a:fillRect/>
          </a:stretch>
        </p:blipFill>
        <p:spPr>
          <a:xfrm>
            <a:off x="14510924" y="772211"/>
            <a:ext cx="3055350" cy="1721601"/>
          </a:xfrm>
          <a:prstGeom prst="rect">
            <a:avLst/>
          </a:prstGeom>
          <a:noFill/>
          <a:ln>
            <a:noFill/>
          </a:ln>
        </p:spPr>
      </p:pic>
    </p:spTree>
    <p:extLst>
      <p:ext uri="{BB962C8B-B14F-4D97-AF65-F5344CB8AC3E}">
        <p14:creationId xmlns:p14="http://schemas.microsoft.com/office/powerpoint/2010/main" val="3909517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reserve="1">
  <p:cSld name="1_Title and bod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820805" y="890050"/>
            <a:ext cx="10477500" cy="20433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5600"/>
              <a:buNone/>
              <a:defRPr>
                <a:solidFill>
                  <a:schemeClr val="accent1"/>
                </a:solidFill>
              </a:defRPr>
            </a:lvl1pPr>
            <a:lvl2pPr lvl="1">
              <a:spcBef>
                <a:spcPts val="0"/>
              </a:spcBef>
              <a:spcAft>
                <a:spcPts val="0"/>
              </a:spcAft>
              <a:buClr>
                <a:schemeClr val="accent1"/>
              </a:buClr>
              <a:buSzPts val="5600"/>
              <a:buNone/>
              <a:defRPr>
                <a:solidFill>
                  <a:schemeClr val="accent1"/>
                </a:solidFill>
              </a:defRPr>
            </a:lvl2pPr>
            <a:lvl3pPr lvl="2">
              <a:spcBef>
                <a:spcPts val="0"/>
              </a:spcBef>
              <a:spcAft>
                <a:spcPts val="0"/>
              </a:spcAft>
              <a:buClr>
                <a:schemeClr val="accent1"/>
              </a:buClr>
              <a:buSzPts val="5600"/>
              <a:buNone/>
              <a:defRPr>
                <a:solidFill>
                  <a:schemeClr val="accent1"/>
                </a:solidFill>
              </a:defRPr>
            </a:lvl3pPr>
            <a:lvl4pPr lvl="3">
              <a:spcBef>
                <a:spcPts val="0"/>
              </a:spcBef>
              <a:spcAft>
                <a:spcPts val="0"/>
              </a:spcAft>
              <a:buClr>
                <a:schemeClr val="accent1"/>
              </a:buClr>
              <a:buSzPts val="5600"/>
              <a:buNone/>
              <a:defRPr>
                <a:solidFill>
                  <a:schemeClr val="accent1"/>
                </a:solidFill>
              </a:defRPr>
            </a:lvl4pPr>
            <a:lvl5pPr lvl="4">
              <a:spcBef>
                <a:spcPts val="0"/>
              </a:spcBef>
              <a:spcAft>
                <a:spcPts val="0"/>
              </a:spcAft>
              <a:buClr>
                <a:schemeClr val="accent1"/>
              </a:buClr>
              <a:buSzPts val="5600"/>
              <a:buNone/>
              <a:defRPr>
                <a:solidFill>
                  <a:schemeClr val="accent1"/>
                </a:solidFill>
              </a:defRPr>
            </a:lvl5pPr>
            <a:lvl6pPr lvl="5">
              <a:spcBef>
                <a:spcPts val="0"/>
              </a:spcBef>
              <a:spcAft>
                <a:spcPts val="0"/>
              </a:spcAft>
              <a:buClr>
                <a:schemeClr val="accent1"/>
              </a:buClr>
              <a:buSzPts val="5600"/>
              <a:buNone/>
              <a:defRPr>
                <a:solidFill>
                  <a:schemeClr val="accent1"/>
                </a:solidFill>
              </a:defRPr>
            </a:lvl6pPr>
            <a:lvl7pPr lvl="6">
              <a:spcBef>
                <a:spcPts val="0"/>
              </a:spcBef>
              <a:spcAft>
                <a:spcPts val="0"/>
              </a:spcAft>
              <a:buClr>
                <a:schemeClr val="accent1"/>
              </a:buClr>
              <a:buSzPts val="5600"/>
              <a:buNone/>
              <a:defRPr>
                <a:solidFill>
                  <a:schemeClr val="accent1"/>
                </a:solidFill>
              </a:defRPr>
            </a:lvl7pPr>
            <a:lvl8pPr lvl="7">
              <a:spcBef>
                <a:spcPts val="0"/>
              </a:spcBef>
              <a:spcAft>
                <a:spcPts val="0"/>
              </a:spcAft>
              <a:buClr>
                <a:schemeClr val="accent1"/>
              </a:buClr>
              <a:buSzPts val="5600"/>
              <a:buNone/>
              <a:defRPr>
                <a:solidFill>
                  <a:schemeClr val="accent1"/>
                </a:solidFill>
              </a:defRPr>
            </a:lvl8pPr>
            <a:lvl9pPr lvl="8">
              <a:spcBef>
                <a:spcPts val="0"/>
              </a:spcBef>
              <a:spcAft>
                <a:spcPts val="0"/>
              </a:spcAft>
              <a:buClr>
                <a:schemeClr val="accent1"/>
              </a:buClr>
              <a:buSzPts val="5600"/>
              <a:buNone/>
              <a:defRPr>
                <a:solidFill>
                  <a:schemeClr val="accent1"/>
                </a:solidFill>
              </a:defRPr>
            </a:lvl9pPr>
          </a:lstStyle>
          <a:p>
            <a:endParaRPr dirty="0"/>
          </a:p>
        </p:txBody>
      </p:sp>
      <p:sp>
        <p:nvSpPr>
          <p:cNvPr id="41" name="Google Shape;41;p6"/>
          <p:cNvSpPr txBox="1">
            <a:spLocks noGrp="1"/>
          </p:cNvSpPr>
          <p:nvPr>
            <p:ph type="body" idx="1"/>
          </p:nvPr>
        </p:nvSpPr>
        <p:spPr>
          <a:xfrm>
            <a:off x="865473" y="2997675"/>
            <a:ext cx="12631500" cy="6832800"/>
          </a:xfrm>
          <a:prstGeom prst="rect">
            <a:avLst/>
          </a:prstGeom>
        </p:spPr>
        <p:txBody>
          <a:bodyPr spcFirstLastPara="1" wrap="square" lIns="182850" tIns="182850" rIns="182850" bIns="182850" anchor="t" anchorCtr="0">
            <a:normAutofit/>
          </a:bodyPr>
          <a:lstStyle>
            <a:lvl1pPr marL="457200" lvl="0" indent="-374650">
              <a:spcBef>
                <a:spcPts val="0"/>
              </a:spcBef>
              <a:spcAft>
                <a:spcPts val="0"/>
              </a:spcAft>
              <a:buClr>
                <a:schemeClr val="accent1"/>
              </a:buClr>
              <a:buSzPts val="2300"/>
              <a:buFont typeface="Montserrat SemiBold"/>
              <a:buChar char="●"/>
              <a:defRPr sz="3200">
                <a:solidFill>
                  <a:schemeClr val="bg2"/>
                </a:solidFill>
                <a:latin typeface="Montserrat" pitchFamily="2" charset="77"/>
                <a:ea typeface="Montserrat" pitchFamily="2" charset="77"/>
                <a:cs typeface="Montserrat SemiBold"/>
                <a:sym typeface="Montserrat SemiBold"/>
              </a:defRPr>
            </a:lvl1pPr>
            <a:lvl2pPr marL="914400" lvl="1"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2pPr>
            <a:lvl3pPr marL="1371600" lvl="2"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3pPr>
            <a:lvl4pPr marL="1828800" lvl="3"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4pPr>
            <a:lvl5pPr marL="2286000" lvl="4"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5pPr>
            <a:lvl6pPr marL="2743200" lvl="5"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6pPr>
            <a:lvl7pPr marL="3200400" lvl="6"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7pPr>
            <a:lvl8pPr marL="3657600" lvl="7"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8pPr>
            <a:lvl9pPr marL="4114800" lvl="8"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9pPr>
          </a:lstStyle>
          <a:p>
            <a:endParaRPr dirty="0"/>
          </a:p>
        </p:txBody>
      </p:sp>
      <p:pic>
        <p:nvPicPr>
          <p:cNvPr id="6" name="Google Shape;12;p2">
            <a:extLst>
              <a:ext uri="{FF2B5EF4-FFF2-40B4-BE49-F238E27FC236}">
                <a16:creationId xmlns:a16="http://schemas.microsoft.com/office/drawing/2014/main" id="{423568D5-2C5C-013D-3512-A67455FFCC58}"/>
              </a:ext>
            </a:extLst>
          </p:cNvPr>
          <p:cNvPicPr preferRelativeResize="0">
            <a:picLocks noChangeAspect="1"/>
          </p:cNvPicPr>
          <p:nvPr userDrawn="1"/>
        </p:nvPicPr>
        <p:blipFill>
          <a:blip r:embed="rId2">
            <a:alphaModFix/>
          </a:blip>
          <a:stretch>
            <a:fillRect/>
          </a:stretch>
        </p:blipFill>
        <p:spPr>
          <a:xfrm>
            <a:off x="14510924" y="772211"/>
            <a:ext cx="3055350" cy="1721601"/>
          </a:xfrm>
          <a:prstGeom prst="rect">
            <a:avLst/>
          </a:prstGeom>
          <a:noFill/>
          <a:ln>
            <a:noFill/>
          </a:ln>
        </p:spPr>
      </p:pic>
    </p:spTree>
    <p:extLst>
      <p:ext uri="{BB962C8B-B14F-4D97-AF65-F5344CB8AC3E}">
        <p14:creationId xmlns:p14="http://schemas.microsoft.com/office/powerpoint/2010/main" val="3871354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reserve="1">
  <p:cSld name="1_Title only">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824870" y="1011340"/>
            <a:ext cx="16885200" cy="11454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4600"/>
              <a:buNone/>
              <a:defRPr sz="4600">
                <a:solidFill>
                  <a:schemeClr val="accent1"/>
                </a:solidFill>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pic>
        <p:nvPicPr>
          <p:cNvPr id="3" name="Google Shape;12;p2">
            <a:extLst>
              <a:ext uri="{FF2B5EF4-FFF2-40B4-BE49-F238E27FC236}">
                <a16:creationId xmlns:a16="http://schemas.microsoft.com/office/drawing/2014/main" id="{B0004B6F-29BC-2158-9703-D54B55A485EB}"/>
              </a:ext>
            </a:extLst>
          </p:cNvPr>
          <p:cNvPicPr preferRelativeResize="0">
            <a:picLocks noChangeAspect="1"/>
          </p:cNvPicPr>
          <p:nvPr userDrawn="1"/>
        </p:nvPicPr>
        <p:blipFill>
          <a:blip r:embed="rId2">
            <a:alphaModFix/>
          </a:blip>
          <a:stretch>
            <a:fillRect/>
          </a:stretch>
        </p:blipFill>
        <p:spPr>
          <a:xfrm>
            <a:off x="14510924" y="772211"/>
            <a:ext cx="3055350" cy="1721601"/>
          </a:xfrm>
          <a:prstGeom prst="rect">
            <a:avLst/>
          </a:prstGeom>
          <a:noFill/>
          <a:ln>
            <a:noFill/>
          </a:ln>
        </p:spPr>
      </p:pic>
      <p:pic>
        <p:nvPicPr>
          <p:cNvPr id="4" name="Google Shape;12;p2">
            <a:extLst>
              <a:ext uri="{FF2B5EF4-FFF2-40B4-BE49-F238E27FC236}">
                <a16:creationId xmlns:a16="http://schemas.microsoft.com/office/drawing/2014/main" id="{4CC8E9EF-FB72-56A7-1F2D-1B3FDFFA44B8}"/>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spTree>
    <p:extLst>
      <p:ext uri="{BB962C8B-B14F-4D97-AF65-F5344CB8AC3E}">
        <p14:creationId xmlns:p14="http://schemas.microsoft.com/office/powerpoint/2010/main" val="2377142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824870" y="1011340"/>
            <a:ext cx="16885200" cy="11454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4600"/>
              <a:buNone/>
              <a:defRPr sz="4600">
                <a:solidFill>
                  <a:schemeClr val="accent1"/>
                </a:solidFill>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pic>
        <p:nvPicPr>
          <p:cNvPr id="2" name="Google Shape;12;p2">
            <a:extLst>
              <a:ext uri="{FF2B5EF4-FFF2-40B4-BE49-F238E27FC236}">
                <a16:creationId xmlns:a16="http://schemas.microsoft.com/office/drawing/2014/main" id="{EDC4D0D5-1DCC-2DE4-4EE5-8D8F79B6BC8A}"/>
              </a:ext>
            </a:extLst>
          </p:cNvPr>
          <p:cNvPicPr preferRelativeResize="0">
            <a:picLocks noChangeAspect="1"/>
          </p:cNvPicPr>
          <p:nvPr userDrawn="1"/>
        </p:nvPicPr>
        <p:blipFill>
          <a:blip r:embed="rId2">
            <a:alphaModFix/>
          </a:blip>
          <a:stretch>
            <a:fillRect/>
          </a:stretch>
        </p:blipFill>
        <p:spPr>
          <a:xfrm>
            <a:off x="14785626" y="8399221"/>
            <a:ext cx="3055350" cy="1721601"/>
          </a:xfrm>
          <a:prstGeom prst="rect">
            <a:avLst/>
          </a:prstGeom>
          <a:noFill/>
          <a:ln>
            <a:noFill/>
          </a:ln>
        </p:spPr>
      </p:pic>
      <p:pic>
        <p:nvPicPr>
          <p:cNvPr id="4" name="Google Shape;12;p2">
            <a:extLst>
              <a:ext uri="{FF2B5EF4-FFF2-40B4-BE49-F238E27FC236}">
                <a16:creationId xmlns:a16="http://schemas.microsoft.com/office/drawing/2014/main" id="{60AA8EA2-A0B3-D74E-1805-FD8EA60627D6}"/>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ítulo de sección y descripción 1">
  <p:cSld name="SECTION_TITLE_AND_DESCRIPTION_1">
    <p:spTree>
      <p:nvGrpSpPr>
        <p:cNvPr id="1" name="Shape 61"/>
        <p:cNvGrpSpPr/>
        <p:nvPr/>
      </p:nvGrpSpPr>
      <p:grpSpPr>
        <a:xfrm>
          <a:off x="0" y="0"/>
          <a:ext cx="0" cy="0"/>
          <a:chOff x="0" y="0"/>
          <a:chExt cx="0" cy="0"/>
        </a:xfrm>
      </p:grpSpPr>
      <p:sp>
        <p:nvSpPr>
          <p:cNvPr id="62" name="Google Shape;62;p13"/>
          <p:cNvSpPr/>
          <p:nvPr/>
        </p:nvSpPr>
        <p:spPr>
          <a:xfrm>
            <a:off x="9144000" y="-250"/>
            <a:ext cx="9144000" cy="10287000"/>
          </a:xfrm>
          <a:prstGeom prst="rect">
            <a:avLst/>
          </a:pr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a:solidFill>
                <a:schemeClr val="lt2"/>
              </a:solidFill>
            </a:endParaRPr>
          </a:p>
        </p:txBody>
      </p:sp>
      <p:sp>
        <p:nvSpPr>
          <p:cNvPr id="63" name="Google Shape;63;p13"/>
          <p:cNvSpPr txBox="1">
            <a:spLocks noGrp="1"/>
          </p:cNvSpPr>
          <p:nvPr>
            <p:ph type="body" idx="1"/>
          </p:nvPr>
        </p:nvSpPr>
        <p:spPr>
          <a:xfrm>
            <a:off x="9879000" y="1448150"/>
            <a:ext cx="7674000" cy="7390200"/>
          </a:xfrm>
          <a:prstGeom prst="rect">
            <a:avLst/>
          </a:prstGeom>
        </p:spPr>
        <p:txBody>
          <a:bodyPr spcFirstLastPara="1" wrap="square" lIns="182850" tIns="182850" rIns="182850" bIns="182850" anchor="ctr" anchorCtr="0">
            <a:normAutofit/>
          </a:bodyPr>
          <a:lstStyle>
            <a:lvl1pPr marL="457200" lvl="0" indent="-431800" rtl="0">
              <a:lnSpc>
                <a:spcPct val="150000"/>
              </a:lnSpc>
              <a:spcBef>
                <a:spcPts val="0"/>
              </a:spcBef>
              <a:spcAft>
                <a:spcPts val="0"/>
              </a:spcAft>
              <a:buSzPts val="3200"/>
              <a:buChar char="●"/>
              <a:defRPr sz="3200"/>
            </a:lvl1pPr>
            <a:lvl2pPr marL="914400" lvl="1" indent="-381000" rtl="0">
              <a:lnSpc>
                <a:spcPct val="150000"/>
              </a:lnSpc>
              <a:spcBef>
                <a:spcPts val="0"/>
              </a:spcBef>
              <a:spcAft>
                <a:spcPts val="0"/>
              </a:spcAft>
              <a:buSzPts val="2400"/>
              <a:buChar char="○"/>
              <a:defRPr sz="2400"/>
            </a:lvl2pPr>
            <a:lvl3pPr marL="1371600" lvl="2" indent="-381000" rtl="0">
              <a:lnSpc>
                <a:spcPct val="150000"/>
              </a:lnSpc>
              <a:spcBef>
                <a:spcPts val="0"/>
              </a:spcBef>
              <a:spcAft>
                <a:spcPts val="0"/>
              </a:spcAft>
              <a:buSzPts val="2400"/>
              <a:buChar char="■"/>
              <a:defRPr sz="2400"/>
            </a:lvl3pPr>
            <a:lvl4pPr marL="1828800" lvl="3" indent="-381000" rtl="0">
              <a:lnSpc>
                <a:spcPct val="150000"/>
              </a:lnSpc>
              <a:spcBef>
                <a:spcPts val="0"/>
              </a:spcBef>
              <a:spcAft>
                <a:spcPts val="0"/>
              </a:spcAft>
              <a:buSzPts val="2400"/>
              <a:buChar char="●"/>
              <a:defRPr sz="2400"/>
            </a:lvl4pPr>
            <a:lvl5pPr marL="2286000" lvl="4" indent="-381000" rtl="0">
              <a:lnSpc>
                <a:spcPct val="150000"/>
              </a:lnSpc>
              <a:spcBef>
                <a:spcPts val="0"/>
              </a:spcBef>
              <a:spcAft>
                <a:spcPts val="0"/>
              </a:spcAft>
              <a:buSzPts val="2400"/>
              <a:buChar char="○"/>
              <a:defRPr sz="2400"/>
            </a:lvl5pPr>
            <a:lvl6pPr marL="2743200" lvl="5" indent="-381000" rtl="0">
              <a:lnSpc>
                <a:spcPct val="150000"/>
              </a:lnSpc>
              <a:spcBef>
                <a:spcPts val="0"/>
              </a:spcBef>
              <a:spcAft>
                <a:spcPts val="0"/>
              </a:spcAft>
              <a:buSzPts val="2400"/>
              <a:buChar char="■"/>
              <a:defRPr sz="2400"/>
            </a:lvl6pPr>
            <a:lvl7pPr marL="3200400" lvl="6" indent="-381000" rtl="0">
              <a:lnSpc>
                <a:spcPct val="150000"/>
              </a:lnSpc>
              <a:spcBef>
                <a:spcPts val="0"/>
              </a:spcBef>
              <a:spcAft>
                <a:spcPts val="0"/>
              </a:spcAft>
              <a:buSzPts val="2400"/>
              <a:buChar char="●"/>
              <a:defRPr sz="2400"/>
            </a:lvl7pPr>
            <a:lvl8pPr marL="3657600" lvl="7" indent="-381000" rtl="0">
              <a:lnSpc>
                <a:spcPct val="150000"/>
              </a:lnSpc>
              <a:spcBef>
                <a:spcPts val="0"/>
              </a:spcBef>
              <a:spcAft>
                <a:spcPts val="0"/>
              </a:spcAft>
              <a:buSzPts val="2400"/>
              <a:buChar char="○"/>
              <a:defRPr sz="2400"/>
            </a:lvl8pPr>
            <a:lvl9pPr marL="4114800" lvl="8" indent="-381000" rtl="0">
              <a:lnSpc>
                <a:spcPct val="150000"/>
              </a:lnSpc>
              <a:spcBef>
                <a:spcPts val="0"/>
              </a:spcBef>
              <a:spcAft>
                <a:spcPts val="0"/>
              </a:spcAft>
              <a:buSzPts val="2400"/>
              <a:buChar char="■"/>
              <a:defRPr sz="2400"/>
            </a:lvl9pPr>
          </a:lstStyle>
          <a:p>
            <a:endParaRPr/>
          </a:p>
        </p:txBody>
      </p:sp>
      <p:sp>
        <p:nvSpPr>
          <p:cNvPr id="64" name="Google Shape;64;p13"/>
          <p:cNvSpPr txBox="1">
            <a:spLocks noGrp="1"/>
          </p:cNvSpPr>
          <p:nvPr>
            <p:ph type="title"/>
          </p:nvPr>
        </p:nvSpPr>
        <p:spPr>
          <a:xfrm>
            <a:off x="844250" y="1999700"/>
            <a:ext cx="6462000" cy="2964600"/>
          </a:xfrm>
          <a:prstGeom prst="rect">
            <a:avLst/>
          </a:prstGeom>
        </p:spPr>
        <p:txBody>
          <a:bodyPr spcFirstLastPara="1" wrap="square" lIns="182850" tIns="182850" rIns="182850" bIns="182850" anchor="b" anchorCtr="0">
            <a:normAutofit/>
          </a:bodyPr>
          <a:lstStyle>
            <a:lvl1pPr lvl="0" rtl="0">
              <a:spcBef>
                <a:spcPts val="0"/>
              </a:spcBef>
              <a:spcAft>
                <a:spcPts val="0"/>
              </a:spcAft>
              <a:buSzPts val="4500"/>
              <a:buNone/>
              <a:defRPr sz="4500"/>
            </a:lvl1pPr>
            <a:lvl2pPr lvl="1" rtl="0">
              <a:spcBef>
                <a:spcPts val="0"/>
              </a:spcBef>
              <a:spcAft>
                <a:spcPts val="0"/>
              </a:spcAft>
              <a:buSzPts val="6700"/>
              <a:buNone/>
              <a:defRPr sz="6700"/>
            </a:lvl2pPr>
            <a:lvl3pPr lvl="2" rtl="0">
              <a:spcBef>
                <a:spcPts val="0"/>
              </a:spcBef>
              <a:spcAft>
                <a:spcPts val="0"/>
              </a:spcAft>
              <a:buSzPts val="6700"/>
              <a:buNone/>
              <a:defRPr sz="6700"/>
            </a:lvl3pPr>
            <a:lvl4pPr lvl="3" rtl="0">
              <a:spcBef>
                <a:spcPts val="0"/>
              </a:spcBef>
              <a:spcAft>
                <a:spcPts val="0"/>
              </a:spcAft>
              <a:buSzPts val="6700"/>
              <a:buNone/>
              <a:defRPr sz="6700"/>
            </a:lvl4pPr>
            <a:lvl5pPr lvl="4" rtl="0">
              <a:spcBef>
                <a:spcPts val="0"/>
              </a:spcBef>
              <a:spcAft>
                <a:spcPts val="0"/>
              </a:spcAft>
              <a:buSzPts val="6700"/>
              <a:buNone/>
              <a:defRPr sz="6700"/>
            </a:lvl5pPr>
            <a:lvl6pPr lvl="5" rtl="0">
              <a:spcBef>
                <a:spcPts val="0"/>
              </a:spcBef>
              <a:spcAft>
                <a:spcPts val="0"/>
              </a:spcAft>
              <a:buSzPts val="6700"/>
              <a:buNone/>
              <a:defRPr sz="6700"/>
            </a:lvl6pPr>
            <a:lvl7pPr lvl="6" rtl="0">
              <a:spcBef>
                <a:spcPts val="0"/>
              </a:spcBef>
              <a:spcAft>
                <a:spcPts val="0"/>
              </a:spcAft>
              <a:buSzPts val="6700"/>
              <a:buNone/>
              <a:defRPr sz="6700"/>
            </a:lvl7pPr>
            <a:lvl8pPr lvl="7" rtl="0">
              <a:spcBef>
                <a:spcPts val="0"/>
              </a:spcBef>
              <a:spcAft>
                <a:spcPts val="0"/>
              </a:spcAft>
              <a:buSzPts val="6700"/>
              <a:buNone/>
              <a:defRPr sz="6700"/>
            </a:lvl8pPr>
            <a:lvl9pPr lvl="8" rtl="0">
              <a:spcBef>
                <a:spcPts val="0"/>
              </a:spcBef>
              <a:spcAft>
                <a:spcPts val="0"/>
              </a:spcAft>
              <a:buSzPts val="6700"/>
              <a:buNone/>
              <a:defRPr sz="6700"/>
            </a:lvl9pPr>
          </a:lstStyle>
          <a:p>
            <a:endParaRPr/>
          </a:p>
        </p:txBody>
      </p:sp>
      <p:sp>
        <p:nvSpPr>
          <p:cNvPr id="65" name="Google Shape;65;p13"/>
          <p:cNvSpPr txBox="1">
            <a:spLocks noGrp="1"/>
          </p:cNvSpPr>
          <p:nvPr>
            <p:ph type="subTitle" idx="2"/>
          </p:nvPr>
        </p:nvSpPr>
        <p:spPr>
          <a:xfrm>
            <a:off x="918974" y="5139500"/>
            <a:ext cx="5986500" cy="2470200"/>
          </a:xfrm>
          <a:prstGeom prst="rect">
            <a:avLst/>
          </a:prstGeom>
        </p:spPr>
        <p:txBody>
          <a:bodyPr spcFirstLastPara="1" wrap="square" lIns="182850" tIns="182850" rIns="182850" bIns="182850" anchor="t" anchorCtr="0">
            <a:normAutofit/>
          </a:bodyPr>
          <a:lstStyle>
            <a:lvl1pPr lvl="0" rtl="0">
              <a:lnSpc>
                <a:spcPct val="115000"/>
              </a:lnSpc>
              <a:spcBef>
                <a:spcPts val="0"/>
              </a:spcBef>
              <a:spcAft>
                <a:spcPts val="0"/>
              </a:spcAft>
              <a:buSzPts val="2200"/>
              <a:buNone/>
              <a:defRPr sz="2200">
                <a:solidFill>
                  <a:schemeClr val="bg2"/>
                </a:solidFill>
              </a:defRPr>
            </a:lvl1pPr>
            <a:lvl2pPr lvl="1" rtl="0">
              <a:lnSpc>
                <a:spcPct val="100000"/>
              </a:lnSpc>
              <a:spcBef>
                <a:spcPts val="0"/>
              </a:spcBef>
              <a:spcAft>
                <a:spcPts val="0"/>
              </a:spcAft>
              <a:buSzPts val="2500"/>
              <a:buNone/>
              <a:defRPr sz="2500"/>
            </a:lvl2pPr>
            <a:lvl3pPr lvl="2" rtl="0">
              <a:lnSpc>
                <a:spcPct val="100000"/>
              </a:lnSpc>
              <a:spcBef>
                <a:spcPts val="0"/>
              </a:spcBef>
              <a:spcAft>
                <a:spcPts val="0"/>
              </a:spcAft>
              <a:buSzPts val="2500"/>
              <a:buNone/>
              <a:defRPr sz="2500"/>
            </a:lvl3pPr>
            <a:lvl4pPr lvl="3" rtl="0">
              <a:lnSpc>
                <a:spcPct val="100000"/>
              </a:lnSpc>
              <a:spcBef>
                <a:spcPts val="0"/>
              </a:spcBef>
              <a:spcAft>
                <a:spcPts val="0"/>
              </a:spcAft>
              <a:buSzPts val="2500"/>
              <a:buNone/>
              <a:defRPr sz="2500"/>
            </a:lvl4pPr>
            <a:lvl5pPr lvl="4" rtl="0">
              <a:lnSpc>
                <a:spcPct val="100000"/>
              </a:lnSpc>
              <a:spcBef>
                <a:spcPts val="0"/>
              </a:spcBef>
              <a:spcAft>
                <a:spcPts val="0"/>
              </a:spcAft>
              <a:buSzPts val="2500"/>
              <a:buNone/>
              <a:defRPr sz="2500"/>
            </a:lvl5pPr>
            <a:lvl6pPr lvl="5" rtl="0">
              <a:lnSpc>
                <a:spcPct val="100000"/>
              </a:lnSpc>
              <a:spcBef>
                <a:spcPts val="0"/>
              </a:spcBef>
              <a:spcAft>
                <a:spcPts val="0"/>
              </a:spcAft>
              <a:buSzPts val="2500"/>
              <a:buNone/>
              <a:defRPr sz="2500"/>
            </a:lvl6pPr>
            <a:lvl7pPr lvl="6" rtl="0">
              <a:lnSpc>
                <a:spcPct val="100000"/>
              </a:lnSpc>
              <a:spcBef>
                <a:spcPts val="0"/>
              </a:spcBef>
              <a:spcAft>
                <a:spcPts val="0"/>
              </a:spcAft>
              <a:buSzPts val="2500"/>
              <a:buNone/>
              <a:defRPr sz="2500"/>
            </a:lvl7pPr>
            <a:lvl8pPr lvl="7" rtl="0">
              <a:lnSpc>
                <a:spcPct val="100000"/>
              </a:lnSpc>
              <a:spcBef>
                <a:spcPts val="0"/>
              </a:spcBef>
              <a:spcAft>
                <a:spcPts val="0"/>
              </a:spcAft>
              <a:buSzPts val="2500"/>
              <a:buNone/>
              <a:defRPr sz="2500"/>
            </a:lvl8pPr>
            <a:lvl9pPr lvl="8" rtl="0">
              <a:lnSpc>
                <a:spcPct val="100000"/>
              </a:lnSpc>
              <a:spcBef>
                <a:spcPts val="0"/>
              </a:spcBef>
              <a:spcAft>
                <a:spcPts val="0"/>
              </a:spcAft>
              <a:buSzPts val="2500"/>
              <a:buNone/>
              <a:defRPr sz="2500"/>
            </a:lvl9pPr>
          </a:lstStyle>
          <a:p>
            <a:endParaRPr dirty="0"/>
          </a:p>
        </p:txBody>
      </p:sp>
      <p:pic>
        <p:nvPicPr>
          <p:cNvPr id="2" name="Google Shape;12;p2">
            <a:extLst>
              <a:ext uri="{FF2B5EF4-FFF2-40B4-BE49-F238E27FC236}">
                <a16:creationId xmlns:a16="http://schemas.microsoft.com/office/drawing/2014/main" id="{3E22BEBC-314E-3376-E28D-30B0B8DE55E0}"/>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Tree>
    <p:extLst>
      <p:ext uri="{BB962C8B-B14F-4D97-AF65-F5344CB8AC3E}">
        <p14:creationId xmlns:p14="http://schemas.microsoft.com/office/powerpoint/2010/main" val="558215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userDrawn="1">
  <p:cSld name="1_Titelfolie">
    <p:spTree>
      <p:nvGrpSpPr>
        <p:cNvPr id="1" name=""/>
        <p:cNvGrpSpPr/>
        <p:nvPr/>
      </p:nvGrpSpPr>
      <p:grpSpPr bwMode="auto">
        <a:xfrm>
          <a:off x="0" y="0"/>
          <a:ext cx="0" cy="0"/>
          <a:chOff x="0" y="0"/>
          <a:chExt cx="0" cy="0"/>
        </a:xfrm>
      </p:grpSpPr>
      <p:sp>
        <p:nvSpPr>
          <p:cNvPr id="2" name="Titel 1"/>
          <p:cNvSpPr>
            <a:spLocks noGrp="1"/>
          </p:cNvSpPr>
          <p:nvPr>
            <p:ph type="ctrTitle"/>
          </p:nvPr>
        </p:nvSpPr>
        <p:spPr bwMode="auto">
          <a:xfrm>
            <a:off x="646443" y="565387"/>
            <a:ext cx="16914402" cy="929972"/>
          </a:xfrm>
          <a:prstGeom prst="rect">
            <a:avLst/>
          </a:prstGeom>
        </p:spPr>
        <p:txBody>
          <a:bodyPr anchor="t"/>
          <a:lstStyle/>
          <a:p>
            <a:pPr>
              <a:defRPr/>
            </a:pPr>
            <a:r>
              <a:rPr lang="de-DE"/>
              <a:t>Mastertitelformat bearbeiten</a:t>
            </a:r>
            <a:endParaRPr/>
          </a:p>
        </p:txBody>
      </p:sp>
      <p:sp>
        <p:nvSpPr>
          <p:cNvPr id="4" name="Datumsplatzhalter 3"/>
          <p:cNvSpPr>
            <a:spLocks noGrp="1"/>
          </p:cNvSpPr>
          <p:nvPr>
            <p:ph type="dt" sz="half" idx="10"/>
          </p:nvPr>
        </p:nvSpPr>
        <p:spPr bwMode="auto">
          <a:xfrm>
            <a:off x="669298" y="9712113"/>
            <a:ext cx="1555571" cy="461766"/>
          </a:xfrm>
          <a:prstGeom prst="rect">
            <a:avLst/>
          </a:prstGeom>
        </p:spPr>
        <p:txBody>
          <a:bodyPr/>
          <a:lstStyle/>
          <a:p>
            <a:pPr>
              <a:defRPr/>
            </a:pPr>
            <a:fld id="{1B58D566-8D13-5C43-8939-614299B6941B}" type="datetimeFigureOut">
              <a:rPr lang="de-DE"/>
              <a:t>01.04.2025</a:t>
            </a:fld>
            <a:endParaRPr lang="de-DE"/>
          </a:p>
        </p:txBody>
      </p:sp>
      <p:sp>
        <p:nvSpPr>
          <p:cNvPr id="5" name="Fußzeilenplatzhalter 4"/>
          <p:cNvSpPr>
            <a:spLocks noGrp="1"/>
          </p:cNvSpPr>
          <p:nvPr>
            <p:ph type="ftr" sz="quarter" idx="11"/>
          </p:nvPr>
        </p:nvSpPr>
        <p:spPr bwMode="auto">
          <a:xfrm>
            <a:off x="2294944" y="9712113"/>
            <a:ext cx="13428968" cy="461766"/>
          </a:xfrm>
          <a:prstGeom prst="rect">
            <a:avLst/>
          </a:prstGeom>
        </p:spPr>
        <p:txBody>
          <a:bodyPr/>
          <a:lstStyle/>
          <a:p>
            <a:pPr>
              <a:defRPr/>
            </a:pPr>
            <a:endParaRPr lang="de-DE"/>
          </a:p>
        </p:txBody>
      </p:sp>
      <p:sp>
        <p:nvSpPr>
          <p:cNvPr id="13" name="Inhaltsplatzhalter 2"/>
          <p:cNvSpPr>
            <a:spLocks noGrp="1"/>
          </p:cNvSpPr>
          <p:nvPr>
            <p:ph idx="1"/>
          </p:nvPr>
        </p:nvSpPr>
        <p:spPr bwMode="auto">
          <a:xfrm>
            <a:off x="644618" y="1752605"/>
            <a:ext cx="16916226" cy="7559687"/>
          </a:xfrm>
          <a:prstGeom prst="rect">
            <a:avLst/>
          </a:prstGeom>
        </p:spPr>
        <p:txBody>
          <a:bodyPr/>
          <a:lstStyle>
            <a:lvl1pPr>
              <a:defRPr>
                <a:solidFill>
                  <a:srgbClr val="404040"/>
                </a:solidFill>
              </a:defRPr>
            </a:lvl1pPr>
            <a:lvl2pPr>
              <a:defRPr>
                <a:solidFill>
                  <a:srgbClr val="404040"/>
                </a:solidFill>
              </a:defRPr>
            </a:lvl2pPr>
            <a:lvl3pPr>
              <a:defRPr>
                <a:solidFill>
                  <a:srgbClr val="404040"/>
                </a:solidFill>
              </a:defRPr>
            </a:lvl3pPr>
            <a:lvl4pPr>
              <a:defRPr>
                <a:solidFill>
                  <a:srgbClr val="404040"/>
                </a:solidFill>
              </a:defRPr>
            </a:lvl4pPr>
            <a:lvl5pPr>
              <a:defRPr>
                <a:solidFill>
                  <a:srgbClr val="404040"/>
                </a:solidFil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cxnSp>
        <p:nvCxnSpPr>
          <p:cNvPr id="15" name="Gerade Verbindung 14"/>
          <p:cNvCxnSpPr>
            <a:cxnSpLocks/>
          </p:cNvCxnSpPr>
          <p:nvPr userDrawn="1"/>
        </p:nvCxnSpPr>
        <p:spPr bwMode="auto">
          <a:xfrm>
            <a:off x="837378" y="1495358"/>
            <a:ext cx="16723460" cy="0"/>
          </a:xfrm>
          <a:prstGeom prst="line">
            <a:avLst/>
          </a:prstGeom>
          <a:ln w="317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pic>
        <p:nvPicPr>
          <p:cNvPr id="3" name="Grafik 2"/>
          <p:cNvPicPr>
            <a:picLocks noChangeAspect="1"/>
          </p:cNvPicPr>
          <p:nvPr userDrawn="1"/>
        </p:nvPicPr>
        <p:blipFill>
          <a:blip r:embed="rId2"/>
          <a:stretch/>
        </p:blipFill>
        <p:spPr bwMode="auto">
          <a:xfrm>
            <a:off x="16160752" y="9829036"/>
            <a:ext cx="1383092" cy="187667"/>
          </a:xfrm>
          <a:prstGeom prst="rect">
            <a:avLst/>
          </a:prstGeom>
        </p:spPr>
      </p:pic>
      <p:pic>
        <p:nvPicPr>
          <p:cNvPr id="7" name="Grafik 6"/>
          <p:cNvPicPr>
            <a:picLocks noChangeAspect="1"/>
          </p:cNvPicPr>
          <p:nvPr userDrawn="1"/>
        </p:nvPicPr>
        <p:blipFill>
          <a:blip r:embed="rId3"/>
          <a:srcRect r="60454"/>
          <a:stretch/>
        </p:blipFill>
        <p:spPr bwMode="auto">
          <a:xfrm>
            <a:off x="16063136" y="615656"/>
            <a:ext cx="1597475" cy="721055"/>
          </a:xfrm>
          <a:prstGeom prst="rect">
            <a:avLst/>
          </a:prstGeom>
        </p:spPr>
      </p:pic>
    </p:spTree>
    <p:extLst>
      <p:ext uri="{BB962C8B-B14F-4D97-AF65-F5344CB8AC3E}">
        <p14:creationId xmlns:p14="http://schemas.microsoft.com/office/powerpoint/2010/main" val="1299600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781255" y="496256"/>
            <a:ext cx="14028209" cy="577850"/>
          </a:xfrm>
        </p:spPr>
        <p:txBody>
          <a:bodyPr lIns="0">
            <a:noAutofit/>
          </a:bodyPr>
          <a:lstStyle>
            <a:lvl1pPr algn="l">
              <a:defRPr sz="4800" b="1">
                <a:solidFill>
                  <a:schemeClr val="tx1"/>
                </a:solidFill>
                <a:latin typeface="Arial" panose="020B0604020202020204" pitchFamily="34" charset="0"/>
                <a:cs typeface="Arial" panose="020B0604020202020204" pitchFamily="34" charset="0"/>
              </a:defRPr>
            </a:lvl1pPr>
          </a:lstStyle>
          <a:p>
            <a:r>
              <a:rPr lang="de-DE" dirty="0"/>
              <a:t>Mastertitelformat bearbeiten</a:t>
            </a:r>
          </a:p>
        </p:txBody>
      </p:sp>
      <p:sp>
        <p:nvSpPr>
          <p:cNvPr id="3" name="Inhaltsplatzhalter 2"/>
          <p:cNvSpPr>
            <a:spLocks noGrp="1"/>
          </p:cNvSpPr>
          <p:nvPr>
            <p:ph idx="1"/>
          </p:nvPr>
        </p:nvSpPr>
        <p:spPr>
          <a:xfrm>
            <a:off x="781254" y="1682698"/>
            <a:ext cx="16822856" cy="7814819"/>
          </a:xfrm>
        </p:spPr>
        <p:txBody>
          <a:bodyPr lIns="0">
            <a:normAutofit/>
          </a:bodyPr>
          <a:lstStyle>
            <a:lvl1pPr marL="0" indent="0">
              <a:buNone/>
              <a:defRPr sz="3000">
                <a:solidFill>
                  <a:schemeClr val="tx1"/>
                </a:solidFill>
                <a:latin typeface="Arial" panose="020B0604020202020204" pitchFamily="34" charset="0"/>
                <a:cs typeface="Arial" panose="020B0604020202020204" pitchFamily="34" charset="0"/>
              </a:defRPr>
            </a:lvl1pPr>
            <a:lvl2pPr>
              <a:defRPr sz="3000">
                <a:solidFill>
                  <a:schemeClr val="tx1">
                    <a:lumMod val="85000"/>
                    <a:lumOff val="15000"/>
                  </a:schemeClr>
                </a:solidFill>
                <a:latin typeface="Arial" panose="020B0604020202020204" pitchFamily="34" charset="0"/>
                <a:cs typeface="Arial" panose="020B0604020202020204" pitchFamily="34" charset="0"/>
              </a:defRPr>
            </a:lvl2pPr>
            <a:lvl3pPr>
              <a:defRPr sz="3000">
                <a:solidFill>
                  <a:schemeClr val="tx1">
                    <a:lumMod val="85000"/>
                    <a:lumOff val="15000"/>
                  </a:schemeClr>
                </a:solidFill>
                <a:latin typeface="Arial" panose="020B0604020202020204" pitchFamily="34" charset="0"/>
                <a:cs typeface="Arial" panose="020B0604020202020204" pitchFamily="34" charset="0"/>
              </a:defRPr>
            </a:lvl3pPr>
            <a:lvl4pPr>
              <a:defRPr sz="3000">
                <a:solidFill>
                  <a:schemeClr val="tx1">
                    <a:lumMod val="85000"/>
                    <a:lumOff val="15000"/>
                  </a:schemeClr>
                </a:solidFill>
                <a:latin typeface="Arial" panose="020B0604020202020204" pitchFamily="34" charset="0"/>
                <a:cs typeface="Arial" panose="020B0604020202020204" pitchFamily="34" charset="0"/>
              </a:defRPr>
            </a:lvl4pPr>
            <a:lvl5pPr>
              <a:defRPr sz="3000">
                <a:solidFill>
                  <a:schemeClr val="tx1">
                    <a:lumMod val="85000"/>
                    <a:lumOff val="15000"/>
                  </a:schemeClr>
                </a:solidFill>
                <a:latin typeface="Arial" panose="020B0604020202020204" pitchFamily="34" charset="0"/>
                <a:cs typeface="Arial" panose="020B0604020202020204" pitchFamily="34" charset="0"/>
              </a:defRPr>
            </a:lvl5pPr>
          </a:lstStyle>
          <a:p>
            <a:pPr lvl="0"/>
            <a:r>
              <a:rPr lang="de-DE" dirty="0"/>
              <a:t>Mastertextformat bearbeiten</a:t>
            </a:r>
          </a:p>
        </p:txBody>
      </p:sp>
      <p:cxnSp>
        <p:nvCxnSpPr>
          <p:cNvPr id="9" name="Gerade Verbindung 27">
            <a:extLst>
              <a:ext uri="{FF2B5EF4-FFF2-40B4-BE49-F238E27FC236}">
                <a16:creationId xmlns:a16="http://schemas.microsoft.com/office/drawing/2014/main" id="{0388B120-9511-4090-8C24-24105919963C}"/>
              </a:ext>
            </a:extLst>
          </p:cNvPr>
          <p:cNvCxnSpPr/>
          <p:nvPr userDrawn="1"/>
        </p:nvCxnSpPr>
        <p:spPr>
          <a:xfrm>
            <a:off x="781254" y="1323554"/>
            <a:ext cx="16820768" cy="0"/>
          </a:xfrm>
          <a:prstGeom prst="line">
            <a:avLst/>
          </a:prstGeom>
          <a:ln w="317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pic>
        <p:nvPicPr>
          <p:cNvPr id="4" name="Bild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471232" y="436910"/>
            <a:ext cx="1525101" cy="600512"/>
          </a:xfrm>
          <a:prstGeom prst="rect">
            <a:avLst/>
          </a:prstGeom>
        </p:spPr>
      </p:pic>
    </p:spTree>
    <p:extLst>
      <p:ext uri="{BB962C8B-B14F-4D97-AF65-F5344CB8AC3E}">
        <p14:creationId xmlns:p14="http://schemas.microsoft.com/office/powerpoint/2010/main" val="135519308"/>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E923D-D7CF-EC69-CBC3-EDC5E3317E0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65ACDC0-7C83-257A-7433-16E33E2E629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6E4DFF4-2476-2DFE-EB91-C578CF3906AC}"/>
              </a:ext>
            </a:extLst>
          </p:cNvPr>
          <p:cNvSpPr>
            <a:spLocks noGrp="1"/>
          </p:cNvSpPr>
          <p:nvPr>
            <p:ph type="dt" sz="half" idx="10"/>
          </p:nvPr>
        </p:nvSpPr>
        <p:spPr/>
        <p:txBody>
          <a:bodyPr/>
          <a:lstStyle/>
          <a:p>
            <a:fld id="{8B259AC2-7103-F940-B281-9DB238C39456}" type="datetimeFigureOut">
              <a:rPr lang="en-GB" smtClean="0"/>
              <a:t>01/04/2025</a:t>
            </a:fld>
            <a:endParaRPr lang="en-GB"/>
          </a:p>
        </p:txBody>
      </p:sp>
      <p:sp>
        <p:nvSpPr>
          <p:cNvPr id="5" name="Footer Placeholder 4">
            <a:extLst>
              <a:ext uri="{FF2B5EF4-FFF2-40B4-BE49-F238E27FC236}">
                <a16:creationId xmlns:a16="http://schemas.microsoft.com/office/drawing/2014/main" id="{A025D8F1-0CCB-5434-DCEA-C496FE69F2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33C227-2431-2104-A783-44B2B43261AF}"/>
              </a:ext>
            </a:extLst>
          </p:cNvPr>
          <p:cNvSpPr>
            <a:spLocks noGrp="1"/>
          </p:cNvSpPr>
          <p:nvPr>
            <p:ph type="sldNum" sz="quarter" idx="12"/>
          </p:nvPr>
        </p:nvSpPr>
        <p:spPr/>
        <p:txBody>
          <a:bodyPr/>
          <a:lstStyle/>
          <a:p>
            <a:fld id="{EDBCA434-8FC2-814D-B650-4E8316D1B4B9}" type="slidenum">
              <a:rPr lang="en-GB" smtClean="0"/>
              <a:t>‹#›</a:t>
            </a:fld>
            <a:endParaRPr lang="en-GB"/>
          </a:p>
        </p:txBody>
      </p:sp>
    </p:spTree>
    <p:extLst>
      <p:ext uri="{BB962C8B-B14F-4D97-AF65-F5344CB8AC3E}">
        <p14:creationId xmlns:p14="http://schemas.microsoft.com/office/powerpoint/2010/main" val="3787853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79325" y="890050"/>
            <a:ext cx="16885200" cy="1145400"/>
          </a:xfrm>
          <a:prstGeom prst="rect">
            <a:avLst/>
          </a:prstGeom>
          <a:noFill/>
          <a:ln>
            <a:noFill/>
          </a:ln>
        </p:spPr>
        <p:txBody>
          <a:bodyPr spcFirstLastPara="1" wrap="square" lIns="182850" tIns="182850" rIns="182850" bIns="182850" anchor="t" anchorCtr="0">
            <a:normAutofit/>
          </a:bodyPr>
          <a:lstStyle>
            <a:lvl1pPr lvl="0">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1pPr>
            <a:lvl2pPr lvl="1">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2pPr>
            <a:lvl3pPr lvl="2">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3pPr>
            <a:lvl4pPr lvl="3">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4pPr>
            <a:lvl5pPr lvl="4">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5pPr>
            <a:lvl6pPr lvl="5">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6pPr>
            <a:lvl7pPr lvl="6">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7pPr>
            <a:lvl8pPr lvl="7">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8pPr>
            <a:lvl9pPr lvl="8">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9pPr>
          </a:lstStyle>
          <a:p>
            <a:endParaRPr/>
          </a:p>
        </p:txBody>
      </p:sp>
      <p:sp>
        <p:nvSpPr>
          <p:cNvPr id="7" name="Google Shape;7;p1"/>
          <p:cNvSpPr txBox="1">
            <a:spLocks noGrp="1"/>
          </p:cNvSpPr>
          <p:nvPr>
            <p:ph type="body" idx="1"/>
          </p:nvPr>
        </p:nvSpPr>
        <p:spPr>
          <a:xfrm>
            <a:off x="920025" y="2304950"/>
            <a:ext cx="16179900" cy="6832800"/>
          </a:xfrm>
          <a:prstGeom prst="rect">
            <a:avLst/>
          </a:prstGeom>
          <a:noFill/>
          <a:ln>
            <a:noFill/>
          </a:ln>
        </p:spPr>
        <p:txBody>
          <a:bodyPr spcFirstLastPara="1" wrap="square" lIns="182850" tIns="182850" rIns="182850" bIns="182850" anchor="t" anchorCtr="0">
            <a:normAutofit/>
          </a:bodyPr>
          <a:lstStyle>
            <a:lvl1pPr marL="457200" lvl="0" indent="-457200">
              <a:lnSpc>
                <a:spcPct val="115000"/>
              </a:lnSpc>
              <a:spcBef>
                <a:spcPts val="0"/>
              </a:spcBef>
              <a:spcAft>
                <a:spcPts val="0"/>
              </a:spcAft>
              <a:buClr>
                <a:schemeClr val="accent1"/>
              </a:buClr>
              <a:buSzPts val="3600"/>
              <a:buFont typeface="Montserrat SemiBold"/>
              <a:buChar char="●"/>
              <a:defRPr sz="3600">
                <a:solidFill>
                  <a:schemeClr val="accent1"/>
                </a:solidFill>
                <a:latin typeface="Montserrat SemiBold"/>
                <a:ea typeface="Montserrat SemiBold"/>
                <a:cs typeface="Montserrat SemiBold"/>
                <a:sym typeface="Montserrat SemiBold"/>
              </a:defRPr>
            </a:lvl1pPr>
            <a:lvl2pPr marL="914400" lvl="1"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2pPr>
            <a:lvl3pPr marL="1371600" lvl="2"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3pPr>
            <a:lvl4pPr marL="1828800" lvl="3"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4pPr>
            <a:lvl5pPr marL="2286000" lvl="4"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5pPr>
            <a:lvl6pPr marL="2743200" lvl="5"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6pPr>
            <a:lvl7pPr marL="3200400" lvl="6"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7pPr>
            <a:lvl8pPr marL="3657600" lvl="7"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8pPr>
            <a:lvl9pPr marL="4114800" lvl="8"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67" r:id="rId2"/>
    <p:sldLayoutId id="2147483671" r:id="rId3"/>
    <p:sldLayoutId id="2147483669" r:id="rId4"/>
    <p:sldLayoutId id="2147483654" r:id="rId5"/>
    <p:sldLayoutId id="2147483659" r:id="rId6"/>
    <p:sldLayoutId id="2147483668" r:id="rId7"/>
    <p:sldLayoutId id="2147483670" r:id="rId8"/>
    <p:sldLayoutId id="2147483672" r:id="rId9"/>
    <p:sldLayoutId id="2147483673"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680">
          <p15:clr>
            <a:srgbClr val="E46962"/>
          </p15:clr>
        </p15:guide>
        <p15:guide id="2" pos="10772">
          <p15:clr>
            <a:srgbClr val="E46962"/>
          </p15:clr>
        </p15:guide>
        <p15:guide id="3" orient="horz" pos="1107">
          <p15:clr>
            <a:srgbClr val="E46962"/>
          </p15:clr>
        </p15:guide>
        <p15:guide id="4" orient="horz" pos="283">
          <p15:clr>
            <a:srgbClr val="E46962"/>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6"/>
        <p:cNvGrpSpPr/>
        <p:nvPr/>
      </p:nvGrpSpPr>
      <p:grpSpPr>
        <a:xfrm>
          <a:off x="0" y="0"/>
          <a:ext cx="0" cy="0"/>
          <a:chOff x="0" y="0"/>
          <a:chExt cx="0" cy="0"/>
        </a:xfrm>
      </p:grpSpPr>
      <p:sp>
        <p:nvSpPr>
          <p:cNvPr id="97" name="Google Shape;97;p20"/>
          <p:cNvSpPr txBox="1">
            <a:spLocks noGrp="1"/>
          </p:cNvSpPr>
          <p:nvPr>
            <p:ph type="ctrTitle"/>
          </p:nvPr>
        </p:nvSpPr>
        <p:spPr>
          <a:xfrm>
            <a:off x="387417" y="4427766"/>
            <a:ext cx="8003100" cy="3366859"/>
          </a:xfrm>
          <a:prstGeom prst="rect">
            <a:avLst/>
          </a:prstGeom>
        </p:spPr>
        <p:txBody>
          <a:bodyPr spcFirstLastPara="1" wrap="square" lIns="182850" tIns="182850" rIns="182850" bIns="182850" anchor="b" anchorCtr="0">
            <a:normAutofit/>
          </a:bodyPr>
          <a:lstStyle/>
          <a:p>
            <a:pPr marL="0" lvl="0" indent="0" algn="l" rtl="0">
              <a:spcBef>
                <a:spcPts val="0"/>
              </a:spcBef>
              <a:spcAft>
                <a:spcPts val="0"/>
              </a:spcAft>
              <a:buNone/>
            </a:pPr>
            <a:r>
              <a:rPr lang="es" dirty="0"/>
              <a:t>WP7 – Training for infrastructure users</a:t>
            </a:r>
            <a:br>
              <a:rPr lang="es" dirty="0"/>
            </a:br>
            <a:endParaRPr dirty="0"/>
          </a:p>
        </p:txBody>
      </p:sp>
      <p:sp>
        <p:nvSpPr>
          <p:cNvPr id="98" name="Google Shape;98;p20"/>
          <p:cNvSpPr txBox="1">
            <a:spLocks noGrp="1"/>
          </p:cNvSpPr>
          <p:nvPr>
            <p:ph type="subTitle" idx="1"/>
          </p:nvPr>
        </p:nvSpPr>
        <p:spPr>
          <a:xfrm>
            <a:off x="9089413" y="5143500"/>
            <a:ext cx="9398028" cy="2651125"/>
          </a:xfrm>
          <a:prstGeom prst="rect">
            <a:avLst/>
          </a:prstGeom>
        </p:spPr>
        <p:txBody>
          <a:bodyPr spcFirstLastPara="1" wrap="square" lIns="182850" tIns="182850" rIns="182850" bIns="182850" anchor="b" anchorCtr="0">
            <a:normAutofit fontScale="92500" lnSpcReduction="10000"/>
          </a:bodyPr>
          <a:lstStyle/>
          <a:p>
            <a:pPr marL="0" lvl="0" indent="0" algn="ctr" rtl="0">
              <a:spcBef>
                <a:spcPts val="0"/>
              </a:spcBef>
              <a:spcAft>
                <a:spcPts val="0"/>
              </a:spcAft>
              <a:buClr>
                <a:schemeClr val="dk1"/>
              </a:buClr>
              <a:buSzPts val="1100"/>
              <a:buFont typeface="Arial"/>
              <a:buNone/>
            </a:pPr>
            <a:r>
              <a:rPr lang="de-DE" sz="2800" dirty="0"/>
              <a:t>Morten Rasch</a:t>
            </a:r>
            <a:r>
              <a:rPr lang="de-DE" sz="2800" baseline="30000" dirty="0"/>
              <a:t>1, </a:t>
            </a:r>
            <a:r>
              <a:rPr lang="de-DE" sz="2800" dirty="0"/>
              <a:t>Michele Rebesco</a:t>
            </a:r>
            <a:r>
              <a:rPr lang="de-DE" sz="2800" baseline="30000" dirty="0"/>
              <a:t>2</a:t>
            </a:r>
            <a:r>
              <a:rPr lang="de-DE" sz="2800" dirty="0"/>
              <a:t>, Axel Schlindwein</a:t>
            </a:r>
            <a:r>
              <a:rPr lang="de-DE" sz="2800" baseline="30000" dirty="0"/>
              <a:t>3</a:t>
            </a:r>
            <a:r>
              <a:rPr lang="de-DE" sz="2800" dirty="0"/>
              <a:t> and Daan Kivits</a:t>
            </a:r>
            <a:r>
              <a:rPr lang="de-DE" sz="2800" baseline="30000" dirty="0"/>
              <a:t>4</a:t>
            </a:r>
          </a:p>
          <a:p>
            <a:pPr marL="0" lvl="0" indent="0" algn="ctr" rtl="0">
              <a:spcBef>
                <a:spcPts val="0"/>
              </a:spcBef>
              <a:spcAft>
                <a:spcPts val="0"/>
              </a:spcAft>
              <a:buClr>
                <a:schemeClr val="dk1"/>
              </a:buClr>
              <a:buSzPts val="1100"/>
              <a:buFont typeface="Arial"/>
              <a:buNone/>
            </a:pPr>
            <a:endParaRPr lang="de-DE" sz="1100" dirty="0"/>
          </a:p>
          <a:p>
            <a:pPr marL="0" lvl="0" indent="0" algn="ctr" rtl="0">
              <a:spcBef>
                <a:spcPts val="0"/>
              </a:spcBef>
              <a:spcAft>
                <a:spcPts val="0"/>
              </a:spcAft>
              <a:buClr>
                <a:schemeClr val="dk1"/>
              </a:buClr>
              <a:buSzPts val="1100"/>
              <a:buFont typeface="Arial"/>
              <a:buNone/>
            </a:pPr>
            <a:r>
              <a:rPr lang="de-DE" sz="1700" i="1" baseline="30000" dirty="0"/>
              <a:t>1</a:t>
            </a:r>
            <a:r>
              <a:rPr lang="de-DE" sz="1700" i="1" dirty="0"/>
              <a:t>University </a:t>
            </a:r>
            <a:r>
              <a:rPr lang="de-DE" sz="1700" i="1" dirty="0" err="1"/>
              <a:t>of</a:t>
            </a:r>
            <a:r>
              <a:rPr lang="de-DE" sz="1700" i="1" dirty="0"/>
              <a:t> Copenhagen</a:t>
            </a:r>
          </a:p>
          <a:p>
            <a:pPr marL="0" lvl="0" indent="0" algn="ctr" rtl="0">
              <a:spcBef>
                <a:spcPts val="0"/>
              </a:spcBef>
              <a:spcAft>
                <a:spcPts val="0"/>
              </a:spcAft>
              <a:buClr>
                <a:schemeClr val="dk1"/>
              </a:buClr>
              <a:buSzPts val="1100"/>
              <a:buFont typeface="Arial"/>
              <a:buNone/>
            </a:pPr>
            <a:r>
              <a:rPr lang="de-DE" sz="1700" i="1" baseline="30000" dirty="0"/>
              <a:t>2</a:t>
            </a:r>
            <a:r>
              <a:rPr lang="de-DE" sz="1700" i="1" dirty="0"/>
              <a:t>National Institute </a:t>
            </a:r>
            <a:r>
              <a:rPr lang="de-DE" sz="1700" i="1" dirty="0" err="1"/>
              <a:t>of</a:t>
            </a:r>
            <a:r>
              <a:rPr lang="de-DE" sz="1700" i="1" dirty="0"/>
              <a:t> </a:t>
            </a:r>
            <a:r>
              <a:rPr lang="de-DE" sz="1700" i="1" dirty="0" err="1"/>
              <a:t>Oceanography</a:t>
            </a:r>
            <a:r>
              <a:rPr lang="de-DE" sz="1700" i="1" dirty="0"/>
              <a:t> and Applied </a:t>
            </a:r>
            <a:r>
              <a:rPr lang="de-DE" sz="1700" i="1" dirty="0" err="1"/>
              <a:t>Geophysics</a:t>
            </a:r>
            <a:endParaRPr lang="de-DE" sz="1700" i="1" dirty="0"/>
          </a:p>
          <a:p>
            <a:pPr marL="0" lvl="0" indent="0" algn="ctr" rtl="0">
              <a:spcBef>
                <a:spcPts val="0"/>
              </a:spcBef>
              <a:spcAft>
                <a:spcPts val="0"/>
              </a:spcAft>
              <a:buClr>
                <a:schemeClr val="dk1"/>
              </a:buClr>
              <a:buSzPts val="1100"/>
              <a:buFont typeface="Arial"/>
              <a:buNone/>
            </a:pPr>
            <a:r>
              <a:rPr lang="da-DK" sz="1700" i="1" baseline="30000" dirty="0"/>
              <a:t>3</a:t>
            </a:r>
            <a:r>
              <a:rPr lang="da-DK" sz="1700" i="1" dirty="0"/>
              <a:t>Association of Polar </a:t>
            </a:r>
            <a:r>
              <a:rPr lang="da-DK" sz="1700" i="1" dirty="0" err="1"/>
              <a:t>Early-Carreer</a:t>
            </a:r>
            <a:r>
              <a:rPr lang="da-DK" sz="1700" i="1" dirty="0"/>
              <a:t> </a:t>
            </a:r>
            <a:r>
              <a:rPr lang="da-DK" sz="1700" i="1" dirty="0" err="1"/>
              <a:t>Scientists</a:t>
            </a:r>
            <a:endParaRPr lang="da-DK" sz="1700" i="1" dirty="0"/>
          </a:p>
          <a:p>
            <a:pPr marL="0" lvl="0" indent="0" algn="ctr" rtl="0">
              <a:spcBef>
                <a:spcPts val="0"/>
              </a:spcBef>
              <a:spcAft>
                <a:spcPts val="0"/>
              </a:spcAft>
              <a:buClr>
                <a:schemeClr val="dk1"/>
              </a:buClr>
              <a:buSzPts val="1100"/>
              <a:buFont typeface="Arial"/>
              <a:buNone/>
            </a:pPr>
            <a:r>
              <a:rPr lang="da-DK" sz="1700" i="1" baseline="30000" dirty="0"/>
              <a:t>4</a:t>
            </a:r>
            <a:r>
              <a:rPr lang="da-DK" sz="1700" i="1" dirty="0"/>
              <a:t>Svalbard Integrated </a:t>
            </a:r>
            <a:r>
              <a:rPr lang="da-DK" sz="1700" i="1" dirty="0" err="1"/>
              <a:t>Observing</a:t>
            </a:r>
            <a:r>
              <a:rPr lang="da-DK" sz="1700" i="1" dirty="0"/>
              <a:t> System</a:t>
            </a:r>
            <a:endParaRPr sz="1700" i="1" dirty="0"/>
          </a:p>
          <a:p>
            <a:pPr marL="0" lvl="0" indent="0" algn="ctr" rtl="0">
              <a:spcBef>
                <a:spcPts val="0"/>
              </a:spcBef>
              <a:spcAft>
                <a:spcPts val="0"/>
              </a:spcAft>
              <a:buNone/>
            </a:pPr>
            <a:endParaRPr sz="1100" dirty="0"/>
          </a:p>
          <a:p>
            <a:pPr marL="0" lvl="0" indent="0" algn="ctr" rtl="0">
              <a:spcBef>
                <a:spcPts val="0"/>
              </a:spcBef>
              <a:spcAft>
                <a:spcPts val="0"/>
              </a:spcAft>
              <a:buNone/>
            </a:pPr>
            <a:r>
              <a:rPr lang="es" sz="2800" dirty="0"/>
              <a:t>www.eu-polarin.eu</a:t>
            </a:r>
            <a:endParaRPr sz="2800" dirty="0"/>
          </a:p>
        </p:txBody>
      </p:sp>
      <p:sp>
        <p:nvSpPr>
          <p:cNvPr id="2" name="Google Shape;97;p20">
            <a:extLst>
              <a:ext uri="{FF2B5EF4-FFF2-40B4-BE49-F238E27FC236}">
                <a16:creationId xmlns:a16="http://schemas.microsoft.com/office/drawing/2014/main" id="{468B1CB2-A35A-476F-A09F-CFE61CCF88CF}"/>
              </a:ext>
            </a:extLst>
          </p:cNvPr>
          <p:cNvSpPr txBox="1">
            <a:spLocks/>
          </p:cNvSpPr>
          <p:nvPr/>
        </p:nvSpPr>
        <p:spPr>
          <a:xfrm>
            <a:off x="1500495" y="8444078"/>
            <a:ext cx="11345333" cy="2201334"/>
          </a:xfrm>
          <a:prstGeom prst="rect">
            <a:avLst/>
          </a:prstGeom>
          <a:noFill/>
          <a:ln>
            <a:noFill/>
          </a:ln>
        </p:spPr>
        <p:txBody>
          <a:bodyPr spcFirstLastPara="1" wrap="square" lIns="182850" tIns="182850" rIns="182850" bIns="182850" anchor="b" anchorCtr="0">
            <a:normAutofit fontScale="92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1pPr>
            <a:lvl2pPr marR="0" lvl="1"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2pPr>
            <a:lvl3pPr marR="0" lvl="2"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3pPr>
            <a:lvl4pPr marR="0" lvl="3"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4pPr>
            <a:lvl5pPr marR="0" lvl="4"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5pPr>
            <a:lvl6pPr marR="0" lvl="5"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6pPr>
            <a:lvl7pPr marR="0" lvl="6"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7pPr>
            <a:lvl8pPr marR="0" lvl="7"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8pPr>
            <a:lvl9pPr marR="0" lvl="8"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9pPr>
          </a:lstStyle>
          <a:p>
            <a:pPr algn="ctr"/>
            <a:r>
              <a:rPr lang="en-GB" sz="4300" dirty="0"/>
              <a:t>POLARIN 2</a:t>
            </a:r>
            <a:r>
              <a:rPr lang="en-GB" sz="4300" baseline="30000" dirty="0"/>
              <a:t>nd</a:t>
            </a:r>
            <a:r>
              <a:rPr lang="en-GB" sz="4300" dirty="0"/>
              <a:t> General Assembly</a:t>
            </a:r>
          </a:p>
          <a:p>
            <a:pPr algn="ctr"/>
            <a:r>
              <a:rPr lang="en-GB" sz="4300" dirty="0"/>
              <a:t>1-2 April, 2025 </a:t>
            </a:r>
            <a:br>
              <a:rPr lang="en-GB" dirty="0"/>
            </a:b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2"/>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1. Objectives</a:t>
            </a:r>
            <a:endParaRPr dirty="0"/>
          </a:p>
        </p:txBody>
      </p:sp>
      <p:sp>
        <p:nvSpPr>
          <p:cNvPr id="112" name="Google Shape;112;p22"/>
          <p:cNvSpPr txBox="1">
            <a:spLocks noGrp="1"/>
          </p:cNvSpPr>
          <p:nvPr>
            <p:ph type="body" idx="1"/>
          </p:nvPr>
        </p:nvSpPr>
        <p:spPr>
          <a:xfrm>
            <a:off x="480462" y="1952285"/>
            <a:ext cx="12289053" cy="6832800"/>
          </a:xfrm>
          <a:prstGeom prst="rect">
            <a:avLst/>
          </a:prstGeom>
        </p:spPr>
        <p:txBody>
          <a:bodyPr spcFirstLastPara="1" wrap="square" lIns="182850" tIns="182850" rIns="182850" bIns="182850" anchor="t" anchorCtr="0">
            <a:noAutofit/>
          </a:bodyPr>
          <a:lstStyle/>
          <a:p>
            <a:pPr algn="l"/>
            <a:r>
              <a:rPr lang="en-US" sz="2800" b="0" i="0" u="none" strike="noStrike" baseline="0" dirty="0">
                <a:latin typeface="Montserat"/>
              </a:rPr>
              <a:t>Develop training material for polar RI users, focusing on the new generation of polar researchers.</a:t>
            </a:r>
          </a:p>
          <a:p>
            <a:pPr algn="l"/>
            <a:r>
              <a:rPr lang="en-US" sz="2800" b="0" i="0" u="none" strike="noStrike" baseline="0" dirty="0">
                <a:latin typeface="Montserat"/>
              </a:rPr>
              <a:t>Use this material in different online seminars/courses and information packages to secure that research expeditions supported by POLARIN are carried out in a safe, efficient, cost effective, ethical and as </a:t>
            </a:r>
            <a:r>
              <a:rPr lang="en-GB" sz="2800" b="0" i="0" u="none" strike="noStrike" baseline="0" dirty="0">
                <a:latin typeface="Montserat"/>
              </a:rPr>
              <a:t>environmentally sustainable as possible.</a:t>
            </a:r>
          </a:p>
          <a:p>
            <a:pPr algn="l"/>
            <a:r>
              <a:rPr lang="en-US" sz="2800" b="0" i="0" u="none" strike="noStrike" baseline="0" dirty="0">
                <a:latin typeface="Montserat"/>
              </a:rPr>
              <a:t>Provide polar RI users with knowledge to manage the data acquired in expeditions to ensure compliance with FAIR principles, to benefit from the available data collections and products, and the digital tools provided by WP4 and VA1/WP5.</a:t>
            </a:r>
          </a:p>
          <a:p>
            <a:pPr algn="l"/>
            <a:r>
              <a:rPr lang="en-US" sz="2800" b="0" i="0" u="none" strike="noStrike" baseline="0" dirty="0">
                <a:latin typeface="Montserat"/>
              </a:rPr>
              <a:t>Actively engage early career researchers in POLARIN overall, so its impact is carried forward with participants’ careers, past the project period.</a:t>
            </a:r>
            <a:endParaRPr lang="en-DE" sz="2800" dirty="0">
              <a:solidFill>
                <a:schemeClr val="bg2"/>
              </a:solidFill>
              <a:effectLst/>
              <a:latin typeface="Montserat"/>
              <a:ea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2"/>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1. Objectives</a:t>
            </a:r>
            <a:endParaRPr dirty="0">
              <a:highlight>
                <a:srgbClr val="FFFF00"/>
              </a:highlight>
            </a:endParaRPr>
          </a:p>
        </p:txBody>
      </p:sp>
      <p:sp>
        <p:nvSpPr>
          <p:cNvPr id="112" name="Google Shape;112;p22"/>
          <p:cNvSpPr txBox="1">
            <a:spLocks noGrp="1"/>
          </p:cNvSpPr>
          <p:nvPr>
            <p:ph type="body" idx="1"/>
          </p:nvPr>
        </p:nvSpPr>
        <p:spPr>
          <a:xfrm>
            <a:off x="820805" y="2315281"/>
            <a:ext cx="12631500" cy="6832800"/>
          </a:xfrm>
          <a:prstGeom prst="rect">
            <a:avLst/>
          </a:prstGeom>
          <a:noFill/>
          <a:ln>
            <a:noFill/>
          </a:ln>
        </p:spPr>
        <p:txBody>
          <a:bodyPr spcFirstLastPara="1" wrap="square" lIns="182850" tIns="182850" rIns="182850" bIns="182850" anchor="t" anchorCtr="0">
            <a:normAutofit/>
          </a:bodyPr>
          <a:lstStyle/>
          <a:p>
            <a:pPr marL="82550" indent="0" algn="l">
              <a:buNone/>
            </a:pPr>
            <a:r>
              <a:rPr lang="en-GB" b="1" dirty="0">
                <a:solidFill>
                  <a:srgbClr val="0070C0"/>
                </a:solidFill>
                <a:latin typeface="Montserat"/>
              </a:rPr>
              <a:t>Task 7.1: </a:t>
            </a:r>
            <a:r>
              <a:rPr lang="en-US" i="0" u="none" strike="noStrike" baseline="0" dirty="0">
                <a:latin typeface="Montserat"/>
              </a:rPr>
              <a:t>Training for ECRs and technical personnel to optimally use leading-edge RIs </a:t>
            </a:r>
            <a:r>
              <a:rPr lang="en-US" b="1" i="0" u="none" strike="noStrike" baseline="0" dirty="0">
                <a:solidFill>
                  <a:srgbClr val="0070C0"/>
                </a:solidFill>
                <a:latin typeface="Montserat"/>
              </a:rPr>
              <a:t>(</a:t>
            </a:r>
            <a:r>
              <a:rPr lang="en-US" b="1" i="0" u="none" strike="noStrike" baseline="0" dirty="0" err="1">
                <a:solidFill>
                  <a:srgbClr val="0070C0"/>
                </a:solidFill>
                <a:latin typeface="Montserat"/>
              </a:rPr>
              <a:t>UiT</a:t>
            </a:r>
            <a:r>
              <a:rPr lang="en-US" b="1" i="0" u="none" strike="noStrike" baseline="0" dirty="0">
                <a:solidFill>
                  <a:srgbClr val="0070C0"/>
                </a:solidFill>
                <a:latin typeface="Montserat"/>
              </a:rPr>
              <a:t> (APECS), </a:t>
            </a:r>
            <a:r>
              <a:rPr lang="en-GB" b="1" i="0" u="none" strike="noStrike" baseline="0" dirty="0">
                <a:solidFill>
                  <a:srgbClr val="0070C0"/>
                </a:solidFill>
                <a:latin typeface="Montserat"/>
              </a:rPr>
              <a:t>UCPH) </a:t>
            </a:r>
            <a:r>
              <a:rPr lang="en-GB" i="0" u="none" strike="noStrike" baseline="0" dirty="0">
                <a:latin typeface="Montserat"/>
              </a:rPr>
              <a:t>(M1-M60)</a:t>
            </a:r>
            <a:endParaRPr lang="en-GB" dirty="0">
              <a:latin typeface="Montserat"/>
            </a:endParaRPr>
          </a:p>
          <a:p>
            <a:pPr marL="82550" indent="0">
              <a:buNone/>
            </a:pPr>
            <a:endParaRPr lang="en-US" b="1" i="0" u="none" strike="noStrike" baseline="0" dirty="0">
              <a:latin typeface="Montserat"/>
            </a:endParaRPr>
          </a:p>
          <a:p>
            <a:pPr marL="82550" indent="0">
              <a:buNone/>
            </a:pPr>
            <a:r>
              <a:rPr lang="en-US" b="1" i="0" u="none" strike="noStrike" baseline="0" dirty="0">
                <a:solidFill>
                  <a:srgbClr val="0070C0"/>
                </a:solidFill>
                <a:latin typeface="Montserat"/>
              </a:rPr>
              <a:t>Task 7.2: </a:t>
            </a:r>
            <a:r>
              <a:rPr lang="en-US" i="0" u="none" strike="noStrike" baseline="0" dirty="0">
                <a:latin typeface="Montserat"/>
              </a:rPr>
              <a:t>Training on data stewardship </a:t>
            </a:r>
            <a:r>
              <a:rPr lang="en-US" b="1" i="0" u="none" strike="noStrike" baseline="0" dirty="0">
                <a:solidFill>
                  <a:srgbClr val="0070C0"/>
                </a:solidFill>
                <a:latin typeface="Montserat"/>
              </a:rPr>
              <a:t>(OGS, SIOS) </a:t>
            </a:r>
            <a:r>
              <a:rPr lang="en-US" i="0" u="none" strike="noStrike" baseline="0" dirty="0">
                <a:latin typeface="Montserat"/>
              </a:rPr>
              <a:t>(M1-M55)</a:t>
            </a:r>
            <a:endParaRPr lang="en-GB" dirty="0">
              <a:latin typeface="Montserat"/>
            </a:endParaRPr>
          </a:p>
          <a:p>
            <a:pPr marL="82550" indent="0">
              <a:buNone/>
            </a:pPr>
            <a:endParaRPr lang="en-US" i="0" u="none" strike="noStrike" baseline="0" dirty="0">
              <a:latin typeface="Montserat"/>
            </a:endParaRPr>
          </a:p>
          <a:p>
            <a:pPr marL="82550" indent="0">
              <a:buNone/>
            </a:pPr>
            <a:r>
              <a:rPr lang="en-US" b="1" i="0" u="none" strike="noStrike" baseline="0" dirty="0">
                <a:solidFill>
                  <a:srgbClr val="0070C0"/>
                </a:solidFill>
                <a:latin typeface="Montserat"/>
              </a:rPr>
              <a:t>Task 7.3: </a:t>
            </a:r>
            <a:r>
              <a:rPr lang="en-US" i="0" u="none" strike="noStrike" baseline="0" dirty="0">
                <a:latin typeface="Montserat"/>
              </a:rPr>
              <a:t>Training to perform safe and sustainable polar expeditions </a:t>
            </a:r>
            <a:r>
              <a:rPr lang="en-US" b="1" i="0" u="none" strike="noStrike" baseline="0" dirty="0">
                <a:solidFill>
                  <a:srgbClr val="0070C0"/>
                </a:solidFill>
                <a:latin typeface="Montserat"/>
              </a:rPr>
              <a:t>(FLPO, UCPH, AU) </a:t>
            </a:r>
            <a:r>
              <a:rPr lang="en-US" i="0" u="none" strike="noStrike" baseline="0" dirty="0">
                <a:latin typeface="Montserat"/>
              </a:rPr>
              <a:t>(M1-M55)</a:t>
            </a:r>
            <a:endParaRPr lang="en-GB" dirty="0">
              <a:latin typeface="Montserat"/>
            </a:endParaRPr>
          </a:p>
        </p:txBody>
      </p:sp>
    </p:spTree>
    <p:extLst>
      <p:ext uri="{BB962C8B-B14F-4D97-AF65-F5344CB8AC3E}">
        <p14:creationId xmlns:p14="http://schemas.microsoft.com/office/powerpoint/2010/main" val="44142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D3558CCF-D36B-2C87-4762-307D0A58BD74}"/>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0442436D-7BBD-372A-F88C-F04464CE85EA}"/>
              </a:ext>
            </a:extLst>
          </p:cNvPr>
          <p:cNvSpPr txBox="1">
            <a:spLocks noGrp="1"/>
          </p:cNvSpPr>
          <p:nvPr>
            <p:ph type="title"/>
          </p:nvPr>
        </p:nvSpPr>
        <p:spPr>
          <a:xfrm>
            <a:off x="865472" y="441163"/>
            <a:ext cx="13928129" cy="1294350"/>
          </a:xfrm>
          <a:prstGeom prst="rect">
            <a:avLst/>
          </a:prstGeom>
        </p:spPr>
        <p:txBody>
          <a:bodyPr spcFirstLastPara="1" wrap="square" lIns="182850" tIns="182850" rIns="182850" bIns="182850" anchor="t" anchorCtr="0">
            <a:noAutofit/>
          </a:bodyPr>
          <a:lstStyle/>
          <a:p>
            <a:r>
              <a:rPr lang="es" dirty="0"/>
              <a:t>2. </a:t>
            </a:r>
            <a:r>
              <a:rPr lang="en-GB" dirty="0"/>
              <a:t>Progress &amp; Achievements</a:t>
            </a:r>
            <a:br>
              <a:rPr lang="en-GB" dirty="0"/>
            </a:br>
            <a:endParaRPr dirty="0"/>
          </a:p>
        </p:txBody>
      </p:sp>
      <p:sp>
        <p:nvSpPr>
          <p:cNvPr id="112" name="Google Shape;112;p22">
            <a:extLst>
              <a:ext uri="{FF2B5EF4-FFF2-40B4-BE49-F238E27FC236}">
                <a16:creationId xmlns:a16="http://schemas.microsoft.com/office/drawing/2014/main" id="{BB245AB2-9FF6-A942-4D08-6AD16F927608}"/>
              </a:ext>
            </a:extLst>
          </p:cNvPr>
          <p:cNvSpPr txBox="1">
            <a:spLocks noGrp="1"/>
          </p:cNvSpPr>
          <p:nvPr>
            <p:ph type="body" idx="1"/>
          </p:nvPr>
        </p:nvSpPr>
        <p:spPr>
          <a:xfrm>
            <a:off x="865472" y="1735513"/>
            <a:ext cx="14878833" cy="5777835"/>
          </a:xfrm>
          <a:prstGeom prst="rect">
            <a:avLst/>
          </a:prstGeom>
          <a:noFill/>
          <a:ln>
            <a:noFill/>
          </a:ln>
        </p:spPr>
        <p:txBody>
          <a:bodyPr spcFirstLastPara="1" wrap="square" lIns="182850" tIns="182850" rIns="182850" bIns="182850" anchor="t" anchorCtr="0">
            <a:noAutofit/>
          </a:bodyPr>
          <a:lstStyle/>
          <a:p>
            <a:pPr marL="82550" indent="0" algn="l">
              <a:buNone/>
            </a:pPr>
            <a:r>
              <a:rPr lang="en-US" sz="2600" b="1" i="0" u="none" strike="noStrike" baseline="0" dirty="0">
                <a:solidFill>
                  <a:srgbClr val="0070C0"/>
                </a:solidFill>
                <a:latin typeface="Montserat"/>
              </a:rPr>
              <a:t>Deliverables</a:t>
            </a:r>
          </a:p>
          <a:p>
            <a:pPr marL="82550" indent="0" algn="l">
              <a:buNone/>
            </a:pPr>
            <a:r>
              <a:rPr lang="en-US" sz="2600" b="0" i="0" u="none" strike="noStrike" baseline="0" dirty="0">
                <a:latin typeface="Montserat"/>
              </a:rPr>
              <a:t>D7.1: Online material on data stewardship training, M14, (SIOS). </a:t>
            </a:r>
            <a:endParaRPr lang="en-US" sz="2600" b="0" i="1" u="none" strike="noStrike" baseline="0" dirty="0">
              <a:solidFill>
                <a:schemeClr val="tx1"/>
              </a:solidFill>
              <a:latin typeface="Montserat"/>
            </a:endParaRPr>
          </a:p>
          <a:p>
            <a:pPr marL="82550" indent="0" algn="l">
              <a:buNone/>
            </a:pPr>
            <a:r>
              <a:rPr lang="en-US" sz="2600" b="0" i="0" u="none" strike="noStrike" baseline="0" dirty="0">
                <a:latin typeface="Montserat"/>
              </a:rPr>
              <a:t>D7.2: Training material for in-the-field course on polar expedition safety and sustainability, M15, (FLPO</a:t>
            </a:r>
            <a:r>
              <a:rPr lang="en-US" sz="2600" dirty="0">
                <a:solidFill>
                  <a:schemeClr val="tx1"/>
                </a:solidFill>
                <a:latin typeface="Montserat"/>
              </a:rPr>
              <a:t>).</a:t>
            </a:r>
            <a:r>
              <a:rPr lang="en-US" sz="2600" b="0" i="0" u="none" strike="noStrike" baseline="0" dirty="0">
                <a:solidFill>
                  <a:schemeClr val="tx1"/>
                </a:solidFill>
                <a:latin typeface="Montserat"/>
              </a:rPr>
              <a:t> </a:t>
            </a:r>
            <a:r>
              <a:rPr lang="en-US" sz="2600" b="0" i="0" u="none" strike="noStrike" baseline="0" dirty="0">
                <a:latin typeface="Montserat"/>
              </a:rPr>
              <a:t>D7.3: Online training material on optimal </a:t>
            </a:r>
            <a:r>
              <a:rPr lang="en-US" sz="2600" b="0" i="0" u="none" strike="noStrike" baseline="0" dirty="0">
                <a:solidFill>
                  <a:schemeClr val="tx1"/>
                </a:solidFill>
                <a:latin typeface="Montserat"/>
              </a:rPr>
              <a:t>use of </a:t>
            </a:r>
            <a:r>
              <a:rPr lang="en-US" sz="2600" b="0" i="0" u="none" strike="noStrike" baseline="0" dirty="0">
                <a:latin typeface="Montserat"/>
              </a:rPr>
              <a:t>POLARIN RIs, M23, (UCPH).</a:t>
            </a:r>
          </a:p>
          <a:p>
            <a:pPr marL="82550" indent="0" algn="l">
              <a:buNone/>
            </a:pPr>
            <a:r>
              <a:rPr lang="en-US" sz="2600" b="0" i="0" u="none" strike="noStrike" baseline="0" dirty="0">
                <a:latin typeface="Montserat"/>
              </a:rPr>
              <a:t>D7.4: Package of short information </a:t>
            </a:r>
            <a:r>
              <a:rPr lang="en-US" sz="2600" b="0" i="0" u="none" strike="noStrike" baseline="0" dirty="0">
                <a:solidFill>
                  <a:schemeClr val="tx1"/>
                </a:solidFill>
                <a:latin typeface="Montserat"/>
              </a:rPr>
              <a:t>material (brochures) on </a:t>
            </a:r>
            <a:r>
              <a:rPr lang="en-US" sz="2600" b="0" i="0" u="none" strike="noStrike" baseline="0" dirty="0">
                <a:latin typeface="Montserat"/>
              </a:rPr>
              <a:t>optimal use of POLARIN RIs, M30, (AU).</a:t>
            </a:r>
          </a:p>
          <a:p>
            <a:pPr marL="82550" indent="0" algn="l">
              <a:buNone/>
            </a:pPr>
            <a:r>
              <a:rPr lang="en-US" sz="2600" b="0" i="0" u="none" strike="noStrike" baseline="0" dirty="0">
                <a:latin typeface="Montserat"/>
              </a:rPr>
              <a:t>D7.5: Package of short information material </a:t>
            </a:r>
            <a:r>
              <a:rPr lang="en-US" sz="2600" b="0" i="1" u="none" strike="noStrike" baseline="0" dirty="0">
                <a:solidFill>
                  <a:schemeClr val="tx1"/>
                </a:solidFill>
                <a:latin typeface="Montserat"/>
              </a:rPr>
              <a:t>(brochures) </a:t>
            </a:r>
            <a:r>
              <a:rPr lang="en-US" sz="2600" b="0" i="0" u="none" strike="noStrike" baseline="0" dirty="0">
                <a:latin typeface="Montserat"/>
              </a:rPr>
              <a:t>on data stewardship, M35, (AU).</a:t>
            </a:r>
          </a:p>
          <a:p>
            <a:pPr marL="82550" indent="0" algn="l">
              <a:buNone/>
            </a:pPr>
            <a:r>
              <a:rPr lang="en-US" sz="2600" b="0" i="0" u="none" strike="noStrike" baseline="0" dirty="0">
                <a:latin typeface="Montserat"/>
              </a:rPr>
              <a:t>D7.6: Assessment of the training on optimal use of POLARIN RI’s and on data stewardship, M53, (OGS).</a:t>
            </a:r>
          </a:p>
          <a:p>
            <a:pPr marL="82550" indent="0" algn="l">
              <a:buNone/>
            </a:pPr>
            <a:r>
              <a:rPr lang="en-US" sz="2600" b="0" i="0" u="none" strike="noStrike" baseline="0" dirty="0">
                <a:latin typeface="Montserat"/>
              </a:rPr>
              <a:t>D7.7</a:t>
            </a:r>
            <a:r>
              <a:rPr lang="en-US" sz="2600" b="1" i="0" u="none" strike="noStrike" baseline="0" dirty="0">
                <a:latin typeface="Montserat"/>
              </a:rPr>
              <a:t>: </a:t>
            </a:r>
            <a:r>
              <a:rPr lang="en-US" sz="2600" b="0" i="0" u="none" strike="noStrike" baseline="0" dirty="0">
                <a:latin typeface="Montserat"/>
              </a:rPr>
              <a:t>Assessment report of the in-the-field course on polar safety and sustainability, M53, (UCPH).</a:t>
            </a:r>
          </a:p>
          <a:p>
            <a:pPr marL="82550" indent="0" algn="l">
              <a:buNone/>
            </a:pPr>
            <a:endParaRPr lang="en-GB" sz="2600" b="1" i="0" u="none" strike="noStrike" baseline="0" dirty="0">
              <a:latin typeface="Montserat"/>
            </a:endParaRPr>
          </a:p>
          <a:p>
            <a:pPr marL="82550" indent="0" algn="l">
              <a:buNone/>
            </a:pPr>
            <a:r>
              <a:rPr lang="en-GB" sz="2600" b="1" i="0" u="none" strike="noStrike" baseline="0" dirty="0">
                <a:solidFill>
                  <a:srgbClr val="0070C0"/>
                </a:solidFill>
                <a:latin typeface="Montserat"/>
              </a:rPr>
              <a:t>Milestones </a:t>
            </a:r>
          </a:p>
          <a:p>
            <a:pPr marL="82550" indent="0" algn="l">
              <a:buNone/>
            </a:pPr>
            <a:r>
              <a:rPr lang="en-US" sz="2600" b="0" i="0" u="none" strike="noStrike" baseline="0" dirty="0">
                <a:latin typeface="Montserat"/>
              </a:rPr>
              <a:t>M7.1: First guidelines on the handling of data collected on research expeditions published (M24). </a:t>
            </a:r>
            <a:endParaRPr lang="en-US" sz="2600" b="0" i="1" u="none" strike="noStrike" baseline="0" dirty="0">
              <a:solidFill>
                <a:schemeClr val="tx1"/>
              </a:solidFill>
              <a:latin typeface="Montserat"/>
            </a:endParaRPr>
          </a:p>
          <a:p>
            <a:pPr marL="82550" indent="0" algn="l">
              <a:buNone/>
            </a:pPr>
            <a:r>
              <a:rPr lang="en-US" sz="2600" b="0" i="0" u="none" strike="noStrike" baseline="0" dirty="0">
                <a:latin typeface="Montserat"/>
              </a:rPr>
              <a:t>M7.2: First training </a:t>
            </a:r>
            <a:r>
              <a:rPr lang="en-US" sz="2600" b="0" i="0" u="none" strike="noStrike" baseline="0" dirty="0">
                <a:solidFill>
                  <a:schemeClr val="tx1"/>
                </a:solidFill>
                <a:latin typeface="Montserat"/>
              </a:rPr>
              <a:t>course (webinar) for </a:t>
            </a:r>
            <a:r>
              <a:rPr lang="en-US" sz="2600" b="0" i="0" u="none" strike="noStrike" baseline="0" dirty="0">
                <a:latin typeface="Montserat"/>
              </a:rPr>
              <a:t>POLARIN TA-users on optimal use of POLARIN RI’s accomplished (M30). </a:t>
            </a:r>
          </a:p>
          <a:p>
            <a:pPr marL="82550" indent="0" algn="l">
              <a:buNone/>
            </a:pPr>
            <a:r>
              <a:rPr lang="en-US" sz="2600" b="0" i="0" u="none" strike="noStrike" baseline="0" dirty="0">
                <a:latin typeface="Montserat"/>
              </a:rPr>
              <a:t>M7.3: Field course on safe and sustainable polar expeditions accomplished (M45).</a:t>
            </a:r>
            <a:endParaRPr lang="en-GB" sz="2600" dirty="0">
              <a:latin typeface="Montserat"/>
            </a:endParaRPr>
          </a:p>
        </p:txBody>
      </p:sp>
    </p:spTree>
    <p:extLst>
      <p:ext uri="{BB962C8B-B14F-4D97-AF65-F5344CB8AC3E}">
        <p14:creationId xmlns:p14="http://schemas.microsoft.com/office/powerpoint/2010/main" val="1547620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7D85D63-E9C0-2075-4F0C-B5D244B68AAE}"/>
            </a:ext>
          </a:extLst>
        </p:cNvPr>
        <p:cNvGrpSpPr/>
        <p:nvPr/>
      </p:nvGrpSpPr>
      <p:grpSpPr>
        <a:xfrm>
          <a:off x="0" y="0"/>
          <a:ext cx="0" cy="0"/>
          <a:chOff x="0" y="0"/>
          <a:chExt cx="0" cy="0"/>
        </a:xfrm>
      </p:grpSpPr>
      <p:sp>
        <p:nvSpPr>
          <p:cNvPr id="5" name="Google Shape;123;p10">
            <a:extLst>
              <a:ext uri="{FF2B5EF4-FFF2-40B4-BE49-F238E27FC236}">
                <a16:creationId xmlns:a16="http://schemas.microsoft.com/office/drawing/2014/main" id="{10B5748D-437C-BBA3-C7C6-9C93EF67B407}"/>
              </a:ext>
            </a:extLst>
          </p:cNvPr>
          <p:cNvSpPr txBox="1">
            <a:spLocks noGrp="1"/>
          </p:cNvSpPr>
          <p:nvPr/>
        </p:nvSpPr>
        <p:spPr>
          <a:xfrm>
            <a:off x="1422299" y="2182709"/>
            <a:ext cx="12044319" cy="7214241"/>
          </a:xfrm>
          <a:prstGeom prst="rect">
            <a:avLst/>
          </a:prstGeom>
          <a:noFill/>
          <a:ln>
            <a:noFill/>
          </a:ln>
        </p:spPr>
        <p:txBody>
          <a:bodyPr spcFirstLastPara="1" wrap="square" lIns="182875" tIns="182875" rIns="182875" bIns="182875"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marR="0" lvl="0" indent="0" algn="l" rtl="0">
              <a:lnSpc>
                <a:spcPct val="115000"/>
              </a:lnSpc>
              <a:spcBef>
                <a:spcPts val="0"/>
              </a:spcBef>
              <a:spcAft>
                <a:spcPts val="0"/>
              </a:spcAft>
              <a:buClr>
                <a:srgbClr val="363E47"/>
              </a:buClr>
              <a:buSzPts val="3200"/>
              <a:buFont typeface="Montserrat"/>
              <a:buNone/>
            </a:pPr>
            <a:r>
              <a:rPr lang="es" b="1" dirty="0">
                <a:solidFill>
                  <a:schemeClr val="accent1"/>
                </a:solidFill>
                <a:latin typeface="Montserat"/>
                <a:ea typeface="Montserrat"/>
                <a:cs typeface="Montserrat"/>
                <a:sym typeface="Montserrat"/>
              </a:rPr>
              <a:t>Task 7.1</a:t>
            </a:r>
            <a:endParaRPr b="1" dirty="0">
              <a:solidFill>
                <a:schemeClr val="accent1"/>
              </a:solidFill>
              <a:latin typeface="Montserat"/>
              <a:ea typeface="Montserrat"/>
              <a:cs typeface="Montserrat"/>
              <a:sym typeface="Montserrat"/>
            </a:endParaRPr>
          </a:p>
          <a:p>
            <a:pPr marL="457200" marR="0" lvl="0" indent="-406400" algn="l" rtl="0">
              <a:lnSpc>
                <a:spcPct val="115000"/>
              </a:lnSpc>
              <a:spcBef>
                <a:spcPts val="0"/>
              </a:spcBef>
              <a:spcAft>
                <a:spcPts val="0"/>
              </a:spcAft>
              <a:buClr>
                <a:srgbClr val="363E47"/>
              </a:buClr>
              <a:buSzPts val="2800"/>
              <a:buFont typeface="Montserrat"/>
              <a:buChar char="•"/>
            </a:pPr>
            <a:r>
              <a:rPr lang="es" b="1" i="1" dirty="0">
                <a:solidFill>
                  <a:srgbClr val="363E47"/>
                </a:solidFill>
                <a:latin typeface="Montserat"/>
                <a:ea typeface="Montserrat"/>
                <a:cs typeface="Montserrat"/>
                <a:sym typeface="Montserrat"/>
              </a:rPr>
              <a:t>Online training</a:t>
            </a:r>
            <a:r>
              <a:rPr lang="es" dirty="0">
                <a:solidFill>
                  <a:srgbClr val="363E47"/>
                </a:solidFill>
                <a:latin typeface="Montserat"/>
                <a:ea typeface="Montserrat"/>
                <a:cs typeface="Montserrat"/>
                <a:sym typeface="Montserrat"/>
              </a:rPr>
              <a:t> material → </a:t>
            </a:r>
            <a:r>
              <a:rPr lang="es" dirty="0">
                <a:solidFill>
                  <a:schemeClr val="tx1"/>
                </a:solidFill>
                <a:latin typeface="Montserat"/>
                <a:ea typeface="Montserrat"/>
                <a:cs typeface="Montserrat"/>
                <a:sym typeface="Montserrat"/>
              </a:rPr>
              <a:t>D7.3 (due January 26 2026, expected October 2025)</a:t>
            </a:r>
            <a:endParaRPr dirty="0">
              <a:solidFill>
                <a:schemeClr val="tx1"/>
              </a:solidFill>
              <a:latin typeface="Montserat"/>
              <a:ea typeface="Montserrat"/>
              <a:cs typeface="Montserrat"/>
              <a:sym typeface="Montserrat"/>
            </a:endParaRPr>
          </a:p>
          <a:p>
            <a:pPr marL="457200" marR="0" lvl="0" indent="-406400" algn="l" rtl="0">
              <a:lnSpc>
                <a:spcPct val="115000"/>
              </a:lnSpc>
              <a:spcBef>
                <a:spcPts val="0"/>
              </a:spcBef>
              <a:spcAft>
                <a:spcPts val="0"/>
              </a:spcAft>
              <a:buClr>
                <a:srgbClr val="363E47"/>
              </a:buClr>
              <a:buSzPts val="2800"/>
              <a:buFont typeface="Montserrat"/>
              <a:buChar char="•"/>
            </a:pPr>
            <a:r>
              <a:rPr lang="es" b="1" i="1" dirty="0">
                <a:solidFill>
                  <a:srgbClr val="363E47"/>
                </a:solidFill>
                <a:latin typeface="Montserat"/>
                <a:ea typeface="Montserrat"/>
                <a:cs typeface="Montserrat"/>
                <a:sym typeface="Montserrat"/>
              </a:rPr>
              <a:t>Brochures</a:t>
            </a:r>
            <a:r>
              <a:rPr lang="es" dirty="0">
                <a:solidFill>
                  <a:srgbClr val="363E47"/>
                </a:solidFill>
                <a:latin typeface="Montserat"/>
                <a:ea typeface="Montserrat"/>
                <a:cs typeface="Montserrat"/>
                <a:sym typeface="Montserrat"/>
              </a:rPr>
              <a:t> → deliverable </a:t>
            </a:r>
            <a:r>
              <a:rPr lang="es" dirty="0">
                <a:solidFill>
                  <a:schemeClr val="tx1"/>
                </a:solidFill>
                <a:latin typeface="Montserat"/>
                <a:ea typeface="Montserrat"/>
                <a:cs typeface="Montserrat"/>
                <a:sym typeface="Montserrat"/>
              </a:rPr>
              <a:t>D7.4 due in August </a:t>
            </a:r>
            <a:r>
              <a:rPr lang="es" dirty="0">
                <a:solidFill>
                  <a:srgbClr val="363E47"/>
                </a:solidFill>
                <a:latin typeface="Montserat"/>
                <a:ea typeface="Montserrat"/>
                <a:cs typeface="Montserrat"/>
                <a:sym typeface="Montserrat"/>
              </a:rPr>
              <a:t>2026 but we are working on having at least two ready for this year’s TA users</a:t>
            </a:r>
            <a:endParaRPr dirty="0">
              <a:solidFill>
                <a:srgbClr val="363E47"/>
              </a:solidFill>
              <a:latin typeface="Montserat"/>
              <a:ea typeface="Montserrat"/>
              <a:cs typeface="Montserrat"/>
              <a:sym typeface="Montserrat"/>
            </a:endParaRPr>
          </a:p>
          <a:p>
            <a:pPr marL="457200" marR="0" lvl="0" indent="-406400" algn="l" rtl="0">
              <a:lnSpc>
                <a:spcPct val="115000"/>
              </a:lnSpc>
              <a:spcBef>
                <a:spcPts val="0"/>
              </a:spcBef>
              <a:spcAft>
                <a:spcPts val="0"/>
              </a:spcAft>
              <a:buClr>
                <a:srgbClr val="363E47"/>
              </a:buClr>
              <a:buSzPts val="2800"/>
              <a:buFont typeface="Montserrat"/>
              <a:buChar char="•"/>
            </a:pPr>
            <a:r>
              <a:rPr lang="es" b="1" i="1" dirty="0">
                <a:solidFill>
                  <a:srgbClr val="363E47"/>
                </a:solidFill>
                <a:latin typeface="Montserat"/>
                <a:ea typeface="Montserrat"/>
                <a:cs typeface="Montserrat"/>
                <a:sym typeface="Montserrat"/>
              </a:rPr>
              <a:t>Webinar</a:t>
            </a:r>
            <a:r>
              <a:rPr lang="es" dirty="0">
                <a:solidFill>
                  <a:srgbClr val="363E47"/>
                </a:solidFill>
                <a:latin typeface="Montserat"/>
                <a:ea typeface="Montserrat"/>
                <a:cs typeface="Montserrat"/>
                <a:sym typeface="Montserrat"/>
              </a:rPr>
              <a:t> → every year for TA users (First on 12 May 2025)</a:t>
            </a:r>
            <a:endParaRPr dirty="0">
              <a:solidFill>
                <a:srgbClr val="363E47"/>
              </a:solidFill>
              <a:latin typeface="Montserat"/>
              <a:ea typeface="Montserrat"/>
              <a:cs typeface="Montserrat"/>
              <a:sym typeface="Montserrat"/>
            </a:endParaRPr>
          </a:p>
          <a:p>
            <a:pPr marL="0" marR="0" lvl="0" indent="0" algn="l" rtl="0">
              <a:lnSpc>
                <a:spcPct val="115000"/>
              </a:lnSpc>
              <a:spcBef>
                <a:spcPts val="0"/>
              </a:spcBef>
              <a:spcAft>
                <a:spcPts val="0"/>
              </a:spcAft>
              <a:buClr>
                <a:srgbClr val="363E47"/>
              </a:buClr>
              <a:buSzPts val="3200"/>
              <a:buFont typeface="Montserrat"/>
              <a:buNone/>
            </a:pPr>
            <a:endParaRPr dirty="0">
              <a:solidFill>
                <a:srgbClr val="363E47"/>
              </a:solidFill>
              <a:latin typeface="Montserat"/>
              <a:ea typeface="Montserrat"/>
              <a:cs typeface="Montserrat"/>
              <a:sym typeface="Montserrat"/>
            </a:endParaRPr>
          </a:p>
          <a:p>
            <a:pPr marL="0" marR="0" lvl="0" indent="0" algn="l" rtl="0">
              <a:lnSpc>
                <a:spcPct val="115000"/>
              </a:lnSpc>
              <a:spcBef>
                <a:spcPts val="0"/>
              </a:spcBef>
              <a:spcAft>
                <a:spcPts val="0"/>
              </a:spcAft>
              <a:buClr>
                <a:srgbClr val="363E47"/>
              </a:buClr>
              <a:buSzPts val="3200"/>
              <a:buFont typeface="Montserrat"/>
              <a:buNone/>
            </a:pPr>
            <a:r>
              <a:rPr lang="es" b="1" dirty="0">
                <a:solidFill>
                  <a:schemeClr val="accent1"/>
                </a:solidFill>
                <a:latin typeface="Montserat"/>
                <a:ea typeface="Montserrat"/>
                <a:cs typeface="Montserrat"/>
                <a:sym typeface="Montserrat"/>
              </a:rPr>
              <a:t>Task 7.2</a:t>
            </a:r>
            <a:endParaRPr b="1" dirty="0">
              <a:solidFill>
                <a:schemeClr val="accent1"/>
              </a:solidFill>
              <a:latin typeface="Montserat"/>
              <a:ea typeface="Montserrat"/>
              <a:cs typeface="Montserrat"/>
              <a:sym typeface="Montserrat"/>
            </a:endParaRPr>
          </a:p>
          <a:p>
            <a:pPr marL="457200" marR="0" lvl="0" indent="-406400" algn="l" rtl="0">
              <a:lnSpc>
                <a:spcPct val="115000"/>
              </a:lnSpc>
              <a:spcBef>
                <a:spcPts val="0"/>
              </a:spcBef>
              <a:spcAft>
                <a:spcPts val="0"/>
              </a:spcAft>
              <a:buClr>
                <a:srgbClr val="363E47"/>
              </a:buClr>
              <a:buSzPts val="2800"/>
              <a:buFont typeface="Montserrat"/>
              <a:buChar char="•"/>
            </a:pPr>
            <a:r>
              <a:rPr lang="es" b="1" i="1" dirty="0">
                <a:solidFill>
                  <a:srgbClr val="363E47"/>
                </a:solidFill>
                <a:latin typeface="Montserat"/>
                <a:ea typeface="Montserrat"/>
                <a:cs typeface="Montserrat"/>
                <a:sym typeface="Montserrat"/>
              </a:rPr>
              <a:t>Online training</a:t>
            </a:r>
            <a:r>
              <a:rPr lang="es" dirty="0">
                <a:solidFill>
                  <a:srgbClr val="363E47"/>
                </a:solidFill>
                <a:latin typeface="Montserat"/>
                <a:ea typeface="Montserrat"/>
                <a:cs typeface="Montserrat"/>
                <a:sym typeface="Montserrat"/>
              </a:rPr>
              <a:t> on data stewardship → </a:t>
            </a:r>
            <a:r>
              <a:rPr lang="es" dirty="0">
                <a:solidFill>
                  <a:schemeClr val="tx1"/>
                </a:solidFill>
                <a:latin typeface="Montserat"/>
                <a:ea typeface="Montserrat"/>
                <a:cs typeface="Montserrat"/>
                <a:sym typeface="Montserrat"/>
              </a:rPr>
              <a:t>D7.1 on April 2025 (asked to postpone it in Amendment 2 to align with </a:t>
            </a:r>
            <a:r>
              <a:rPr lang="it-IT" dirty="0">
                <a:solidFill>
                  <a:schemeClr val="tx1"/>
                </a:solidFill>
                <a:latin typeface="Montserat"/>
                <a:ea typeface="Montserrat"/>
                <a:cs typeface="Montserrat"/>
                <a:sym typeface="Montserrat"/>
              </a:rPr>
              <a:t>D7.3 (due in January 2026)</a:t>
            </a:r>
            <a:endParaRPr dirty="0">
              <a:solidFill>
                <a:schemeClr val="tx1"/>
              </a:solidFill>
              <a:latin typeface="Montserat"/>
              <a:ea typeface="Montserrat"/>
              <a:cs typeface="Montserrat"/>
              <a:sym typeface="Montserrat"/>
            </a:endParaRPr>
          </a:p>
          <a:p>
            <a:pPr marL="457200" lvl="0" indent="-406400" algn="l" rtl="0">
              <a:lnSpc>
                <a:spcPct val="115000"/>
              </a:lnSpc>
              <a:spcBef>
                <a:spcPts val="0"/>
              </a:spcBef>
              <a:spcAft>
                <a:spcPts val="0"/>
              </a:spcAft>
              <a:buClr>
                <a:srgbClr val="363E47"/>
              </a:buClr>
              <a:buSzPts val="2800"/>
              <a:buFont typeface="Montserrat"/>
              <a:buChar char="•"/>
            </a:pPr>
            <a:r>
              <a:rPr lang="es" b="1" i="1" dirty="0">
                <a:solidFill>
                  <a:schemeClr val="dk2"/>
                </a:solidFill>
                <a:latin typeface="Montserat"/>
                <a:ea typeface="Montserrat"/>
                <a:cs typeface="Montserrat"/>
                <a:sym typeface="Montserrat"/>
              </a:rPr>
              <a:t>Webinar</a:t>
            </a:r>
            <a:r>
              <a:rPr lang="es" dirty="0">
                <a:solidFill>
                  <a:schemeClr val="dk2"/>
                </a:solidFill>
                <a:latin typeface="Montserat"/>
                <a:ea typeface="Montserrat"/>
                <a:cs typeface="Montserrat"/>
                <a:sym typeface="Montserrat"/>
              </a:rPr>
              <a:t> → every year for TA users (First on 12 May)</a:t>
            </a:r>
            <a:endParaRPr dirty="0">
              <a:solidFill>
                <a:srgbClr val="363E47"/>
              </a:solidFill>
              <a:latin typeface="Montserat"/>
              <a:ea typeface="Montserrat"/>
              <a:cs typeface="Montserrat"/>
              <a:sym typeface="Montserrat"/>
            </a:endParaRPr>
          </a:p>
          <a:p>
            <a:pPr marL="0" marR="0" lvl="0" indent="0" algn="l" rtl="0">
              <a:lnSpc>
                <a:spcPct val="115000"/>
              </a:lnSpc>
              <a:spcBef>
                <a:spcPts val="0"/>
              </a:spcBef>
              <a:spcAft>
                <a:spcPts val="0"/>
              </a:spcAft>
              <a:buClr>
                <a:srgbClr val="363E47"/>
              </a:buClr>
              <a:buSzPts val="3200"/>
              <a:buFont typeface="Montserrat"/>
              <a:buNone/>
            </a:pPr>
            <a:endParaRPr dirty="0">
              <a:solidFill>
                <a:srgbClr val="363E47"/>
              </a:solidFill>
              <a:latin typeface="Montserat"/>
              <a:ea typeface="Montserrat"/>
              <a:cs typeface="Montserrat"/>
              <a:sym typeface="Montserrat"/>
            </a:endParaRPr>
          </a:p>
          <a:p>
            <a:pPr marL="0" marR="0" lvl="0" indent="0" algn="l" rtl="0">
              <a:lnSpc>
                <a:spcPct val="115000"/>
              </a:lnSpc>
              <a:spcBef>
                <a:spcPts val="0"/>
              </a:spcBef>
              <a:spcAft>
                <a:spcPts val="0"/>
              </a:spcAft>
              <a:buClr>
                <a:srgbClr val="363E47"/>
              </a:buClr>
              <a:buSzPts val="3200"/>
              <a:buFont typeface="Montserrat"/>
              <a:buNone/>
            </a:pPr>
            <a:r>
              <a:rPr lang="es" b="1" dirty="0">
                <a:solidFill>
                  <a:schemeClr val="accent1"/>
                </a:solidFill>
                <a:latin typeface="Montserat"/>
                <a:ea typeface="Montserrat"/>
                <a:cs typeface="Montserrat"/>
                <a:sym typeface="Montserrat"/>
              </a:rPr>
              <a:t>Task 7.3</a:t>
            </a:r>
            <a:endParaRPr b="1" dirty="0">
              <a:solidFill>
                <a:schemeClr val="accent1"/>
              </a:solidFill>
              <a:latin typeface="Montserat"/>
              <a:ea typeface="Montserrat"/>
              <a:cs typeface="Montserrat"/>
              <a:sym typeface="Montserrat"/>
            </a:endParaRPr>
          </a:p>
          <a:p>
            <a:pPr marL="457200" marR="0" lvl="0" indent="-342900" algn="l" rtl="0">
              <a:lnSpc>
                <a:spcPct val="115000"/>
              </a:lnSpc>
              <a:spcBef>
                <a:spcPts val="0"/>
              </a:spcBef>
              <a:spcAft>
                <a:spcPts val="0"/>
              </a:spcAft>
              <a:buClr>
                <a:srgbClr val="363E47"/>
              </a:buClr>
              <a:buSzPts val="1800"/>
              <a:buFont typeface="Montserrat"/>
              <a:buChar char="•"/>
            </a:pPr>
            <a:r>
              <a:rPr lang="es" b="1" i="1" dirty="0">
                <a:solidFill>
                  <a:srgbClr val="363E47"/>
                </a:solidFill>
                <a:latin typeface="Montserat"/>
                <a:ea typeface="Montserrat"/>
                <a:cs typeface="Montserrat"/>
                <a:sym typeface="Montserrat"/>
              </a:rPr>
              <a:t>Safety training </a:t>
            </a:r>
            <a:r>
              <a:rPr lang="es" i="1" dirty="0">
                <a:solidFill>
                  <a:srgbClr val="363E47"/>
                </a:solidFill>
                <a:latin typeface="Montserat"/>
                <a:ea typeface="Montserrat"/>
                <a:cs typeface="Montserrat"/>
                <a:sym typeface="Montserrat"/>
              </a:rPr>
              <a:t>(no relevant updates yet) </a:t>
            </a:r>
            <a:r>
              <a:rPr lang="es" dirty="0">
                <a:solidFill>
                  <a:srgbClr val="363E47"/>
                </a:solidFill>
                <a:latin typeface="Montserat"/>
                <a:ea typeface="Montserrat"/>
                <a:cs typeface="Montserrat"/>
                <a:sym typeface="Montserrat"/>
              </a:rPr>
              <a:t>→ </a:t>
            </a:r>
            <a:r>
              <a:rPr lang="es" i="1" dirty="0">
                <a:solidFill>
                  <a:schemeClr val="tx1"/>
                </a:solidFill>
                <a:latin typeface="Montserat"/>
                <a:ea typeface="Montserrat"/>
                <a:cs typeface="Montserrat"/>
                <a:sym typeface="Montserrat"/>
              </a:rPr>
              <a:t>D7.2 postponed to June 2026</a:t>
            </a:r>
            <a:endParaRPr i="1" dirty="0">
              <a:solidFill>
                <a:schemeClr val="tx1"/>
              </a:solidFill>
              <a:latin typeface="Montserat"/>
              <a:ea typeface="Montserrat"/>
              <a:cs typeface="Montserrat"/>
              <a:sym typeface="Montserrat"/>
            </a:endParaRPr>
          </a:p>
        </p:txBody>
      </p:sp>
      <p:sp>
        <p:nvSpPr>
          <p:cNvPr id="111" name="Google Shape;111;p22">
            <a:extLst>
              <a:ext uri="{FF2B5EF4-FFF2-40B4-BE49-F238E27FC236}">
                <a16:creationId xmlns:a16="http://schemas.microsoft.com/office/drawing/2014/main" id="{03BCDC50-3168-8421-A0C6-A1C96FACC674}"/>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r>
              <a:rPr lang="es" dirty="0"/>
              <a:t>2. </a:t>
            </a:r>
            <a:r>
              <a:rPr lang="en-GB" dirty="0"/>
              <a:t>Progress &amp; Achievements</a:t>
            </a:r>
            <a:br>
              <a:rPr lang="en-GB" dirty="0"/>
            </a:br>
            <a:endParaRPr dirty="0"/>
          </a:p>
        </p:txBody>
      </p:sp>
    </p:spTree>
    <p:extLst>
      <p:ext uri="{BB962C8B-B14F-4D97-AF65-F5344CB8AC3E}">
        <p14:creationId xmlns:p14="http://schemas.microsoft.com/office/powerpoint/2010/main" val="584061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A8FA2111-E51E-5B45-FA00-CBF1B887727A}"/>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E295C9CE-E84D-11DE-78D9-4A02C08C5F3E}"/>
              </a:ext>
            </a:extLst>
          </p:cNvPr>
          <p:cNvSpPr txBox="1">
            <a:spLocks noGrp="1"/>
          </p:cNvSpPr>
          <p:nvPr>
            <p:ph type="title"/>
          </p:nvPr>
        </p:nvSpPr>
        <p:spPr>
          <a:xfrm>
            <a:off x="865472" y="441163"/>
            <a:ext cx="13928129" cy="1294350"/>
          </a:xfrm>
          <a:prstGeom prst="rect">
            <a:avLst/>
          </a:prstGeom>
        </p:spPr>
        <p:txBody>
          <a:bodyPr spcFirstLastPara="1" wrap="square" lIns="182850" tIns="182850" rIns="182850" bIns="182850" anchor="t" anchorCtr="0">
            <a:noAutofit/>
          </a:bodyPr>
          <a:lstStyle/>
          <a:p>
            <a:r>
              <a:rPr lang="es" dirty="0"/>
              <a:t>2. </a:t>
            </a:r>
            <a:r>
              <a:rPr lang="en-GB" dirty="0"/>
              <a:t>Progress &amp; Achievements</a:t>
            </a:r>
            <a:br>
              <a:rPr lang="en-GB" dirty="0"/>
            </a:br>
            <a:endParaRPr dirty="0"/>
          </a:p>
        </p:txBody>
      </p:sp>
      <p:sp>
        <p:nvSpPr>
          <p:cNvPr id="112" name="Google Shape;112;p22">
            <a:extLst>
              <a:ext uri="{FF2B5EF4-FFF2-40B4-BE49-F238E27FC236}">
                <a16:creationId xmlns:a16="http://schemas.microsoft.com/office/drawing/2014/main" id="{07C9AEE2-9E41-4127-55E9-4A1F40DEE73F}"/>
              </a:ext>
            </a:extLst>
          </p:cNvPr>
          <p:cNvSpPr txBox="1">
            <a:spLocks noGrp="1"/>
          </p:cNvSpPr>
          <p:nvPr>
            <p:ph type="body" idx="1"/>
          </p:nvPr>
        </p:nvSpPr>
        <p:spPr>
          <a:xfrm>
            <a:off x="865472" y="1735513"/>
            <a:ext cx="14878833" cy="5777835"/>
          </a:xfrm>
          <a:prstGeom prst="rect">
            <a:avLst/>
          </a:prstGeom>
          <a:noFill/>
          <a:ln>
            <a:noFill/>
          </a:ln>
        </p:spPr>
        <p:txBody>
          <a:bodyPr spcFirstLastPara="1" wrap="square" lIns="182850" tIns="182850" rIns="182850" bIns="182850" anchor="t" anchorCtr="0">
            <a:noAutofit/>
          </a:bodyPr>
          <a:lstStyle/>
          <a:p>
            <a:pPr marL="82550" indent="0" algn="l">
              <a:buNone/>
            </a:pPr>
            <a:r>
              <a:rPr lang="en-US" sz="2600" b="1" i="0" u="none" strike="noStrike" baseline="0" dirty="0">
                <a:solidFill>
                  <a:srgbClr val="0070C0"/>
                </a:solidFill>
                <a:latin typeface="Montserat"/>
              </a:rPr>
              <a:t>Deliverables</a:t>
            </a:r>
          </a:p>
          <a:p>
            <a:pPr marL="82550" indent="0" algn="l">
              <a:buNone/>
            </a:pPr>
            <a:r>
              <a:rPr lang="en-US" sz="2600" b="0" i="0" u="none" strike="noStrike" baseline="0" dirty="0">
                <a:latin typeface="Montserat"/>
              </a:rPr>
              <a:t>D7.1: Online material on data stewardship training, M14, (SIOS). </a:t>
            </a:r>
            <a:r>
              <a:rPr lang="en-US" sz="2600" b="0" i="1" u="none" strike="noStrike" baseline="0" dirty="0">
                <a:solidFill>
                  <a:srgbClr val="FF0000"/>
                </a:solidFill>
                <a:latin typeface="Montserat"/>
              </a:rPr>
              <a:t>Applied </a:t>
            </a:r>
            <a:r>
              <a:rPr lang="en-US" sz="2600" i="1" dirty="0">
                <a:solidFill>
                  <a:srgbClr val="FF0000"/>
                </a:solidFill>
                <a:latin typeface="Montserat"/>
              </a:rPr>
              <a:t>to postpone</a:t>
            </a:r>
            <a:r>
              <a:rPr lang="en-US" sz="2600" b="0" i="1" u="none" strike="noStrike" baseline="0" dirty="0">
                <a:solidFill>
                  <a:srgbClr val="FF0000"/>
                </a:solidFill>
                <a:latin typeface="Montserat"/>
              </a:rPr>
              <a:t> to M23 in Amendment 2 to align with D7.3 (due in January 2026)</a:t>
            </a:r>
          </a:p>
          <a:p>
            <a:pPr marL="82550" indent="0" algn="l">
              <a:buNone/>
            </a:pPr>
            <a:r>
              <a:rPr lang="en-US" sz="2600" b="0" i="0" u="none" strike="noStrike" baseline="0" dirty="0">
                <a:latin typeface="Montserat"/>
              </a:rPr>
              <a:t>D7.2: Training material for in-the-field course on polar expedition safety and sustainability, M15, (FLPO</a:t>
            </a:r>
            <a:r>
              <a:rPr lang="en-US" sz="2600" dirty="0">
                <a:solidFill>
                  <a:schemeClr val="tx1"/>
                </a:solidFill>
                <a:latin typeface="Montserat"/>
              </a:rPr>
              <a:t>).</a:t>
            </a:r>
            <a:r>
              <a:rPr lang="en-US" sz="2600" b="0" i="0" u="none" strike="noStrike" baseline="0" dirty="0">
                <a:solidFill>
                  <a:schemeClr val="tx1"/>
                </a:solidFill>
                <a:latin typeface="Montserat"/>
              </a:rPr>
              <a:t> </a:t>
            </a:r>
            <a:r>
              <a:rPr lang="en-US" sz="2600" i="1" dirty="0">
                <a:solidFill>
                  <a:srgbClr val="FF0000"/>
                </a:solidFill>
                <a:latin typeface="Montserat"/>
              </a:rPr>
              <a:t>P</a:t>
            </a:r>
            <a:r>
              <a:rPr lang="en-US" sz="2600" b="0" i="1" u="none" strike="noStrike" baseline="0" dirty="0">
                <a:solidFill>
                  <a:srgbClr val="FF0000"/>
                </a:solidFill>
                <a:latin typeface="Montserat"/>
              </a:rPr>
              <a:t>ostponed to June 2026 in Amendment 1.</a:t>
            </a:r>
          </a:p>
          <a:p>
            <a:pPr marL="82550" indent="0" algn="l">
              <a:buNone/>
            </a:pPr>
            <a:r>
              <a:rPr lang="en-US" sz="2600" b="0" i="0" u="none" strike="noStrike" baseline="0" dirty="0">
                <a:latin typeface="Montserat"/>
              </a:rPr>
              <a:t>D7.3: Online training material on optimal </a:t>
            </a:r>
            <a:r>
              <a:rPr lang="en-US" sz="2600" b="0" i="0" u="none" strike="noStrike" baseline="0" dirty="0">
                <a:solidFill>
                  <a:schemeClr val="tx1"/>
                </a:solidFill>
                <a:latin typeface="Montserat"/>
              </a:rPr>
              <a:t>use of </a:t>
            </a:r>
            <a:r>
              <a:rPr lang="en-US" sz="2600" b="0" i="0" u="none" strike="noStrike" baseline="0" dirty="0">
                <a:latin typeface="Montserat"/>
              </a:rPr>
              <a:t>POLARIN RIs, M23, (UCPH).</a:t>
            </a:r>
          </a:p>
          <a:p>
            <a:pPr marL="82550" indent="0" algn="l">
              <a:buNone/>
            </a:pPr>
            <a:r>
              <a:rPr lang="en-US" sz="2600" b="0" i="0" u="none" strike="noStrike" baseline="0" dirty="0">
                <a:latin typeface="Montserat"/>
              </a:rPr>
              <a:t>D7.4: Package of short information </a:t>
            </a:r>
            <a:r>
              <a:rPr lang="en-US" sz="2600" b="0" i="0" u="none" strike="noStrike" baseline="0" dirty="0">
                <a:solidFill>
                  <a:schemeClr val="tx1"/>
                </a:solidFill>
                <a:latin typeface="Montserat"/>
              </a:rPr>
              <a:t>material (brochures) on </a:t>
            </a:r>
            <a:r>
              <a:rPr lang="en-US" sz="2600" b="0" i="0" u="none" strike="noStrike" baseline="0" dirty="0">
                <a:latin typeface="Montserat"/>
              </a:rPr>
              <a:t>optimal use of POLARIN RIs, M30, (AU).</a:t>
            </a:r>
          </a:p>
          <a:p>
            <a:pPr marL="82550" indent="0" algn="l">
              <a:buNone/>
            </a:pPr>
            <a:r>
              <a:rPr lang="en-US" sz="2600" b="0" i="0" u="none" strike="noStrike" baseline="0" dirty="0">
                <a:latin typeface="Montserat"/>
              </a:rPr>
              <a:t>D7.5: Package of short information material </a:t>
            </a:r>
            <a:r>
              <a:rPr lang="en-US" sz="2600" b="0" i="1" u="none" strike="noStrike" baseline="0" dirty="0">
                <a:solidFill>
                  <a:schemeClr val="tx1"/>
                </a:solidFill>
                <a:latin typeface="Montserat"/>
              </a:rPr>
              <a:t>(</a:t>
            </a:r>
            <a:r>
              <a:rPr lang="en-US" sz="2600" b="0" u="none" strike="noStrike" baseline="0" dirty="0">
                <a:solidFill>
                  <a:schemeClr val="tx1"/>
                </a:solidFill>
                <a:latin typeface="Montserat"/>
              </a:rPr>
              <a:t>brochures) </a:t>
            </a:r>
            <a:r>
              <a:rPr lang="en-US" sz="2600" b="0" u="none" strike="noStrike" baseline="0" dirty="0">
                <a:latin typeface="Montserat"/>
              </a:rPr>
              <a:t>on </a:t>
            </a:r>
            <a:r>
              <a:rPr lang="en-US" sz="2600" b="0" i="0" u="none" strike="noStrike" baseline="0" dirty="0">
                <a:latin typeface="Montserat"/>
              </a:rPr>
              <a:t>data stewardship, M35, (AU).</a:t>
            </a:r>
          </a:p>
          <a:p>
            <a:pPr marL="82550" indent="0" algn="l">
              <a:buNone/>
            </a:pPr>
            <a:r>
              <a:rPr lang="en-US" sz="2600" b="0" i="0" u="none" strike="noStrike" baseline="0" dirty="0">
                <a:latin typeface="Montserat"/>
              </a:rPr>
              <a:t>D7.6: Assessment of the training on optimal use of POLARIN RI’s and on data stewardship, M53, (OGS).</a:t>
            </a:r>
          </a:p>
          <a:p>
            <a:pPr marL="82550" indent="0" algn="l">
              <a:buNone/>
            </a:pPr>
            <a:r>
              <a:rPr lang="en-US" sz="2600" b="0" i="0" u="none" strike="noStrike" baseline="0" dirty="0">
                <a:latin typeface="Montserat"/>
              </a:rPr>
              <a:t>D7.7</a:t>
            </a:r>
            <a:r>
              <a:rPr lang="en-US" sz="2600" b="1" i="0" u="none" strike="noStrike" baseline="0" dirty="0">
                <a:latin typeface="Montserat"/>
              </a:rPr>
              <a:t>: </a:t>
            </a:r>
            <a:r>
              <a:rPr lang="en-US" sz="2600" b="0" i="0" u="none" strike="noStrike" baseline="0" dirty="0">
                <a:latin typeface="Montserat"/>
              </a:rPr>
              <a:t>Assessment report of the in-the-field course on polar safety and sustainability, M53, (UCPH).</a:t>
            </a:r>
          </a:p>
          <a:p>
            <a:pPr marL="82550" indent="0" algn="l">
              <a:buNone/>
            </a:pPr>
            <a:endParaRPr lang="en-GB" sz="2600" b="1" i="0" u="none" strike="noStrike" baseline="0" dirty="0">
              <a:latin typeface="Montserat"/>
            </a:endParaRPr>
          </a:p>
          <a:p>
            <a:pPr marL="82550" indent="0" algn="l">
              <a:buNone/>
            </a:pPr>
            <a:r>
              <a:rPr lang="en-GB" sz="2600" b="1" i="0" u="none" strike="noStrike" baseline="0" dirty="0">
                <a:solidFill>
                  <a:srgbClr val="0070C0"/>
                </a:solidFill>
                <a:latin typeface="Montserat"/>
              </a:rPr>
              <a:t>Milestones </a:t>
            </a:r>
          </a:p>
          <a:p>
            <a:pPr marL="82550" indent="0" algn="l">
              <a:buNone/>
            </a:pPr>
            <a:r>
              <a:rPr lang="en-US" sz="2600" b="0" i="0" u="none" strike="noStrike" baseline="0" dirty="0">
                <a:latin typeface="Montserat"/>
              </a:rPr>
              <a:t>M7.1: First guidelines on the handling of data collected on research expeditions published (M24). </a:t>
            </a:r>
            <a:r>
              <a:rPr lang="en-US" sz="2600" i="1" dirty="0">
                <a:solidFill>
                  <a:srgbClr val="FF0000"/>
                </a:solidFill>
                <a:latin typeface="Montserat"/>
              </a:rPr>
              <a:t>O</a:t>
            </a:r>
            <a:r>
              <a:rPr lang="en-US" sz="2600" b="0" i="1" u="none" strike="noStrike" baseline="0" dirty="0">
                <a:solidFill>
                  <a:srgbClr val="FF0000"/>
                </a:solidFill>
                <a:latin typeface="Montserat"/>
              </a:rPr>
              <a:t>n track! </a:t>
            </a:r>
          </a:p>
          <a:p>
            <a:pPr marL="82550" indent="0" algn="l">
              <a:buNone/>
            </a:pPr>
            <a:r>
              <a:rPr lang="en-US" sz="2600" b="0" i="0" u="none" strike="noStrike" baseline="0" dirty="0">
                <a:latin typeface="Montserat"/>
              </a:rPr>
              <a:t>M7.2: First training </a:t>
            </a:r>
            <a:r>
              <a:rPr lang="en-US" sz="2600" b="0" i="0" u="none" strike="noStrike" baseline="0" dirty="0">
                <a:solidFill>
                  <a:schemeClr val="tx1"/>
                </a:solidFill>
                <a:latin typeface="Montserat"/>
              </a:rPr>
              <a:t>course (webinar) for </a:t>
            </a:r>
            <a:r>
              <a:rPr lang="en-US" sz="2600" b="0" i="0" u="none" strike="noStrike" baseline="0" dirty="0">
                <a:latin typeface="Montserat"/>
              </a:rPr>
              <a:t>POLARIN TA-users on optimal use of POLARIN RI’s accomplished (M30). </a:t>
            </a:r>
            <a:r>
              <a:rPr lang="en-US" sz="2600" b="0" i="1" u="none" strike="noStrike" baseline="0" dirty="0">
                <a:solidFill>
                  <a:srgbClr val="FF0000"/>
                </a:solidFill>
                <a:latin typeface="Montserat"/>
              </a:rPr>
              <a:t>We are ahead of schedule with the first webinar scheduled for 12 May 2025.</a:t>
            </a:r>
          </a:p>
          <a:p>
            <a:pPr marL="82550" indent="0" algn="l">
              <a:buNone/>
            </a:pPr>
            <a:r>
              <a:rPr lang="en-US" sz="2600" b="0" i="0" u="none" strike="noStrike" baseline="0" dirty="0">
                <a:latin typeface="Montserat"/>
              </a:rPr>
              <a:t>M7.3: Field course on safe and sustainable polar expeditions accomplished (M45).</a:t>
            </a:r>
            <a:endParaRPr lang="en-GB" sz="2600" dirty="0">
              <a:latin typeface="Montserat"/>
            </a:endParaRPr>
          </a:p>
        </p:txBody>
      </p:sp>
    </p:spTree>
    <p:extLst>
      <p:ext uri="{BB962C8B-B14F-4D97-AF65-F5344CB8AC3E}">
        <p14:creationId xmlns:p14="http://schemas.microsoft.com/office/powerpoint/2010/main" val="1958417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8F0F36A2-9F0C-75EC-4E11-BD852D89F757}"/>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79E5B4E4-3CEC-455E-8EDD-94B274269B06}"/>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r>
              <a:rPr lang="es" dirty="0"/>
              <a:t>2. </a:t>
            </a:r>
            <a:r>
              <a:rPr lang="en-GB" dirty="0"/>
              <a:t>Progress &amp; Achievements</a:t>
            </a:r>
            <a:br>
              <a:rPr lang="en-GB" dirty="0"/>
            </a:br>
            <a:endParaRPr dirty="0"/>
          </a:p>
        </p:txBody>
      </p:sp>
      <p:sp>
        <p:nvSpPr>
          <p:cNvPr id="5" name="Google Shape;123;p10">
            <a:extLst>
              <a:ext uri="{FF2B5EF4-FFF2-40B4-BE49-F238E27FC236}">
                <a16:creationId xmlns:a16="http://schemas.microsoft.com/office/drawing/2014/main" id="{4090AEA0-73FF-795C-8F8D-BF19B304A041}"/>
              </a:ext>
            </a:extLst>
          </p:cNvPr>
          <p:cNvSpPr txBox="1">
            <a:spLocks noGrp="1"/>
          </p:cNvSpPr>
          <p:nvPr/>
        </p:nvSpPr>
        <p:spPr>
          <a:xfrm>
            <a:off x="312956" y="2345395"/>
            <a:ext cx="10800388" cy="6832440"/>
          </a:xfrm>
          <a:prstGeom prst="rect">
            <a:avLst/>
          </a:prstGeom>
          <a:noFill/>
          <a:ln>
            <a:noFill/>
          </a:ln>
        </p:spPr>
        <p:txBody>
          <a:bodyPr spcFirstLastPara="1" wrap="square" lIns="182875" tIns="182875" rIns="182875" bIns="182875"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63500" marR="0" lvl="0" indent="0" algn="l" rtl="0">
              <a:lnSpc>
                <a:spcPct val="115000"/>
              </a:lnSpc>
              <a:spcBef>
                <a:spcPts val="0"/>
              </a:spcBef>
              <a:spcAft>
                <a:spcPts val="0"/>
              </a:spcAft>
              <a:buClr>
                <a:srgbClr val="363E47"/>
              </a:buClr>
              <a:buSzPts val="2600"/>
              <a:buNone/>
            </a:pPr>
            <a:r>
              <a:rPr lang="en-US" sz="3200" b="1" dirty="0">
                <a:solidFill>
                  <a:schemeClr val="accent1"/>
                </a:solidFill>
                <a:latin typeface="Montserrat"/>
                <a:ea typeface="Montserrat"/>
                <a:cs typeface="Montserrat"/>
                <a:sym typeface="Montserrat"/>
              </a:rPr>
              <a:t>Task 7.1 </a:t>
            </a:r>
            <a:r>
              <a:rPr lang="en-US" sz="3200" b="1" dirty="0">
                <a:solidFill>
                  <a:srgbClr val="666666"/>
                </a:solidFill>
                <a:latin typeface="Montserrat"/>
                <a:ea typeface="Montserrat"/>
                <a:cs typeface="Montserrat"/>
                <a:sym typeface="Montserrat"/>
              </a:rPr>
              <a:t>- Online training</a:t>
            </a:r>
          </a:p>
          <a:p>
            <a:pPr marL="63500" marR="0" lvl="0" indent="0" algn="l" rtl="0">
              <a:lnSpc>
                <a:spcPct val="115000"/>
              </a:lnSpc>
              <a:spcBef>
                <a:spcPts val="0"/>
              </a:spcBef>
              <a:spcAft>
                <a:spcPts val="0"/>
              </a:spcAft>
              <a:buClr>
                <a:srgbClr val="363E47"/>
              </a:buClr>
              <a:buSzPts val="2600"/>
              <a:buNone/>
            </a:pPr>
            <a:endParaRPr lang="en-US" sz="2000" b="1" dirty="0">
              <a:solidFill>
                <a:srgbClr val="363E47"/>
              </a:solidFill>
              <a:latin typeface="Montserrat"/>
              <a:ea typeface="Montserrat"/>
              <a:cs typeface="Montserrat"/>
              <a:sym typeface="Montserrat"/>
            </a:endParaRPr>
          </a:p>
          <a:p>
            <a:pPr marL="457200" marR="0" lvl="0" indent="-393700" algn="l" rtl="0">
              <a:lnSpc>
                <a:spcPct val="115000"/>
              </a:lnSpc>
              <a:spcBef>
                <a:spcPts val="0"/>
              </a:spcBef>
              <a:spcAft>
                <a:spcPts val="0"/>
              </a:spcAft>
              <a:buClr>
                <a:srgbClr val="363E47"/>
              </a:buClr>
              <a:buSzPts val="2600"/>
              <a:buFont typeface="Montserrat"/>
              <a:buChar char="•"/>
            </a:pPr>
            <a:r>
              <a:rPr lang="en-US" sz="2400" b="1" dirty="0">
                <a:solidFill>
                  <a:srgbClr val="363E47"/>
                </a:solidFill>
                <a:latin typeface="Montserat"/>
                <a:ea typeface="Montserrat"/>
                <a:cs typeface="Montserrat"/>
                <a:sym typeface="Montserrat"/>
              </a:rPr>
              <a:t>Online training platform</a:t>
            </a:r>
          </a:p>
          <a:p>
            <a:pPr marL="914400" marR="0" lvl="0" indent="0" algn="l" rtl="0">
              <a:lnSpc>
                <a:spcPct val="115000"/>
              </a:lnSpc>
              <a:spcBef>
                <a:spcPts val="0"/>
              </a:spcBef>
              <a:spcAft>
                <a:spcPts val="0"/>
              </a:spcAft>
              <a:buNone/>
            </a:pPr>
            <a:r>
              <a:rPr lang="en-US" sz="2400" dirty="0">
                <a:solidFill>
                  <a:srgbClr val="363E47"/>
                </a:solidFill>
                <a:latin typeface="Montserat"/>
                <a:ea typeface="Montserrat"/>
                <a:cs typeface="Montserrat"/>
                <a:sym typeface="Montserrat"/>
              </a:rPr>
              <a:t>→ All online training content will be accessible through one central platform, hosted by APECS, developed in collaboration between tasks 7.1 and 7.2</a:t>
            </a:r>
          </a:p>
          <a:p>
            <a:pPr marL="914400" marR="0" lvl="0" indent="0" algn="l" rtl="0">
              <a:lnSpc>
                <a:spcPct val="115000"/>
              </a:lnSpc>
              <a:spcBef>
                <a:spcPts val="0"/>
              </a:spcBef>
              <a:spcAft>
                <a:spcPts val="0"/>
              </a:spcAft>
              <a:buNone/>
            </a:pPr>
            <a:r>
              <a:rPr lang="en-US" sz="2400" dirty="0">
                <a:solidFill>
                  <a:srgbClr val="363E47"/>
                </a:solidFill>
                <a:latin typeface="Montserat"/>
                <a:ea typeface="Montserrat"/>
                <a:cs typeface="Montserrat"/>
                <a:sym typeface="Montserrat"/>
              </a:rPr>
              <a:t>→ Preliminary data stewardship training has been made available on GitHub. Comprehensive training platform will follow later </a:t>
            </a:r>
          </a:p>
          <a:p>
            <a:pPr marL="0" marR="0" lvl="0" indent="0" algn="l" rtl="0">
              <a:lnSpc>
                <a:spcPct val="115000"/>
              </a:lnSpc>
              <a:spcBef>
                <a:spcPts val="0"/>
              </a:spcBef>
              <a:spcAft>
                <a:spcPts val="0"/>
              </a:spcAft>
              <a:buNone/>
            </a:pPr>
            <a:endParaRPr lang="en-US" sz="2400" dirty="0">
              <a:solidFill>
                <a:srgbClr val="363E47"/>
              </a:solidFill>
              <a:latin typeface="Montserat"/>
              <a:ea typeface="Montserrat"/>
              <a:cs typeface="Montserrat"/>
              <a:sym typeface="Montserrat"/>
            </a:endParaRPr>
          </a:p>
          <a:p>
            <a:pPr marL="457200" marR="0" lvl="0" indent="-393700" algn="l" rtl="0">
              <a:lnSpc>
                <a:spcPct val="115000"/>
              </a:lnSpc>
              <a:spcBef>
                <a:spcPts val="0"/>
              </a:spcBef>
              <a:spcAft>
                <a:spcPts val="0"/>
              </a:spcAft>
              <a:buClr>
                <a:srgbClr val="363E47"/>
              </a:buClr>
              <a:buSzPts val="2600"/>
              <a:buFont typeface="Montserrat"/>
              <a:buChar char="•"/>
            </a:pPr>
            <a:r>
              <a:rPr lang="en-US" sz="2400" b="1" dirty="0">
                <a:solidFill>
                  <a:srgbClr val="363E47"/>
                </a:solidFill>
                <a:latin typeface="Montserat"/>
                <a:ea typeface="Montserrat"/>
                <a:cs typeface="Montserrat"/>
                <a:sym typeface="Montserrat"/>
              </a:rPr>
              <a:t>Call for ECR co-authors to contribute to training material</a:t>
            </a:r>
          </a:p>
          <a:p>
            <a:pPr marL="914400" marR="0" lvl="0" indent="0" algn="l" rtl="0">
              <a:lnSpc>
                <a:spcPct val="115000"/>
              </a:lnSpc>
              <a:spcBef>
                <a:spcPts val="0"/>
              </a:spcBef>
              <a:spcAft>
                <a:spcPts val="0"/>
              </a:spcAft>
              <a:buNone/>
            </a:pPr>
            <a:r>
              <a:rPr lang="en-US" sz="2400" dirty="0">
                <a:solidFill>
                  <a:srgbClr val="363E47"/>
                </a:solidFill>
                <a:latin typeface="Montserat"/>
                <a:ea typeface="Montserrat"/>
                <a:cs typeface="Montserrat"/>
                <a:sym typeface="Montserrat"/>
              </a:rPr>
              <a:t>→ 70+ applications, selected c. 40 ECRs that work on content in small groups</a:t>
            </a:r>
          </a:p>
          <a:p>
            <a:pPr marL="914400" marR="0" lvl="0" indent="0" algn="l" rtl="0">
              <a:lnSpc>
                <a:spcPct val="115000"/>
              </a:lnSpc>
              <a:spcBef>
                <a:spcPts val="0"/>
              </a:spcBef>
              <a:spcAft>
                <a:spcPts val="0"/>
              </a:spcAft>
              <a:buNone/>
            </a:pPr>
            <a:r>
              <a:rPr lang="en-US" sz="2400" dirty="0">
                <a:solidFill>
                  <a:srgbClr val="363E47"/>
                </a:solidFill>
                <a:latin typeface="Montserat"/>
                <a:ea typeface="Montserrat"/>
                <a:cs typeface="Montserrat"/>
                <a:sym typeface="Montserrat"/>
              </a:rPr>
              <a:t>→ Content will be edited and quality checked by WP7 leadership</a:t>
            </a:r>
          </a:p>
          <a:p>
            <a:pPr marL="914400" marR="0" lvl="0" indent="0" algn="l" rtl="0">
              <a:lnSpc>
                <a:spcPct val="115000"/>
              </a:lnSpc>
              <a:spcBef>
                <a:spcPts val="0"/>
              </a:spcBef>
              <a:spcAft>
                <a:spcPts val="0"/>
              </a:spcAft>
              <a:buNone/>
            </a:pPr>
            <a:endParaRPr lang="en-US" sz="2400" dirty="0">
              <a:solidFill>
                <a:srgbClr val="363E47"/>
              </a:solidFill>
              <a:latin typeface="Montserat"/>
              <a:ea typeface="Montserrat"/>
              <a:cs typeface="Montserrat"/>
              <a:sym typeface="Montserrat"/>
            </a:endParaRPr>
          </a:p>
          <a:p>
            <a:pPr marL="457200" marR="0" lvl="0" indent="-393700" algn="l" rtl="0">
              <a:lnSpc>
                <a:spcPct val="115000"/>
              </a:lnSpc>
              <a:spcBef>
                <a:spcPts val="0"/>
              </a:spcBef>
              <a:spcAft>
                <a:spcPts val="0"/>
              </a:spcAft>
              <a:buClr>
                <a:srgbClr val="363E47"/>
              </a:buClr>
              <a:buSzPts val="2600"/>
              <a:buFont typeface="Montserrat"/>
              <a:buChar char="•"/>
            </a:pPr>
            <a:r>
              <a:rPr lang="en-US" sz="2400" b="1" dirty="0">
                <a:solidFill>
                  <a:srgbClr val="363E47"/>
                </a:solidFill>
                <a:latin typeface="Montserat"/>
                <a:ea typeface="Montserrat"/>
                <a:cs typeface="Montserrat"/>
                <a:sym typeface="Montserrat"/>
              </a:rPr>
              <a:t>Online guidebooks</a:t>
            </a:r>
          </a:p>
          <a:p>
            <a:pPr marL="914400" marR="0" lvl="0" indent="0" algn="l" rtl="0">
              <a:lnSpc>
                <a:spcPct val="115000"/>
              </a:lnSpc>
              <a:spcBef>
                <a:spcPts val="0"/>
              </a:spcBef>
              <a:spcAft>
                <a:spcPts val="0"/>
              </a:spcAft>
              <a:buNone/>
            </a:pPr>
            <a:r>
              <a:rPr lang="en-US" sz="2400" dirty="0">
                <a:solidFill>
                  <a:srgbClr val="363E47"/>
                </a:solidFill>
                <a:latin typeface="Montserat"/>
                <a:ea typeface="Montserrat"/>
                <a:cs typeface="Montserrat"/>
                <a:sym typeface="Montserrat"/>
              </a:rPr>
              <a:t>→ Articles grouped by themes as defined in proposal</a:t>
            </a:r>
          </a:p>
          <a:p>
            <a:pPr marL="914400" marR="0" lvl="0" indent="0" algn="l" rtl="0">
              <a:lnSpc>
                <a:spcPct val="115000"/>
              </a:lnSpc>
              <a:spcBef>
                <a:spcPts val="0"/>
              </a:spcBef>
              <a:spcAft>
                <a:spcPts val="0"/>
              </a:spcAft>
              <a:buNone/>
            </a:pPr>
            <a:r>
              <a:rPr lang="en-US" sz="2400" dirty="0">
                <a:solidFill>
                  <a:srgbClr val="363E47"/>
                </a:solidFill>
                <a:latin typeface="Montserat"/>
                <a:ea typeface="Montserrat"/>
                <a:cs typeface="Montserrat"/>
                <a:sym typeface="Montserrat"/>
              </a:rPr>
              <a:t>→ Expected to be available in October 2025 </a:t>
            </a:r>
            <a:r>
              <a:rPr lang="en-US" sz="2400" i="1" dirty="0">
                <a:solidFill>
                  <a:schemeClr val="tx1"/>
                </a:solidFill>
                <a:latin typeface="Montserat"/>
                <a:ea typeface="Montserrat"/>
                <a:cs typeface="Montserrat"/>
                <a:sym typeface="Montserrat"/>
              </a:rPr>
              <a:t>(deliverable D7.3 due in January 2026)</a:t>
            </a:r>
          </a:p>
        </p:txBody>
      </p:sp>
      <p:pic>
        <p:nvPicPr>
          <p:cNvPr id="2" name="Immagine 1">
            <a:extLst>
              <a:ext uri="{FF2B5EF4-FFF2-40B4-BE49-F238E27FC236}">
                <a16:creationId xmlns:a16="http://schemas.microsoft.com/office/drawing/2014/main" id="{7698D2A3-17A4-BAB7-3A32-49C84B32785A}"/>
              </a:ext>
            </a:extLst>
          </p:cNvPr>
          <p:cNvPicPr>
            <a:picLocks noChangeAspect="1"/>
          </p:cNvPicPr>
          <p:nvPr/>
        </p:nvPicPr>
        <p:blipFill>
          <a:blip r:embed="rId3"/>
          <a:stretch>
            <a:fillRect/>
          </a:stretch>
        </p:blipFill>
        <p:spPr>
          <a:xfrm>
            <a:off x="11113344" y="4272742"/>
            <a:ext cx="7174656" cy="6014258"/>
          </a:xfrm>
          <a:prstGeom prst="rect">
            <a:avLst/>
          </a:prstGeom>
        </p:spPr>
      </p:pic>
      <p:sp>
        <p:nvSpPr>
          <p:cNvPr id="3" name="CasellaDiTesto 2">
            <a:extLst>
              <a:ext uri="{FF2B5EF4-FFF2-40B4-BE49-F238E27FC236}">
                <a16:creationId xmlns:a16="http://schemas.microsoft.com/office/drawing/2014/main" id="{4FE477DC-0DB2-783F-1559-72AA5D08F26B}"/>
              </a:ext>
            </a:extLst>
          </p:cNvPr>
          <p:cNvSpPr txBox="1"/>
          <p:nvPr/>
        </p:nvSpPr>
        <p:spPr>
          <a:xfrm>
            <a:off x="11757045" y="3811077"/>
            <a:ext cx="6530955" cy="461665"/>
          </a:xfrm>
          <a:prstGeom prst="rect">
            <a:avLst/>
          </a:prstGeom>
          <a:noFill/>
        </p:spPr>
        <p:txBody>
          <a:bodyPr wrap="none" rtlCol="0">
            <a:spAutoFit/>
          </a:bodyPr>
          <a:lstStyle/>
          <a:p>
            <a:r>
              <a:rPr lang="it-IT" sz="2400" i="1">
                <a:solidFill>
                  <a:srgbClr val="00B0F0"/>
                </a:solidFill>
                <a:latin typeface="Montserrat" pitchFamily="2" charset="77"/>
              </a:rPr>
              <a:t>Issued at the beginning of January 2025</a:t>
            </a:r>
          </a:p>
        </p:txBody>
      </p:sp>
    </p:spTree>
    <p:extLst>
      <p:ext uri="{BB962C8B-B14F-4D97-AF65-F5344CB8AC3E}">
        <p14:creationId xmlns:p14="http://schemas.microsoft.com/office/powerpoint/2010/main" val="99944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A8CA4090-8880-D9E4-CD82-7B754B788F6F}"/>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CE10BE2A-AE90-E316-C5FF-60C7EF8C7FC1}"/>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r>
              <a:rPr lang="es" dirty="0"/>
              <a:t>2. </a:t>
            </a:r>
            <a:r>
              <a:rPr lang="en-GB" dirty="0"/>
              <a:t>Progress &amp; Achievements</a:t>
            </a:r>
            <a:br>
              <a:rPr lang="en-GB" dirty="0"/>
            </a:br>
            <a:endParaRPr dirty="0"/>
          </a:p>
        </p:txBody>
      </p:sp>
      <p:sp>
        <p:nvSpPr>
          <p:cNvPr id="5" name="Google Shape;123;p10">
            <a:extLst>
              <a:ext uri="{FF2B5EF4-FFF2-40B4-BE49-F238E27FC236}">
                <a16:creationId xmlns:a16="http://schemas.microsoft.com/office/drawing/2014/main" id="{4C8283F4-2A7F-BD61-354E-8C76FB76EC57}"/>
              </a:ext>
            </a:extLst>
          </p:cNvPr>
          <p:cNvSpPr txBox="1">
            <a:spLocks noGrp="1"/>
          </p:cNvSpPr>
          <p:nvPr/>
        </p:nvSpPr>
        <p:spPr>
          <a:xfrm>
            <a:off x="807157" y="2450607"/>
            <a:ext cx="12631320" cy="6832440"/>
          </a:xfrm>
          <a:prstGeom prst="rect">
            <a:avLst/>
          </a:prstGeom>
          <a:noFill/>
          <a:ln>
            <a:noFill/>
          </a:ln>
        </p:spPr>
        <p:txBody>
          <a:bodyPr spcFirstLastPara="1" wrap="square" lIns="182875" tIns="182875" rIns="182875" bIns="182875"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63500" marR="0" lvl="0" indent="0" algn="l" rtl="0">
              <a:lnSpc>
                <a:spcPct val="115000"/>
              </a:lnSpc>
              <a:spcBef>
                <a:spcPts val="0"/>
              </a:spcBef>
              <a:spcAft>
                <a:spcPts val="0"/>
              </a:spcAft>
              <a:buClr>
                <a:srgbClr val="363E47"/>
              </a:buClr>
              <a:buSzPts val="2600"/>
              <a:buNone/>
            </a:pPr>
            <a:r>
              <a:rPr lang="en-US" sz="3200" b="1" dirty="0">
                <a:solidFill>
                  <a:schemeClr val="accent1"/>
                </a:solidFill>
                <a:latin typeface="Montserrat"/>
                <a:ea typeface="Montserrat"/>
                <a:cs typeface="Montserrat"/>
                <a:sym typeface="Montserrat"/>
              </a:rPr>
              <a:t>Task 7.1 </a:t>
            </a:r>
            <a:r>
              <a:rPr lang="en-US" sz="3200" b="1" dirty="0">
                <a:solidFill>
                  <a:srgbClr val="666666"/>
                </a:solidFill>
                <a:latin typeface="Montserrat"/>
                <a:ea typeface="Montserrat"/>
                <a:cs typeface="Montserrat"/>
                <a:sym typeface="Montserrat"/>
              </a:rPr>
              <a:t>– Brochures (content)</a:t>
            </a:r>
          </a:p>
          <a:p>
            <a:pPr marL="63500" marR="0" lvl="0" indent="0" algn="l" rtl="0">
              <a:lnSpc>
                <a:spcPct val="115000"/>
              </a:lnSpc>
              <a:spcBef>
                <a:spcPts val="0"/>
              </a:spcBef>
              <a:spcAft>
                <a:spcPts val="0"/>
              </a:spcAft>
              <a:buClr>
                <a:srgbClr val="363E47"/>
              </a:buClr>
              <a:buSzPts val="2600"/>
              <a:buNone/>
            </a:pPr>
            <a:endParaRPr lang="en-US" sz="1600" b="1" i="1" dirty="0">
              <a:solidFill>
                <a:schemeClr val="tx1"/>
              </a:solidFill>
              <a:latin typeface="Montserrat"/>
              <a:ea typeface="Montserrat"/>
              <a:cs typeface="Montserrat"/>
              <a:sym typeface="Montserrat"/>
            </a:endParaRPr>
          </a:p>
          <a:p>
            <a:pPr marL="180000" lvl="0" indent="-444500" algn="l" rtl="0">
              <a:lnSpc>
                <a:spcPct val="150000"/>
              </a:lnSpc>
              <a:spcBef>
                <a:spcPts val="0"/>
              </a:spcBef>
              <a:spcAft>
                <a:spcPts val="0"/>
              </a:spcAft>
              <a:buClr>
                <a:srgbClr val="363E47"/>
              </a:buClr>
              <a:buSzPts val="3400"/>
              <a:buFont typeface="Montserrat"/>
              <a:buChar char="•"/>
            </a:pPr>
            <a:r>
              <a:rPr lang="da-DK" sz="3200" dirty="0">
                <a:solidFill>
                  <a:schemeClr val="dk2"/>
                </a:solidFill>
                <a:latin typeface="Montserrat"/>
                <a:ea typeface="Montserrat"/>
                <a:cs typeface="Montserrat"/>
                <a:sym typeface="Montserrat"/>
              </a:rPr>
              <a:t>Planning for polar </a:t>
            </a:r>
            <a:r>
              <a:rPr lang="da-DK" sz="3200" dirty="0" err="1">
                <a:solidFill>
                  <a:schemeClr val="dk2"/>
                </a:solidFill>
                <a:latin typeface="Montserrat"/>
                <a:ea typeface="Montserrat"/>
                <a:cs typeface="Montserrat"/>
                <a:sym typeface="Montserrat"/>
              </a:rPr>
              <a:t>fieldwork</a:t>
            </a:r>
            <a:r>
              <a:rPr lang="da-DK" sz="3200" dirty="0">
                <a:solidFill>
                  <a:schemeClr val="dk2"/>
                </a:solidFill>
                <a:latin typeface="Montserrat"/>
                <a:ea typeface="Montserrat"/>
                <a:cs typeface="Montserrat"/>
                <a:sym typeface="Montserrat"/>
              </a:rPr>
              <a:t> </a:t>
            </a:r>
            <a:r>
              <a:rPr lang="da-DK" sz="3200" dirty="0">
                <a:solidFill>
                  <a:schemeClr val="accent1"/>
                </a:solidFill>
                <a:latin typeface="Montserrat"/>
                <a:ea typeface="Montserrat"/>
                <a:cs typeface="Montserrat"/>
                <a:sym typeface="Montserrat"/>
              </a:rPr>
              <a:t>→ under </a:t>
            </a:r>
            <a:r>
              <a:rPr lang="da-DK" sz="3200" dirty="0" err="1">
                <a:solidFill>
                  <a:schemeClr val="accent1"/>
                </a:solidFill>
                <a:latin typeface="Montserrat"/>
                <a:ea typeface="Montserrat"/>
                <a:cs typeface="Montserrat"/>
                <a:sym typeface="Montserrat"/>
              </a:rPr>
              <a:t>review</a:t>
            </a:r>
            <a:r>
              <a:rPr lang="da-DK" sz="3200" dirty="0">
                <a:solidFill>
                  <a:schemeClr val="accent1"/>
                </a:solidFill>
                <a:latin typeface="Montserrat"/>
                <a:ea typeface="Montserrat"/>
                <a:cs typeface="Montserrat"/>
                <a:sym typeface="Montserrat"/>
              </a:rPr>
              <a:t> by WP7 team</a:t>
            </a:r>
            <a:endParaRPr lang="da-DK" sz="3200" dirty="0">
              <a:solidFill>
                <a:schemeClr val="dk2"/>
              </a:solidFill>
              <a:latin typeface="Montserrat"/>
              <a:ea typeface="Montserrat"/>
              <a:cs typeface="Montserrat"/>
              <a:sym typeface="Montserrat"/>
            </a:endParaRPr>
          </a:p>
          <a:p>
            <a:pPr marL="180000" lvl="0" indent="-444500" algn="l" rtl="0">
              <a:lnSpc>
                <a:spcPct val="150000"/>
              </a:lnSpc>
              <a:spcBef>
                <a:spcPts val="0"/>
              </a:spcBef>
              <a:spcAft>
                <a:spcPts val="0"/>
              </a:spcAft>
              <a:buClr>
                <a:srgbClr val="000000"/>
              </a:buClr>
              <a:buSzPts val="3400"/>
              <a:buFont typeface="Montserrat"/>
              <a:buChar char="•"/>
            </a:pPr>
            <a:r>
              <a:rPr lang="da-DK" sz="3200" dirty="0">
                <a:solidFill>
                  <a:schemeClr val="dk2"/>
                </a:solidFill>
                <a:latin typeface="Montserrat"/>
                <a:ea typeface="Montserrat"/>
                <a:cs typeface="Montserrat"/>
                <a:sym typeface="Montserrat"/>
              </a:rPr>
              <a:t>Safety in polar </a:t>
            </a:r>
            <a:r>
              <a:rPr lang="da-DK" sz="3200" dirty="0" err="1">
                <a:solidFill>
                  <a:schemeClr val="dk2"/>
                </a:solidFill>
                <a:latin typeface="Montserrat"/>
                <a:ea typeface="Montserrat"/>
                <a:cs typeface="Montserrat"/>
                <a:sym typeface="Montserrat"/>
              </a:rPr>
              <a:t>fieldwork</a:t>
            </a:r>
            <a:r>
              <a:rPr lang="da-DK" sz="3200" dirty="0">
                <a:solidFill>
                  <a:schemeClr val="dk2"/>
                </a:solidFill>
                <a:latin typeface="Montserrat"/>
                <a:ea typeface="Montserrat"/>
                <a:cs typeface="Montserrat"/>
                <a:sym typeface="Montserrat"/>
              </a:rPr>
              <a:t> </a:t>
            </a:r>
            <a:r>
              <a:rPr lang="da-DK" sz="3200" dirty="0">
                <a:solidFill>
                  <a:schemeClr val="accent1"/>
                </a:solidFill>
                <a:latin typeface="Montserrat"/>
                <a:ea typeface="Montserrat"/>
                <a:cs typeface="Montserrat"/>
                <a:sym typeface="Montserrat"/>
              </a:rPr>
              <a:t>→ </a:t>
            </a:r>
            <a:r>
              <a:rPr lang="da-DK" sz="3200" dirty="0" err="1">
                <a:solidFill>
                  <a:schemeClr val="accent1"/>
                </a:solidFill>
                <a:latin typeface="Montserrat"/>
                <a:ea typeface="Montserrat"/>
                <a:cs typeface="Montserrat"/>
                <a:sym typeface="Montserrat"/>
              </a:rPr>
              <a:t>draft</a:t>
            </a:r>
            <a:r>
              <a:rPr lang="da-DK" sz="3200" dirty="0">
                <a:solidFill>
                  <a:schemeClr val="accent1"/>
                </a:solidFill>
                <a:latin typeface="Montserrat"/>
                <a:ea typeface="Montserrat"/>
                <a:cs typeface="Montserrat"/>
                <a:sym typeface="Montserrat"/>
              </a:rPr>
              <a:t> in </a:t>
            </a:r>
            <a:r>
              <a:rPr lang="da-DK" sz="3200" dirty="0" err="1">
                <a:solidFill>
                  <a:schemeClr val="accent1"/>
                </a:solidFill>
                <a:latin typeface="Montserrat"/>
                <a:ea typeface="Montserrat"/>
                <a:cs typeface="Montserrat"/>
                <a:sym typeface="Montserrat"/>
              </a:rPr>
              <a:t>progress</a:t>
            </a:r>
            <a:endParaRPr lang="da-DK" sz="3200" dirty="0">
              <a:solidFill>
                <a:schemeClr val="dk2"/>
              </a:solidFill>
              <a:latin typeface="Montserrat"/>
              <a:ea typeface="Montserrat"/>
              <a:cs typeface="Montserrat"/>
              <a:sym typeface="Montserrat"/>
            </a:endParaRPr>
          </a:p>
          <a:p>
            <a:pPr marL="180000" lvl="0" indent="-444500" algn="l" rtl="0">
              <a:lnSpc>
                <a:spcPct val="150000"/>
              </a:lnSpc>
              <a:spcBef>
                <a:spcPts val="0"/>
              </a:spcBef>
              <a:spcAft>
                <a:spcPts val="0"/>
              </a:spcAft>
              <a:buClr>
                <a:srgbClr val="000000"/>
              </a:buClr>
              <a:buSzPts val="3400"/>
              <a:buFont typeface="Montserrat"/>
              <a:buChar char="•"/>
            </a:pPr>
            <a:r>
              <a:rPr lang="da-DK" sz="3200" dirty="0">
                <a:solidFill>
                  <a:schemeClr val="dk2"/>
                </a:solidFill>
                <a:latin typeface="Montserrat"/>
                <a:ea typeface="Montserrat"/>
                <a:cs typeface="Montserrat"/>
                <a:sym typeface="Montserrat"/>
              </a:rPr>
              <a:t>Data </a:t>
            </a:r>
            <a:r>
              <a:rPr lang="da-DK" sz="3200" dirty="0" err="1">
                <a:solidFill>
                  <a:schemeClr val="dk2"/>
                </a:solidFill>
                <a:latin typeface="Montserrat"/>
                <a:ea typeface="Montserrat"/>
                <a:cs typeface="Montserrat"/>
                <a:sym typeface="Montserrat"/>
              </a:rPr>
              <a:t>Stewardship</a:t>
            </a:r>
            <a:r>
              <a:rPr lang="da-DK" sz="3200" dirty="0">
                <a:solidFill>
                  <a:schemeClr val="dk2"/>
                </a:solidFill>
                <a:latin typeface="Montserrat"/>
                <a:ea typeface="Montserrat"/>
                <a:cs typeface="Montserrat"/>
                <a:sym typeface="Montserrat"/>
              </a:rPr>
              <a:t> </a:t>
            </a:r>
            <a:r>
              <a:rPr lang="da-DK" sz="3200" dirty="0">
                <a:solidFill>
                  <a:schemeClr val="accent1"/>
                </a:solidFill>
                <a:latin typeface="Montserrat"/>
                <a:ea typeface="Montserrat"/>
                <a:cs typeface="Montserrat"/>
                <a:sym typeface="Montserrat"/>
              </a:rPr>
              <a:t>→ under </a:t>
            </a:r>
            <a:r>
              <a:rPr lang="da-DK" sz="3200" dirty="0" err="1">
                <a:solidFill>
                  <a:schemeClr val="accent1"/>
                </a:solidFill>
                <a:latin typeface="Montserrat"/>
                <a:ea typeface="Montserrat"/>
                <a:cs typeface="Montserrat"/>
                <a:sym typeface="Montserrat"/>
              </a:rPr>
              <a:t>review</a:t>
            </a:r>
            <a:r>
              <a:rPr lang="da-DK" sz="3200" dirty="0">
                <a:solidFill>
                  <a:schemeClr val="accent1"/>
                </a:solidFill>
                <a:latin typeface="Montserrat"/>
                <a:ea typeface="Montserrat"/>
                <a:cs typeface="Montserrat"/>
                <a:sym typeface="Montserrat"/>
              </a:rPr>
              <a:t> by WP7 team</a:t>
            </a:r>
            <a:endParaRPr lang="da-DK" sz="3200" dirty="0">
              <a:solidFill>
                <a:schemeClr val="dk2"/>
              </a:solidFill>
              <a:latin typeface="Montserrat"/>
              <a:ea typeface="Montserrat"/>
              <a:cs typeface="Montserrat"/>
              <a:sym typeface="Montserrat"/>
            </a:endParaRPr>
          </a:p>
          <a:p>
            <a:pPr marL="180000" lvl="0" indent="-444500" algn="l" rtl="0">
              <a:lnSpc>
                <a:spcPct val="150000"/>
              </a:lnSpc>
              <a:spcBef>
                <a:spcPts val="0"/>
              </a:spcBef>
              <a:spcAft>
                <a:spcPts val="0"/>
              </a:spcAft>
              <a:buClr>
                <a:srgbClr val="000000"/>
              </a:buClr>
              <a:buSzPts val="3400"/>
              <a:buFont typeface="Montserrat"/>
              <a:buChar char="•"/>
            </a:pPr>
            <a:r>
              <a:rPr lang="da-DK" sz="3200" dirty="0" err="1">
                <a:solidFill>
                  <a:schemeClr val="dk2"/>
                </a:solidFill>
                <a:latin typeface="Montserrat"/>
                <a:ea typeface="Montserrat"/>
                <a:cs typeface="Montserrat"/>
                <a:sym typeface="Montserrat"/>
              </a:rPr>
              <a:t>Ethics</a:t>
            </a:r>
            <a:r>
              <a:rPr lang="da-DK" sz="3200" dirty="0">
                <a:solidFill>
                  <a:schemeClr val="dk2"/>
                </a:solidFill>
                <a:latin typeface="Montserrat"/>
                <a:ea typeface="Montserrat"/>
                <a:cs typeface="Montserrat"/>
                <a:sym typeface="Montserrat"/>
              </a:rPr>
              <a:t> in polar research </a:t>
            </a:r>
            <a:r>
              <a:rPr lang="da-DK" sz="3200" dirty="0">
                <a:solidFill>
                  <a:schemeClr val="accent1"/>
                </a:solidFill>
                <a:latin typeface="Montserrat"/>
                <a:ea typeface="Montserrat"/>
                <a:cs typeface="Montserrat"/>
                <a:sym typeface="Montserrat"/>
              </a:rPr>
              <a:t>→ </a:t>
            </a:r>
            <a:r>
              <a:rPr lang="da-DK" sz="3200" dirty="0" err="1">
                <a:solidFill>
                  <a:schemeClr val="accent1"/>
                </a:solidFill>
                <a:latin typeface="Montserrat"/>
                <a:ea typeface="Montserrat"/>
                <a:cs typeface="Montserrat"/>
                <a:sym typeface="Montserrat"/>
              </a:rPr>
              <a:t>planned</a:t>
            </a:r>
            <a:endParaRPr lang="da-DK" sz="3200" dirty="0">
              <a:solidFill>
                <a:schemeClr val="dk2"/>
              </a:solidFill>
              <a:latin typeface="Montserrat"/>
              <a:ea typeface="Montserrat"/>
              <a:cs typeface="Montserrat"/>
              <a:sym typeface="Montserrat"/>
            </a:endParaRPr>
          </a:p>
          <a:p>
            <a:pPr marL="180000" lvl="0" indent="-444500" algn="l" rtl="0">
              <a:lnSpc>
                <a:spcPct val="150000"/>
              </a:lnSpc>
              <a:spcBef>
                <a:spcPts val="0"/>
              </a:spcBef>
              <a:spcAft>
                <a:spcPts val="0"/>
              </a:spcAft>
              <a:buClr>
                <a:srgbClr val="000000"/>
              </a:buClr>
              <a:buSzPts val="3400"/>
              <a:buFont typeface="Montserrat"/>
              <a:buChar char="•"/>
            </a:pPr>
            <a:r>
              <a:rPr lang="da-DK" sz="3200" dirty="0" err="1">
                <a:solidFill>
                  <a:schemeClr val="dk2"/>
                </a:solidFill>
                <a:latin typeface="Montserrat"/>
                <a:ea typeface="Montserrat"/>
                <a:cs typeface="Montserrat"/>
                <a:sym typeface="Montserrat"/>
              </a:rPr>
              <a:t>Impact</a:t>
            </a:r>
            <a:r>
              <a:rPr lang="da-DK" sz="3200" dirty="0">
                <a:solidFill>
                  <a:schemeClr val="dk2"/>
                </a:solidFill>
                <a:latin typeface="Montserrat"/>
                <a:ea typeface="Montserrat"/>
                <a:cs typeface="Montserrat"/>
                <a:sym typeface="Montserrat"/>
              </a:rPr>
              <a:t> of polar research </a:t>
            </a:r>
            <a:r>
              <a:rPr lang="da-DK" sz="3200" dirty="0">
                <a:solidFill>
                  <a:schemeClr val="accent1"/>
                </a:solidFill>
                <a:latin typeface="Montserrat"/>
                <a:ea typeface="Montserrat"/>
                <a:cs typeface="Montserrat"/>
                <a:sym typeface="Montserrat"/>
              </a:rPr>
              <a:t>→ </a:t>
            </a:r>
            <a:r>
              <a:rPr lang="da-DK" sz="3200" dirty="0" err="1">
                <a:solidFill>
                  <a:schemeClr val="accent1"/>
                </a:solidFill>
                <a:latin typeface="Montserrat"/>
                <a:ea typeface="Montserrat"/>
                <a:cs typeface="Montserrat"/>
                <a:sym typeface="Montserrat"/>
              </a:rPr>
              <a:t>planned</a:t>
            </a:r>
            <a:endParaRPr lang="da-DK" sz="3200" dirty="0">
              <a:solidFill>
                <a:schemeClr val="dk2"/>
              </a:solidFill>
              <a:latin typeface="Montserrat"/>
              <a:ea typeface="Montserrat"/>
              <a:cs typeface="Montserrat"/>
              <a:sym typeface="Montserrat"/>
            </a:endParaRPr>
          </a:p>
          <a:p>
            <a:pPr marL="0" marR="0" lvl="0" indent="0" algn="l" rtl="0">
              <a:lnSpc>
                <a:spcPct val="115000"/>
              </a:lnSpc>
              <a:spcBef>
                <a:spcPts val="0"/>
              </a:spcBef>
              <a:spcAft>
                <a:spcPts val="0"/>
              </a:spcAft>
              <a:buClr>
                <a:srgbClr val="363E47"/>
              </a:buClr>
              <a:buSzPts val="3200"/>
              <a:buFont typeface="Montserrat"/>
              <a:buNone/>
            </a:pPr>
            <a:endParaRPr sz="3200" i="1" dirty="0">
              <a:solidFill>
                <a:srgbClr val="363E47"/>
              </a:solidFill>
              <a:latin typeface="Montserrat"/>
              <a:ea typeface="Montserrat"/>
              <a:cs typeface="Montserrat"/>
              <a:sym typeface="Montserrat"/>
            </a:endParaRPr>
          </a:p>
        </p:txBody>
      </p:sp>
    </p:spTree>
    <p:extLst>
      <p:ext uri="{BB962C8B-B14F-4D97-AF65-F5344CB8AC3E}">
        <p14:creationId xmlns:p14="http://schemas.microsoft.com/office/powerpoint/2010/main" val="1968921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C3351CF1-273E-A932-1B60-47709240D5D9}"/>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E7893F3E-85E3-D8E8-EB4F-9AAAEE94BEBE}"/>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r>
              <a:rPr lang="es" dirty="0"/>
              <a:t>2. </a:t>
            </a:r>
            <a:r>
              <a:rPr lang="en-GB" dirty="0"/>
              <a:t>Progress &amp; Achievements</a:t>
            </a:r>
            <a:br>
              <a:rPr lang="en-GB" dirty="0"/>
            </a:br>
            <a:endParaRPr dirty="0"/>
          </a:p>
        </p:txBody>
      </p:sp>
      <p:sp>
        <p:nvSpPr>
          <p:cNvPr id="5" name="Google Shape;123;p10">
            <a:extLst>
              <a:ext uri="{FF2B5EF4-FFF2-40B4-BE49-F238E27FC236}">
                <a16:creationId xmlns:a16="http://schemas.microsoft.com/office/drawing/2014/main" id="{C901F99B-F409-30BE-9FFB-3508A8FBFB57}"/>
              </a:ext>
            </a:extLst>
          </p:cNvPr>
          <p:cNvSpPr txBox="1">
            <a:spLocks noGrp="1"/>
          </p:cNvSpPr>
          <p:nvPr/>
        </p:nvSpPr>
        <p:spPr>
          <a:xfrm>
            <a:off x="807157" y="1959284"/>
            <a:ext cx="12631320" cy="6832440"/>
          </a:xfrm>
          <a:prstGeom prst="rect">
            <a:avLst/>
          </a:prstGeom>
          <a:noFill/>
          <a:ln>
            <a:noFill/>
          </a:ln>
        </p:spPr>
        <p:txBody>
          <a:bodyPr spcFirstLastPara="1" wrap="square" lIns="182875" tIns="182875" rIns="182875" bIns="182875"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63500" marR="0" lvl="0" indent="0" algn="l" rtl="0">
              <a:lnSpc>
                <a:spcPct val="115000"/>
              </a:lnSpc>
              <a:spcBef>
                <a:spcPts val="0"/>
              </a:spcBef>
              <a:spcAft>
                <a:spcPts val="0"/>
              </a:spcAft>
              <a:buClr>
                <a:srgbClr val="363E47"/>
              </a:buClr>
              <a:buSzPts val="2600"/>
              <a:buNone/>
            </a:pPr>
            <a:r>
              <a:rPr lang="en-US" sz="3200" b="1" dirty="0">
                <a:solidFill>
                  <a:schemeClr val="accent1"/>
                </a:solidFill>
                <a:latin typeface="Montserrat"/>
                <a:ea typeface="Montserrat"/>
                <a:cs typeface="Montserrat"/>
                <a:sym typeface="Montserrat"/>
              </a:rPr>
              <a:t>Task 7.1 </a:t>
            </a:r>
            <a:r>
              <a:rPr lang="en-US" sz="3200" b="1" dirty="0">
                <a:solidFill>
                  <a:srgbClr val="666666"/>
                </a:solidFill>
                <a:latin typeface="Montserrat"/>
                <a:ea typeface="Montserrat"/>
                <a:cs typeface="Montserrat"/>
                <a:sym typeface="Montserrat"/>
              </a:rPr>
              <a:t>– Brochures </a:t>
            </a:r>
            <a:r>
              <a:rPr lang="en-US" sz="3200" b="1" dirty="0">
                <a:solidFill>
                  <a:schemeClr val="tx1"/>
                </a:solidFill>
                <a:latin typeface="Montserrat"/>
                <a:ea typeface="Montserrat"/>
                <a:cs typeface="Montserrat"/>
                <a:sym typeface="Montserrat"/>
              </a:rPr>
              <a:t>(layout)</a:t>
            </a:r>
          </a:p>
          <a:p>
            <a:pPr marL="0" marR="0" lvl="0" indent="0" algn="l" rtl="0">
              <a:lnSpc>
                <a:spcPct val="115000"/>
              </a:lnSpc>
              <a:spcBef>
                <a:spcPts val="0"/>
              </a:spcBef>
              <a:spcAft>
                <a:spcPts val="0"/>
              </a:spcAft>
              <a:buClr>
                <a:srgbClr val="363E47"/>
              </a:buClr>
              <a:buSzPts val="3200"/>
              <a:buFont typeface="Montserrat"/>
              <a:buNone/>
            </a:pPr>
            <a:endParaRPr lang="en-US" sz="1200" dirty="0">
              <a:solidFill>
                <a:srgbClr val="363E47"/>
              </a:solidFill>
              <a:latin typeface="Montserrat"/>
              <a:ea typeface="Montserrat"/>
              <a:cs typeface="Montserrat"/>
              <a:sym typeface="Montserrat"/>
            </a:endParaRPr>
          </a:p>
          <a:p>
            <a:pPr marL="0" marR="0" lvl="0" indent="0" algn="l" rtl="0">
              <a:lnSpc>
                <a:spcPct val="115000"/>
              </a:lnSpc>
              <a:spcBef>
                <a:spcPts val="0"/>
              </a:spcBef>
              <a:spcAft>
                <a:spcPts val="0"/>
              </a:spcAft>
              <a:buClr>
                <a:srgbClr val="363E47"/>
              </a:buClr>
              <a:buSzPts val="3200"/>
              <a:buFont typeface="Montserrat"/>
              <a:buNone/>
            </a:pPr>
            <a:r>
              <a:rPr lang="en-US" sz="2800" dirty="0">
                <a:solidFill>
                  <a:srgbClr val="363E47"/>
                </a:solidFill>
                <a:latin typeface="Montserat"/>
                <a:ea typeface="Montserrat"/>
                <a:cs typeface="Montserrat"/>
                <a:sym typeface="Montserrat"/>
              </a:rPr>
              <a:t>→ Layout and design of brochures </a:t>
            </a:r>
            <a:r>
              <a:rPr lang="en-US" dirty="0">
                <a:solidFill>
                  <a:srgbClr val="363E47"/>
                </a:solidFill>
                <a:latin typeface="Montserat"/>
                <a:ea typeface="Montserrat"/>
                <a:cs typeface="Montserrat"/>
                <a:sym typeface="Montserrat"/>
              </a:rPr>
              <a:t>are</a:t>
            </a:r>
            <a:r>
              <a:rPr lang="en-US" sz="2800" dirty="0">
                <a:solidFill>
                  <a:srgbClr val="363E47"/>
                </a:solidFill>
                <a:latin typeface="Montserat"/>
                <a:ea typeface="Montserrat"/>
                <a:cs typeface="Montserrat"/>
                <a:sym typeface="Montserrat"/>
              </a:rPr>
              <a:t> currently being developed</a:t>
            </a:r>
            <a:br>
              <a:rPr lang="en-US" sz="2800" dirty="0">
                <a:solidFill>
                  <a:srgbClr val="363E47"/>
                </a:solidFill>
                <a:latin typeface="Montserat"/>
                <a:ea typeface="Montserrat"/>
                <a:cs typeface="Montserrat"/>
                <a:sym typeface="Montserrat"/>
              </a:rPr>
            </a:br>
            <a:endParaRPr lang="en-US" sz="2800" dirty="0">
              <a:solidFill>
                <a:srgbClr val="363E47"/>
              </a:solidFill>
              <a:latin typeface="Montserat"/>
              <a:ea typeface="Montserrat"/>
              <a:cs typeface="Montserrat"/>
              <a:sym typeface="Montserrat"/>
            </a:endParaRPr>
          </a:p>
          <a:p>
            <a:pPr marL="0" marR="0" lvl="0" indent="0" algn="l" rtl="0">
              <a:lnSpc>
                <a:spcPct val="115000"/>
              </a:lnSpc>
              <a:spcBef>
                <a:spcPts val="0"/>
              </a:spcBef>
              <a:spcAft>
                <a:spcPts val="0"/>
              </a:spcAft>
              <a:buClr>
                <a:srgbClr val="363E47"/>
              </a:buClr>
              <a:buSzPts val="3200"/>
              <a:buFont typeface="Montserrat"/>
              <a:buNone/>
            </a:pPr>
            <a:r>
              <a:rPr lang="en-US" sz="2800" dirty="0">
                <a:solidFill>
                  <a:srgbClr val="363E47"/>
                </a:solidFill>
                <a:latin typeface="Montserat"/>
                <a:ea typeface="Montserrat"/>
                <a:cs typeface="Montserrat"/>
                <a:sym typeface="Montserrat"/>
              </a:rPr>
              <a:t>→ Will be </a:t>
            </a:r>
            <a:r>
              <a:rPr lang="en-US" dirty="0">
                <a:solidFill>
                  <a:srgbClr val="363E47"/>
                </a:solidFill>
                <a:latin typeface="Montserat"/>
                <a:ea typeface="Montserrat"/>
                <a:cs typeface="Montserrat"/>
                <a:sym typeface="Montserrat"/>
              </a:rPr>
              <a:t>discuss</a:t>
            </a:r>
            <a:r>
              <a:rPr lang="en-US" sz="2800" dirty="0">
                <a:solidFill>
                  <a:srgbClr val="363E47"/>
                </a:solidFill>
                <a:latin typeface="Montserat"/>
                <a:ea typeface="Montserrat"/>
                <a:cs typeface="Montserrat"/>
                <a:sym typeface="Montserrat"/>
              </a:rPr>
              <a:t>ed with WP8 and WP9 for review once WP7 ha</a:t>
            </a:r>
            <a:r>
              <a:rPr lang="en-US" dirty="0">
                <a:solidFill>
                  <a:srgbClr val="363E47"/>
                </a:solidFill>
                <a:latin typeface="Montserat"/>
                <a:ea typeface="Montserrat"/>
                <a:cs typeface="Montserrat"/>
                <a:sym typeface="Montserrat"/>
              </a:rPr>
              <a:t>s</a:t>
            </a:r>
            <a:r>
              <a:rPr lang="en-US" sz="2800" dirty="0">
                <a:solidFill>
                  <a:srgbClr val="363E47"/>
                </a:solidFill>
                <a:latin typeface="Montserat"/>
                <a:ea typeface="Montserrat"/>
                <a:cs typeface="Montserrat"/>
                <a:sym typeface="Montserrat"/>
              </a:rPr>
              <a:t> made a final draft (before layout of the  actual brochure content)</a:t>
            </a:r>
          </a:p>
          <a:p>
            <a:pPr marL="0" marR="0" lvl="0" indent="0" algn="l" rtl="0">
              <a:lnSpc>
                <a:spcPct val="115000"/>
              </a:lnSpc>
              <a:spcBef>
                <a:spcPts val="0"/>
              </a:spcBef>
              <a:spcAft>
                <a:spcPts val="0"/>
              </a:spcAft>
              <a:buClr>
                <a:srgbClr val="363E47"/>
              </a:buClr>
              <a:buSzPts val="3200"/>
              <a:buFont typeface="Montserrat"/>
              <a:buNone/>
            </a:pPr>
            <a:endParaRPr i="1" dirty="0">
              <a:solidFill>
                <a:srgbClr val="363E47"/>
              </a:solidFill>
              <a:latin typeface="Montserrat"/>
              <a:ea typeface="Montserrat"/>
              <a:cs typeface="Montserrat"/>
              <a:sym typeface="Montserrat"/>
            </a:endParaRPr>
          </a:p>
        </p:txBody>
      </p:sp>
      <p:pic>
        <p:nvPicPr>
          <p:cNvPr id="2" name="Google Shape;141;g33be24655aa_2_21">
            <a:extLst>
              <a:ext uri="{FF2B5EF4-FFF2-40B4-BE49-F238E27FC236}">
                <a16:creationId xmlns:a16="http://schemas.microsoft.com/office/drawing/2014/main" id="{ECF04EC3-FF6B-AF4E-C6EA-AABC972A0F19}"/>
              </a:ext>
            </a:extLst>
          </p:cNvPr>
          <p:cNvPicPr preferRelativeResize="0"/>
          <p:nvPr/>
        </p:nvPicPr>
        <p:blipFill>
          <a:blip r:embed="rId3">
            <a:alphaModFix/>
          </a:blip>
          <a:stretch>
            <a:fillRect/>
          </a:stretch>
        </p:blipFill>
        <p:spPr>
          <a:xfrm>
            <a:off x="979125" y="5713195"/>
            <a:ext cx="2779668" cy="3920622"/>
          </a:xfrm>
          <a:prstGeom prst="rect">
            <a:avLst/>
          </a:prstGeom>
          <a:noFill/>
          <a:ln>
            <a:noFill/>
          </a:ln>
          <a:effectLst>
            <a:outerShdw blurRad="85725" dist="95250" dir="2700000" algn="bl" rotWithShape="0">
              <a:srgbClr val="000000">
                <a:alpha val="40000"/>
              </a:srgbClr>
            </a:outerShdw>
          </a:effectLst>
        </p:spPr>
      </p:pic>
      <p:pic>
        <p:nvPicPr>
          <p:cNvPr id="3" name="Google Shape;142;g33be24655aa_2_21">
            <a:extLst>
              <a:ext uri="{FF2B5EF4-FFF2-40B4-BE49-F238E27FC236}">
                <a16:creationId xmlns:a16="http://schemas.microsoft.com/office/drawing/2014/main" id="{A3641520-9C63-A9CF-3195-4C5688839419}"/>
              </a:ext>
            </a:extLst>
          </p:cNvPr>
          <p:cNvPicPr preferRelativeResize="0"/>
          <p:nvPr/>
        </p:nvPicPr>
        <p:blipFill>
          <a:blip r:embed="rId4">
            <a:alphaModFix/>
          </a:blip>
          <a:stretch>
            <a:fillRect/>
          </a:stretch>
        </p:blipFill>
        <p:spPr>
          <a:xfrm>
            <a:off x="4045737" y="5713195"/>
            <a:ext cx="2779668" cy="3920622"/>
          </a:xfrm>
          <a:prstGeom prst="rect">
            <a:avLst/>
          </a:prstGeom>
          <a:noFill/>
          <a:ln>
            <a:noFill/>
          </a:ln>
          <a:effectLst>
            <a:outerShdw blurRad="85725" dist="95250" dir="2700000" algn="bl" rotWithShape="0">
              <a:srgbClr val="000000">
                <a:alpha val="40000"/>
              </a:srgbClr>
            </a:outerShdw>
          </a:effectLst>
        </p:spPr>
      </p:pic>
      <p:pic>
        <p:nvPicPr>
          <p:cNvPr id="4" name="Google Shape;143;g33be24655aa_2_21">
            <a:extLst>
              <a:ext uri="{FF2B5EF4-FFF2-40B4-BE49-F238E27FC236}">
                <a16:creationId xmlns:a16="http://schemas.microsoft.com/office/drawing/2014/main" id="{DF168BB8-D958-DF66-EABA-0BC8DDA05DEE}"/>
              </a:ext>
            </a:extLst>
          </p:cNvPr>
          <p:cNvPicPr preferRelativeResize="0"/>
          <p:nvPr/>
        </p:nvPicPr>
        <p:blipFill>
          <a:blip r:embed="rId5">
            <a:alphaModFix/>
          </a:blip>
          <a:stretch>
            <a:fillRect/>
          </a:stretch>
        </p:blipFill>
        <p:spPr>
          <a:xfrm>
            <a:off x="7249401" y="5713195"/>
            <a:ext cx="2779668" cy="3920622"/>
          </a:xfrm>
          <a:prstGeom prst="rect">
            <a:avLst/>
          </a:prstGeom>
          <a:noFill/>
          <a:ln>
            <a:noFill/>
          </a:ln>
          <a:effectLst>
            <a:outerShdw blurRad="85725" dist="95250" dir="2700000" algn="bl" rotWithShape="0">
              <a:srgbClr val="000000">
                <a:alpha val="40000"/>
              </a:srgbClr>
            </a:outerShdw>
          </a:effectLst>
        </p:spPr>
      </p:pic>
      <p:pic>
        <p:nvPicPr>
          <p:cNvPr id="6" name="Google Shape;144;g33be24655aa_2_21">
            <a:extLst>
              <a:ext uri="{FF2B5EF4-FFF2-40B4-BE49-F238E27FC236}">
                <a16:creationId xmlns:a16="http://schemas.microsoft.com/office/drawing/2014/main" id="{4FE6D36B-2BD8-7A34-7326-035ECF92FE5E}"/>
              </a:ext>
            </a:extLst>
          </p:cNvPr>
          <p:cNvPicPr preferRelativeResize="0"/>
          <p:nvPr/>
        </p:nvPicPr>
        <p:blipFill rotWithShape="1">
          <a:blip r:embed="rId6">
            <a:alphaModFix/>
          </a:blip>
          <a:srcRect l="2276" t="2152"/>
          <a:stretch/>
        </p:blipFill>
        <p:spPr>
          <a:xfrm>
            <a:off x="10242332" y="5713199"/>
            <a:ext cx="2779668" cy="3925596"/>
          </a:xfrm>
          <a:prstGeom prst="rect">
            <a:avLst/>
          </a:prstGeom>
          <a:noFill/>
          <a:ln>
            <a:noFill/>
          </a:ln>
          <a:effectLst>
            <a:outerShdw blurRad="85725" dist="95250" dir="2700000" algn="bl" rotWithShape="0">
              <a:srgbClr val="000000">
                <a:alpha val="40000"/>
              </a:srgbClr>
            </a:outerShdw>
          </a:effectLst>
        </p:spPr>
      </p:pic>
    </p:spTree>
    <p:extLst>
      <p:ext uri="{BB962C8B-B14F-4D97-AF65-F5344CB8AC3E}">
        <p14:creationId xmlns:p14="http://schemas.microsoft.com/office/powerpoint/2010/main" val="4101651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BEE54A9E-6EAC-1D03-B7CD-4BF4DECA9842}"/>
            </a:ext>
          </a:extLst>
        </p:cNvPr>
        <p:cNvGrpSpPr/>
        <p:nvPr/>
      </p:nvGrpSpPr>
      <p:grpSpPr>
        <a:xfrm>
          <a:off x="0" y="0"/>
          <a:ext cx="0" cy="0"/>
          <a:chOff x="0" y="0"/>
          <a:chExt cx="0" cy="0"/>
        </a:xfrm>
      </p:grpSpPr>
      <p:sp>
        <p:nvSpPr>
          <p:cNvPr id="5" name="Google Shape;123;p10">
            <a:extLst>
              <a:ext uri="{FF2B5EF4-FFF2-40B4-BE49-F238E27FC236}">
                <a16:creationId xmlns:a16="http://schemas.microsoft.com/office/drawing/2014/main" id="{CAF81DE9-4BF9-E778-45E6-EED1EE711CF6}"/>
              </a:ext>
            </a:extLst>
          </p:cNvPr>
          <p:cNvSpPr txBox="1">
            <a:spLocks noGrp="1"/>
          </p:cNvSpPr>
          <p:nvPr/>
        </p:nvSpPr>
        <p:spPr>
          <a:xfrm>
            <a:off x="424770" y="2564510"/>
            <a:ext cx="15552291" cy="6832440"/>
          </a:xfrm>
          <a:prstGeom prst="rect">
            <a:avLst/>
          </a:prstGeom>
          <a:noFill/>
          <a:ln>
            <a:noFill/>
          </a:ln>
        </p:spPr>
        <p:txBody>
          <a:bodyPr spcFirstLastPara="1" wrap="square" lIns="182875" tIns="182875" rIns="182875" bIns="182875"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ct val="115000"/>
              </a:lnSpc>
              <a:spcBef>
                <a:spcPts val="0"/>
              </a:spcBef>
              <a:buNone/>
            </a:pPr>
            <a:r>
              <a:rPr lang="en-US" sz="3200" b="1" dirty="0">
                <a:solidFill>
                  <a:schemeClr val="accent1"/>
                </a:solidFill>
                <a:latin typeface="Montserrat"/>
                <a:ea typeface="Montserrat"/>
                <a:cs typeface="Montserrat"/>
                <a:sym typeface="Montserrat"/>
              </a:rPr>
              <a:t>Task 7.1 / 7.2 </a:t>
            </a:r>
            <a:r>
              <a:rPr lang="en-US" sz="3200" b="1" dirty="0">
                <a:solidFill>
                  <a:srgbClr val="666666"/>
                </a:solidFill>
                <a:latin typeface="Montserrat"/>
                <a:ea typeface="Montserrat"/>
                <a:cs typeface="Montserrat"/>
                <a:sym typeface="Montserrat"/>
              </a:rPr>
              <a:t>– </a:t>
            </a:r>
            <a:r>
              <a:rPr lang="en-US" sz="3200" b="1" dirty="0">
                <a:solidFill>
                  <a:schemeClr val="tx1"/>
                </a:solidFill>
                <a:latin typeface="Montserrat"/>
                <a:ea typeface="Montserrat"/>
                <a:cs typeface="Montserrat"/>
                <a:sym typeface="Montserrat"/>
              </a:rPr>
              <a:t>Training Webinar</a:t>
            </a:r>
          </a:p>
          <a:p>
            <a:pPr marL="0" marR="0" lvl="0" indent="0" algn="l" rtl="0">
              <a:lnSpc>
                <a:spcPct val="115000"/>
              </a:lnSpc>
              <a:spcBef>
                <a:spcPts val="0"/>
              </a:spcBef>
              <a:spcAft>
                <a:spcPts val="0"/>
              </a:spcAft>
              <a:buNone/>
            </a:pPr>
            <a:endParaRPr lang="en-US" sz="1200" b="1" dirty="0">
              <a:solidFill>
                <a:schemeClr val="accent1"/>
              </a:solidFill>
              <a:latin typeface="Montserrat"/>
              <a:ea typeface="Montserrat"/>
              <a:cs typeface="Montserrat"/>
              <a:sym typeface="Montserrat"/>
            </a:endParaRPr>
          </a:p>
          <a:p>
            <a:pPr marL="0" marR="0" lvl="0" indent="0" algn="l" rtl="0">
              <a:lnSpc>
                <a:spcPct val="115000"/>
              </a:lnSpc>
              <a:spcBef>
                <a:spcPts val="0"/>
              </a:spcBef>
              <a:spcAft>
                <a:spcPts val="0"/>
              </a:spcAft>
              <a:buNone/>
            </a:pPr>
            <a:r>
              <a:rPr lang="en-US" b="1" dirty="0">
                <a:solidFill>
                  <a:schemeClr val="accent1"/>
                </a:solidFill>
                <a:latin typeface="Montserat"/>
                <a:ea typeface="Montserrat"/>
                <a:cs typeface="Montserrat"/>
                <a:sym typeface="Montserrat"/>
              </a:rPr>
              <a:t>Update</a:t>
            </a:r>
          </a:p>
          <a:p>
            <a:pPr marL="50800" marR="0" lvl="0" indent="0" algn="l" rtl="0">
              <a:lnSpc>
                <a:spcPct val="115000"/>
              </a:lnSpc>
              <a:spcBef>
                <a:spcPts val="0"/>
              </a:spcBef>
              <a:spcAft>
                <a:spcPts val="0"/>
              </a:spcAft>
              <a:buClr>
                <a:srgbClr val="000000"/>
              </a:buClr>
              <a:buSzPts val="2800"/>
              <a:buNone/>
            </a:pPr>
            <a:r>
              <a:rPr lang="en-US" dirty="0">
                <a:solidFill>
                  <a:srgbClr val="363E47"/>
                </a:solidFill>
                <a:latin typeface="Montserat"/>
                <a:ea typeface="Montserrat"/>
                <a:cs typeface="Montserrat"/>
                <a:sym typeface="Montserrat"/>
              </a:rPr>
              <a:t>Annual </a:t>
            </a:r>
            <a:r>
              <a:rPr lang="en-US" b="1" dirty="0">
                <a:solidFill>
                  <a:srgbClr val="363E47"/>
                </a:solidFill>
                <a:latin typeface="Montserat"/>
                <a:ea typeface="Montserrat"/>
                <a:cs typeface="Montserrat"/>
                <a:sym typeface="Montserrat"/>
              </a:rPr>
              <a:t>webinars for TA users</a:t>
            </a:r>
            <a:r>
              <a:rPr lang="en-US" dirty="0">
                <a:solidFill>
                  <a:srgbClr val="363E47"/>
                </a:solidFill>
                <a:latin typeface="Montserat"/>
                <a:ea typeface="Montserrat"/>
                <a:cs typeface="Montserrat"/>
                <a:sym typeface="Montserrat"/>
              </a:rPr>
              <a:t> (also publicly available) covering aspects of </a:t>
            </a:r>
            <a:r>
              <a:rPr lang="en-US" b="1" dirty="0">
                <a:solidFill>
                  <a:srgbClr val="363E47"/>
                </a:solidFill>
                <a:latin typeface="Montserat"/>
                <a:ea typeface="Montserrat"/>
                <a:cs typeface="Montserrat"/>
                <a:sym typeface="Montserrat"/>
              </a:rPr>
              <a:t>planning</a:t>
            </a:r>
            <a:r>
              <a:rPr lang="en-US" dirty="0">
                <a:solidFill>
                  <a:srgbClr val="363E47"/>
                </a:solidFill>
                <a:latin typeface="Montserat"/>
                <a:ea typeface="Montserrat"/>
                <a:cs typeface="Montserrat"/>
                <a:sym typeface="Montserrat"/>
              </a:rPr>
              <a:t>, </a:t>
            </a:r>
            <a:r>
              <a:rPr lang="en-US" b="1" dirty="0">
                <a:solidFill>
                  <a:srgbClr val="363E47"/>
                </a:solidFill>
                <a:latin typeface="Montserat"/>
                <a:ea typeface="Montserrat"/>
                <a:cs typeface="Montserrat"/>
                <a:sym typeface="Montserrat"/>
              </a:rPr>
              <a:t>safety</a:t>
            </a:r>
            <a:r>
              <a:rPr lang="en-US" dirty="0">
                <a:solidFill>
                  <a:srgbClr val="363E47"/>
                </a:solidFill>
                <a:latin typeface="Montserat"/>
                <a:ea typeface="Montserrat"/>
                <a:cs typeface="Montserrat"/>
                <a:sym typeface="Montserrat"/>
              </a:rPr>
              <a:t> and </a:t>
            </a:r>
            <a:r>
              <a:rPr lang="en-US" b="1" dirty="0">
                <a:solidFill>
                  <a:srgbClr val="363E47"/>
                </a:solidFill>
                <a:latin typeface="Montserat"/>
                <a:ea typeface="Montserrat"/>
                <a:cs typeface="Montserrat"/>
                <a:sym typeface="Montserrat"/>
              </a:rPr>
              <a:t>data stewardship, </a:t>
            </a:r>
            <a:r>
              <a:rPr lang="en-US" dirty="0">
                <a:solidFill>
                  <a:srgbClr val="363E47"/>
                </a:solidFill>
                <a:latin typeface="Montserat"/>
                <a:ea typeface="Montserrat"/>
                <a:cs typeface="Montserrat"/>
                <a:sym typeface="Montserrat"/>
              </a:rPr>
              <a:t>including POLARIN specific requirements and coordinated with </a:t>
            </a:r>
            <a:r>
              <a:rPr lang="en-US" b="1" dirty="0">
                <a:solidFill>
                  <a:srgbClr val="363E47"/>
                </a:solidFill>
                <a:latin typeface="Montserat"/>
                <a:ea typeface="Montserrat"/>
                <a:cs typeface="Montserrat"/>
                <a:sym typeface="Montserrat"/>
              </a:rPr>
              <a:t>WP8</a:t>
            </a:r>
            <a:r>
              <a:rPr lang="en-US" dirty="0">
                <a:solidFill>
                  <a:srgbClr val="363E47"/>
                </a:solidFill>
                <a:latin typeface="Montserat"/>
                <a:ea typeface="Montserrat"/>
                <a:cs typeface="Montserrat"/>
                <a:sym typeface="Montserrat"/>
              </a:rPr>
              <a:t> (for media guidelines) and</a:t>
            </a:r>
            <a:r>
              <a:rPr lang="en-US" b="1" dirty="0">
                <a:solidFill>
                  <a:srgbClr val="363E47"/>
                </a:solidFill>
                <a:latin typeface="Montserat"/>
                <a:ea typeface="Montserrat"/>
                <a:cs typeface="Montserrat"/>
                <a:sym typeface="Montserrat"/>
              </a:rPr>
              <a:t> WP9 </a:t>
            </a:r>
            <a:r>
              <a:rPr lang="en-US" dirty="0">
                <a:solidFill>
                  <a:srgbClr val="363E47"/>
                </a:solidFill>
                <a:latin typeface="Montserat"/>
                <a:ea typeface="Montserrat"/>
                <a:cs typeface="Montserrat"/>
                <a:sym typeface="Montserrat"/>
              </a:rPr>
              <a:t>(for POLARIN specific reporting). This year’s webinar is planned for </a:t>
            </a:r>
            <a:r>
              <a:rPr lang="en-US" b="1" dirty="0">
                <a:solidFill>
                  <a:schemeClr val="accent1"/>
                </a:solidFill>
                <a:latin typeface="Montserat"/>
                <a:ea typeface="Montserrat"/>
                <a:cs typeface="Montserrat"/>
                <a:sym typeface="Montserrat"/>
              </a:rPr>
              <a:t>12 May 2025, 13:00 - 17:00 GMT.</a:t>
            </a:r>
          </a:p>
          <a:p>
            <a:pPr marL="0" marR="0" lvl="0" indent="0" algn="l" rtl="0">
              <a:lnSpc>
                <a:spcPct val="115000"/>
              </a:lnSpc>
              <a:spcBef>
                <a:spcPts val="0"/>
              </a:spcBef>
              <a:spcAft>
                <a:spcPts val="0"/>
              </a:spcAft>
              <a:buNone/>
            </a:pPr>
            <a:endParaRPr lang="en-US" b="1" dirty="0">
              <a:solidFill>
                <a:schemeClr val="accent1"/>
              </a:solidFill>
              <a:latin typeface="Montserat"/>
              <a:ea typeface="Montserrat"/>
              <a:cs typeface="Montserrat"/>
              <a:sym typeface="Montserrat"/>
            </a:endParaRPr>
          </a:p>
          <a:p>
            <a:pPr marL="0" marR="0" lvl="0" indent="0" algn="l" rtl="0">
              <a:lnSpc>
                <a:spcPct val="115000"/>
              </a:lnSpc>
              <a:spcBef>
                <a:spcPts val="0"/>
              </a:spcBef>
              <a:spcAft>
                <a:spcPts val="0"/>
              </a:spcAft>
              <a:buNone/>
            </a:pPr>
            <a:r>
              <a:rPr lang="en-US" b="1" dirty="0">
                <a:solidFill>
                  <a:schemeClr val="accent1"/>
                </a:solidFill>
                <a:latin typeface="Montserat"/>
                <a:ea typeface="Montserrat"/>
                <a:cs typeface="Montserrat"/>
                <a:sym typeface="Montserrat"/>
              </a:rPr>
              <a:t>Next steps</a:t>
            </a:r>
          </a:p>
          <a:p>
            <a:pPr marL="50800" marR="0" lvl="0" indent="0" algn="l" rtl="0">
              <a:lnSpc>
                <a:spcPct val="115000"/>
              </a:lnSpc>
              <a:spcBef>
                <a:spcPts val="0"/>
              </a:spcBef>
              <a:spcAft>
                <a:spcPts val="0"/>
              </a:spcAft>
              <a:buClr>
                <a:srgbClr val="363E47"/>
              </a:buClr>
              <a:buSzPts val="2800"/>
              <a:buNone/>
            </a:pPr>
            <a:r>
              <a:rPr lang="en-US" b="1" dirty="0">
                <a:solidFill>
                  <a:srgbClr val="363E47"/>
                </a:solidFill>
                <a:latin typeface="Montserat"/>
                <a:ea typeface="Montserrat"/>
                <a:cs typeface="Montserrat"/>
                <a:sym typeface="Montserrat"/>
              </a:rPr>
              <a:t>Public announcement text and graphic</a:t>
            </a:r>
            <a:r>
              <a:rPr lang="en-US" dirty="0">
                <a:solidFill>
                  <a:srgbClr val="363E47"/>
                </a:solidFill>
                <a:latin typeface="Montserat"/>
                <a:ea typeface="Montserrat"/>
                <a:cs typeface="Montserrat"/>
                <a:sym typeface="Montserrat"/>
              </a:rPr>
              <a:t> is currently being prepared and will be discussed with WP8 and WP9. WP7 is also </a:t>
            </a:r>
            <a:r>
              <a:rPr lang="en-US" b="1" dirty="0">
                <a:solidFill>
                  <a:srgbClr val="363E47"/>
                </a:solidFill>
                <a:latin typeface="Montserat"/>
                <a:ea typeface="Montserrat"/>
                <a:cs typeface="Montserrat"/>
                <a:sym typeface="Montserrat"/>
              </a:rPr>
              <a:t>coordinating with WP2/3 on how/when to inform the TA users</a:t>
            </a:r>
            <a:r>
              <a:rPr lang="en-US" dirty="0">
                <a:solidFill>
                  <a:srgbClr val="363E47"/>
                </a:solidFill>
                <a:latin typeface="Montserat"/>
                <a:ea typeface="Montserrat"/>
                <a:cs typeface="Montserrat"/>
                <a:sym typeface="Montserrat"/>
              </a:rPr>
              <a:t> </a:t>
            </a:r>
            <a:r>
              <a:rPr lang="en-US" dirty="0">
                <a:solidFill>
                  <a:schemeClr val="tx1"/>
                </a:solidFill>
                <a:latin typeface="Montserat"/>
                <a:ea typeface="Montserrat"/>
                <a:cs typeface="Montserrat"/>
                <a:sym typeface="Montserrat"/>
              </a:rPr>
              <a:t>(ideally within </a:t>
            </a:r>
          </a:p>
          <a:p>
            <a:pPr marL="50800" marR="0" lvl="0" indent="0" algn="l" rtl="0">
              <a:lnSpc>
                <a:spcPct val="115000"/>
              </a:lnSpc>
              <a:spcBef>
                <a:spcPts val="0"/>
              </a:spcBef>
              <a:spcAft>
                <a:spcPts val="0"/>
              </a:spcAft>
              <a:buClr>
                <a:srgbClr val="363E47"/>
              </a:buClr>
              <a:buSzPts val="2800"/>
              <a:buNone/>
            </a:pPr>
            <a:r>
              <a:rPr lang="en-US" dirty="0">
                <a:solidFill>
                  <a:schemeClr val="tx1"/>
                </a:solidFill>
                <a:latin typeface="Montserat"/>
                <a:ea typeface="Montserrat"/>
                <a:cs typeface="Montserrat"/>
                <a:sym typeface="Montserrat"/>
              </a:rPr>
              <a:t>the e-mail to be sent out the first week of April by WP2 to all TA User Groups with invitation </a:t>
            </a:r>
          </a:p>
          <a:p>
            <a:pPr marL="50800" marR="0" lvl="0" indent="0" algn="l" rtl="0">
              <a:lnSpc>
                <a:spcPct val="115000"/>
              </a:lnSpc>
              <a:spcBef>
                <a:spcPts val="0"/>
              </a:spcBef>
              <a:spcAft>
                <a:spcPts val="0"/>
              </a:spcAft>
              <a:buClr>
                <a:srgbClr val="363E47"/>
              </a:buClr>
              <a:buSzPts val="2800"/>
              <a:buNone/>
            </a:pPr>
            <a:r>
              <a:rPr lang="en-US" dirty="0">
                <a:solidFill>
                  <a:schemeClr val="tx1"/>
                </a:solidFill>
                <a:latin typeface="Montserat"/>
                <a:ea typeface="Montserrat"/>
                <a:cs typeface="Montserrat"/>
                <a:sym typeface="Montserrat"/>
              </a:rPr>
              <a:t>to the WP2 webinar about Agreements and practical arrangements related to granted acsess, </a:t>
            </a:r>
          </a:p>
          <a:p>
            <a:pPr marL="50800" marR="0" lvl="0" indent="0" algn="l" rtl="0">
              <a:lnSpc>
                <a:spcPct val="115000"/>
              </a:lnSpc>
              <a:spcBef>
                <a:spcPts val="0"/>
              </a:spcBef>
              <a:spcAft>
                <a:spcPts val="0"/>
              </a:spcAft>
              <a:buClr>
                <a:srgbClr val="363E47"/>
              </a:buClr>
              <a:buSzPts val="2800"/>
              <a:buNone/>
            </a:pPr>
            <a:r>
              <a:rPr lang="en-US" dirty="0">
                <a:solidFill>
                  <a:schemeClr val="tx1"/>
                </a:solidFill>
                <a:latin typeface="Montserat"/>
                <a:ea typeface="Montserrat"/>
                <a:cs typeface="Montserrat"/>
                <a:sym typeface="Montserrat"/>
              </a:rPr>
              <a:t>to be held on April 28).</a:t>
            </a:r>
          </a:p>
          <a:p>
            <a:pPr marL="0" marR="0" lvl="0" indent="0" algn="l" rtl="0">
              <a:lnSpc>
                <a:spcPct val="115000"/>
              </a:lnSpc>
              <a:spcBef>
                <a:spcPts val="0"/>
              </a:spcBef>
              <a:spcAft>
                <a:spcPts val="0"/>
              </a:spcAft>
              <a:buClr>
                <a:srgbClr val="363E47"/>
              </a:buClr>
              <a:buSzPts val="3200"/>
              <a:buFont typeface="Montserrat"/>
              <a:buNone/>
            </a:pPr>
            <a:endParaRPr i="1" dirty="0">
              <a:solidFill>
                <a:srgbClr val="363E47"/>
              </a:solidFill>
              <a:latin typeface="Montserrat"/>
              <a:ea typeface="Montserrat"/>
              <a:cs typeface="Montserrat"/>
              <a:sym typeface="Montserrat"/>
            </a:endParaRPr>
          </a:p>
        </p:txBody>
      </p:sp>
      <p:sp>
        <p:nvSpPr>
          <p:cNvPr id="4" name="Google Shape;111;p22">
            <a:extLst>
              <a:ext uri="{FF2B5EF4-FFF2-40B4-BE49-F238E27FC236}">
                <a16:creationId xmlns:a16="http://schemas.microsoft.com/office/drawing/2014/main" id="{D7F8D2B4-E3C7-29A9-14AA-1B35BA060888}"/>
              </a:ext>
            </a:extLst>
          </p:cNvPr>
          <p:cNvSpPr txBox="1">
            <a:spLocks noGrp="1"/>
          </p:cNvSpPr>
          <p:nvPr>
            <p:ph type="title"/>
          </p:nvPr>
        </p:nvSpPr>
        <p:spPr>
          <a:xfrm>
            <a:off x="820805" y="890050"/>
            <a:ext cx="10477500" cy="2043300"/>
          </a:xfrm>
          <a:prstGeom prst="rect">
            <a:avLst/>
          </a:prstGeom>
        </p:spPr>
        <p:txBody>
          <a:bodyPr spcFirstLastPara="1" wrap="square" lIns="182850" tIns="182850" rIns="182850" bIns="182850" anchor="t" anchorCtr="0">
            <a:noAutofit/>
          </a:bodyPr>
          <a:lstStyle/>
          <a:p>
            <a:r>
              <a:rPr lang="es" dirty="0"/>
              <a:t>2. </a:t>
            </a:r>
            <a:r>
              <a:rPr lang="en-GB" dirty="0"/>
              <a:t>Progress &amp; Achievements</a:t>
            </a:r>
            <a:br>
              <a:rPr lang="en-GB" dirty="0"/>
            </a:br>
            <a:endParaRPr dirty="0"/>
          </a:p>
        </p:txBody>
      </p:sp>
    </p:spTree>
    <p:extLst>
      <p:ext uri="{BB962C8B-B14F-4D97-AF65-F5344CB8AC3E}">
        <p14:creationId xmlns:p14="http://schemas.microsoft.com/office/powerpoint/2010/main" val="2396014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215B04E7-0DAD-0F61-7AE7-F0BF2701ED9A}"/>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425D8661-423E-8A92-2D63-B7310454ABB8}"/>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r>
              <a:rPr lang="es" dirty="0"/>
              <a:t>2. </a:t>
            </a:r>
            <a:r>
              <a:rPr lang="en-GB" dirty="0"/>
              <a:t>Progress &amp; Achievements</a:t>
            </a:r>
            <a:br>
              <a:rPr lang="en-GB" dirty="0"/>
            </a:br>
            <a:endParaRPr dirty="0"/>
          </a:p>
        </p:txBody>
      </p:sp>
      <p:sp>
        <p:nvSpPr>
          <p:cNvPr id="5" name="Google Shape;123;p10">
            <a:extLst>
              <a:ext uri="{FF2B5EF4-FFF2-40B4-BE49-F238E27FC236}">
                <a16:creationId xmlns:a16="http://schemas.microsoft.com/office/drawing/2014/main" id="{B6DF9C51-CB90-60CA-2BCD-871D94D97F90}"/>
              </a:ext>
            </a:extLst>
          </p:cNvPr>
          <p:cNvSpPr txBox="1">
            <a:spLocks noGrp="1"/>
          </p:cNvSpPr>
          <p:nvPr/>
        </p:nvSpPr>
        <p:spPr>
          <a:xfrm>
            <a:off x="807157" y="2628028"/>
            <a:ext cx="12631320" cy="6832440"/>
          </a:xfrm>
          <a:prstGeom prst="rect">
            <a:avLst/>
          </a:prstGeom>
          <a:noFill/>
          <a:ln>
            <a:noFill/>
          </a:ln>
        </p:spPr>
        <p:txBody>
          <a:bodyPr spcFirstLastPara="1" wrap="square" lIns="182875" tIns="182875" rIns="182875" bIns="182875"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ct val="115000"/>
              </a:lnSpc>
              <a:spcBef>
                <a:spcPts val="0"/>
              </a:spcBef>
              <a:buNone/>
            </a:pPr>
            <a:r>
              <a:rPr lang="en-US" sz="3200" b="1" dirty="0">
                <a:solidFill>
                  <a:schemeClr val="accent1"/>
                </a:solidFill>
                <a:latin typeface="Montserrat"/>
                <a:ea typeface="Montserrat"/>
                <a:cs typeface="Montserrat"/>
                <a:sym typeface="Montserrat"/>
              </a:rPr>
              <a:t>Task 7.1 / 7.2 </a:t>
            </a:r>
            <a:r>
              <a:rPr lang="en-US" sz="3200" b="1" dirty="0">
                <a:solidFill>
                  <a:srgbClr val="666666"/>
                </a:solidFill>
                <a:latin typeface="Montserrat"/>
                <a:ea typeface="Montserrat"/>
                <a:cs typeface="Montserrat"/>
                <a:sym typeface="Montserrat"/>
              </a:rPr>
              <a:t>– </a:t>
            </a:r>
            <a:r>
              <a:rPr lang="en-US" sz="3200" b="1" dirty="0">
                <a:solidFill>
                  <a:schemeClr val="tx1"/>
                </a:solidFill>
                <a:latin typeface="Montserrat"/>
                <a:ea typeface="Montserrat"/>
                <a:cs typeface="Montserrat"/>
                <a:sym typeface="Montserrat"/>
              </a:rPr>
              <a:t>Training Webinar</a:t>
            </a:r>
          </a:p>
          <a:p>
            <a:pPr marL="0" marR="0" lvl="0" indent="0" algn="l" rtl="0">
              <a:lnSpc>
                <a:spcPct val="115000"/>
              </a:lnSpc>
              <a:spcBef>
                <a:spcPts val="0"/>
              </a:spcBef>
              <a:spcAft>
                <a:spcPts val="0"/>
              </a:spcAft>
              <a:buNone/>
            </a:pPr>
            <a:endParaRPr lang="da-DK" sz="1200" b="1" dirty="0">
              <a:solidFill>
                <a:schemeClr val="accent1"/>
              </a:solidFill>
              <a:latin typeface="Montserrat"/>
              <a:ea typeface="Montserrat"/>
              <a:cs typeface="Montserrat"/>
              <a:sym typeface="Montserrat"/>
            </a:endParaRPr>
          </a:p>
          <a:p>
            <a:pPr marL="0" marR="0" lvl="0" indent="0" algn="l" rtl="0">
              <a:lnSpc>
                <a:spcPct val="115000"/>
              </a:lnSpc>
              <a:spcBef>
                <a:spcPts val="0"/>
              </a:spcBef>
              <a:spcAft>
                <a:spcPts val="0"/>
              </a:spcAft>
              <a:buNone/>
            </a:pPr>
            <a:r>
              <a:rPr lang="da-DK" b="1" dirty="0">
                <a:solidFill>
                  <a:schemeClr val="accent1"/>
                </a:solidFill>
                <a:latin typeface="Montserat"/>
                <a:ea typeface="Montserrat"/>
                <a:cs typeface="Montserrat"/>
                <a:sym typeface="Montserrat"/>
              </a:rPr>
              <a:t>Tentative agenda and speakers</a:t>
            </a:r>
          </a:p>
          <a:p>
            <a:pPr marL="457200" marR="0" lvl="0" indent="-406400" algn="l" rtl="0">
              <a:lnSpc>
                <a:spcPct val="115000"/>
              </a:lnSpc>
              <a:spcBef>
                <a:spcPts val="0"/>
              </a:spcBef>
              <a:spcAft>
                <a:spcPts val="0"/>
              </a:spcAft>
              <a:buClr>
                <a:srgbClr val="363E47"/>
              </a:buClr>
              <a:buSzPts val="2800"/>
              <a:buFont typeface="Montserrat"/>
              <a:buChar char="•"/>
            </a:pPr>
            <a:r>
              <a:rPr lang="da-DK" dirty="0" err="1">
                <a:solidFill>
                  <a:srgbClr val="363E47"/>
                </a:solidFill>
                <a:latin typeface="Montserat"/>
                <a:ea typeface="Montserrat"/>
                <a:cs typeface="Montserrat"/>
                <a:sym typeface="Montserrat"/>
              </a:rPr>
              <a:t>Introduction</a:t>
            </a:r>
            <a:r>
              <a:rPr lang="da-DK" dirty="0">
                <a:solidFill>
                  <a:srgbClr val="363E47"/>
                </a:solidFill>
                <a:latin typeface="Montserat"/>
                <a:ea typeface="Montserrat"/>
                <a:cs typeface="Montserrat"/>
                <a:sym typeface="Montserrat"/>
              </a:rPr>
              <a:t> to POLARIN </a:t>
            </a:r>
            <a:r>
              <a:rPr lang="da-DK" i="1" dirty="0">
                <a:solidFill>
                  <a:srgbClr val="363E47"/>
                </a:solidFill>
                <a:latin typeface="Montserat"/>
                <a:ea typeface="Montserrat"/>
                <a:cs typeface="Montserrat"/>
                <a:sym typeface="Montserrat"/>
              </a:rPr>
              <a:t>[Veronica - WP9]</a:t>
            </a:r>
          </a:p>
          <a:p>
            <a:pPr marL="457200" marR="0" lvl="0" indent="-406400" algn="l" rtl="0">
              <a:lnSpc>
                <a:spcPct val="115000"/>
              </a:lnSpc>
              <a:spcBef>
                <a:spcPts val="0"/>
              </a:spcBef>
              <a:spcAft>
                <a:spcPts val="0"/>
              </a:spcAft>
              <a:buClr>
                <a:srgbClr val="363E47"/>
              </a:buClr>
              <a:buSzPts val="2800"/>
              <a:buFont typeface="Montserrat"/>
              <a:buChar char="•"/>
            </a:pPr>
            <a:r>
              <a:rPr lang="da-DK" dirty="0">
                <a:solidFill>
                  <a:srgbClr val="363E47"/>
                </a:solidFill>
                <a:latin typeface="Montserat"/>
                <a:ea typeface="Montserrat"/>
                <a:cs typeface="Montserrat"/>
                <a:sym typeface="Montserrat"/>
              </a:rPr>
              <a:t>Overview of </a:t>
            </a:r>
            <a:r>
              <a:rPr lang="da-DK" dirty="0" err="1">
                <a:solidFill>
                  <a:srgbClr val="363E47"/>
                </a:solidFill>
                <a:latin typeface="Montserat"/>
                <a:ea typeface="Montserrat"/>
                <a:cs typeface="Montserrat"/>
                <a:sym typeface="Montserrat"/>
              </a:rPr>
              <a:t>training</a:t>
            </a:r>
            <a:r>
              <a:rPr lang="da-DK" dirty="0">
                <a:solidFill>
                  <a:srgbClr val="363E47"/>
                </a:solidFill>
                <a:latin typeface="Montserat"/>
                <a:ea typeface="Montserrat"/>
                <a:cs typeface="Montserrat"/>
                <a:sym typeface="Montserrat"/>
              </a:rPr>
              <a:t> products made by WP7 </a:t>
            </a:r>
            <a:r>
              <a:rPr lang="da-DK" i="1" dirty="0">
                <a:solidFill>
                  <a:srgbClr val="363E47"/>
                </a:solidFill>
                <a:latin typeface="Montserat"/>
                <a:ea typeface="Montserrat"/>
                <a:cs typeface="Montserrat"/>
                <a:sym typeface="Montserrat"/>
              </a:rPr>
              <a:t>[Michele - WP7]</a:t>
            </a:r>
            <a:endParaRPr lang="da-DK" dirty="0">
              <a:solidFill>
                <a:srgbClr val="363E47"/>
              </a:solidFill>
              <a:latin typeface="Montserat"/>
              <a:ea typeface="Montserrat"/>
              <a:cs typeface="Montserrat"/>
              <a:sym typeface="Montserrat"/>
            </a:endParaRPr>
          </a:p>
          <a:p>
            <a:pPr marL="457200" marR="0" lvl="0" indent="-406400" algn="l" rtl="0">
              <a:lnSpc>
                <a:spcPct val="115000"/>
              </a:lnSpc>
              <a:spcBef>
                <a:spcPts val="0"/>
              </a:spcBef>
              <a:spcAft>
                <a:spcPts val="0"/>
              </a:spcAft>
              <a:buClr>
                <a:srgbClr val="363E47"/>
              </a:buClr>
              <a:buSzPts val="2800"/>
              <a:buFont typeface="Montserrat"/>
              <a:buChar char="•"/>
            </a:pPr>
            <a:r>
              <a:rPr lang="da-DK" dirty="0">
                <a:solidFill>
                  <a:srgbClr val="363E47"/>
                </a:solidFill>
                <a:latin typeface="Montserat"/>
                <a:ea typeface="Montserrat"/>
                <a:cs typeface="Montserrat"/>
                <a:sym typeface="Montserrat"/>
              </a:rPr>
              <a:t>Reporting </a:t>
            </a:r>
            <a:r>
              <a:rPr lang="da-DK" dirty="0" err="1">
                <a:solidFill>
                  <a:srgbClr val="363E47"/>
                </a:solidFill>
                <a:latin typeface="Montserat"/>
                <a:ea typeface="Montserrat"/>
                <a:cs typeface="Montserrat"/>
                <a:sym typeface="Montserrat"/>
              </a:rPr>
              <a:t>requirements</a:t>
            </a:r>
            <a:r>
              <a:rPr lang="da-DK" dirty="0">
                <a:solidFill>
                  <a:srgbClr val="363E47"/>
                </a:solidFill>
                <a:latin typeface="Montserat"/>
                <a:ea typeface="Montserrat"/>
                <a:cs typeface="Montserrat"/>
                <a:sym typeface="Montserrat"/>
              </a:rPr>
              <a:t> for POLARIN TA users </a:t>
            </a:r>
            <a:r>
              <a:rPr lang="da-DK" i="1" dirty="0">
                <a:solidFill>
                  <a:srgbClr val="363E47"/>
                </a:solidFill>
                <a:latin typeface="Montserat"/>
                <a:ea typeface="Montserrat"/>
                <a:cs typeface="Montserrat"/>
                <a:sym typeface="Montserrat"/>
              </a:rPr>
              <a:t>[Veronica - WP9]</a:t>
            </a:r>
          </a:p>
          <a:p>
            <a:pPr marL="457200" marR="0" lvl="0" indent="-406400" algn="l" rtl="0">
              <a:lnSpc>
                <a:spcPct val="115000"/>
              </a:lnSpc>
              <a:spcBef>
                <a:spcPts val="0"/>
              </a:spcBef>
              <a:spcAft>
                <a:spcPts val="0"/>
              </a:spcAft>
              <a:buClr>
                <a:srgbClr val="363E47"/>
              </a:buClr>
              <a:buSzPts val="2800"/>
              <a:buFont typeface="Montserrat"/>
              <a:buChar char="•"/>
            </a:pPr>
            <a:r>
              <a:rPr lang="da-DK" dirty="0" err="1">
                <a:solidFill>
                  <a:srgbClr val="363E47"/>
                </a:solidFill>
                <a:latin typeface="Montserat"/>
                <a:ea typeface="Montserrat"/>
                <a:cs typeface="Montserrat"/>
                <a:sym typeface="Montserrat"/>
              </a:rPr>
              <a:t>Fieldwork</a:t>
            </a:r>
            <a:r>
              <a:rPr lang="da-DK" dirty="0">
                <a:solidFill>
                  <a:srgbClr val="363E47"/>
                </a:solidFill>
                <a:latin typeface="Montserat"/>
                <a:ea typeface="Montserrat"/>
                <a:cs typeface="Montserrat"/>
                <a:sym typeface="Montserrat"/>
              </a:rPr>
              <a:t> </a:t>
            </a:r>
            <a:r>
              <a:rPr lang="da-DK" dirty="0" err="1">
                <a:solidFill>
                  <a:srgbClr val="363E47"/>
                </a:solidFill>
                <a:latin typeface="Montserat"/>
                <a:ea typeface="Montserrat"/>
                <a:cs typeface="Montserrat"/>
                <a:sym typeface="Montserrat"/>
              </a:rPr>
              <a:t>planning</a:t>
            </a:r>
            <a:r>
              <a:rPr lang="da-DK" dirty="0">
                <a:solidFill>
                  <a:srgbClr val="363E47"/>
                </a:solidFill>
                <a:latin typeface="Montserat"/>
                <a:ea typeface="Montserrat"/>
                <a:cs typeface="Montserrat"/>
                <a:sym typeface="Montserrat"/>
              </a:rPr>
              <a:t> </a:t>
            </a:r>
            <a:r>
              <a:rPr lang="da-DK" i="1" dirty="0">
                <a:solidFill>
                  <a:srgbClr val="363E47"/>
                </a:solidFill>
                <a:latin typeface="Montserat"/>
                <a:ea typeface="Montserrat"/>
                <a:cs typeface="Montserrat"/>
                <a:sym typeface="Montserrat"/>
              </a:rPr>
              <a:t>[Morten - WP7]</a:t>
            </a:r>
          </a:p>
          <a:p>
            <a:pPr marL="457200" marR="0" lvl="0" indent="-406400" algn="l" rtl="0">
              <a:lnSpc>
                <a:spcPct val="115000"/>
              </a:lnSpc>
              <a:spcBef>
                <a:spcPts val="0"/>
              </a:spcBef>
              <a:spcAft>
                <a:spcPts val="0"/>
              </a:spcAft>
              <a:buClr>
                <a:srgbClr val="363E47"/>
              </a:buClr>
              <a:buSzPts val="2800"/>
              <a:buFont typeface="Montserrat"/>
              <a:buChar char="•"/>
            </a:pPr>
            <a:r>
              <a:rPr lang="da-DK" dirty="0" err="1">
                <a:solidFill>
                  <a:srgbClr val="363E47"/>
                </a:solidFill>
                <a:latin typeface="Montserat"/>
                <a:ea typeface="Montserrat"/>
                <a:cs typeface="Montserrat"/>
                <a:sym typeface="Montserrat"/>
              </a:rPr>
              <a:t>Fieldwork</a:t>
            </a:r>
            <a:r>
              <a:rPr lang="da-DK" dirty="0">
                <a:solidFill>
                  <a:srgbClr val="363E47"/>
                </a:solidFill>
                <a:latin typeface="Montserat"/>
                <a:ea typeface="Montserrat"/>
                <a:cs typeface="Montserrat"/>
                <a:sym typeface="Montserrat"/>
              </a:rPr>
              <a:t> </a:t>
            </a:r>
            <a:r>
              <a:rPr lang="da-DK" dirty="0" err="1">
                <a:solidFill>
                  <a:srgbClr val="363E47"/>
                </a:solidFill>
                <a:latin typeface="Montserat"/>
                <a:ea typeface="Montserrat"/>
                <a:cs typeface="Montserrat"/>
                <a:sym typeface="Montserrat"/>
              </a:rPr>
              <a:t>safety</a:t>
            </a:r>
            <a:r>
              <a:rPr lang="da-DK" dirty="0">
                <a:solidFill>
                  <a:srgbClr val="363E47"/>
                </a:solidFill>
                <a:latin typeface="Montserat"/>
                <a:ea typeface="Montserrat"/>
                <a:cs typeface="Montserrat"/>
                <a:sym typeface="Montserrat"/>
              </a:rPr>
              <a:t> </a:t>
            </a:r>
            <a:r>
              <a:rPr lang="da-DK" i="1" dirty="0">
                <a:solidFill>
                  <a:srgbClr val="363E47"/>
                </a:solidFill>
                <a:latin typeface="Montserat"/>
                <a:ea typeface="Montserrat"/>
                <a:cs typeface="Montserrat"/>
                <a:sym typeface="Montserrat"/>
              </a:rPr>
              <a:t>[Axel - WP7]</a:t>
            </a:r>
          </a:p>
          <a:p>
            <a:pPr marL="457200" marR="0" lvl="0" indent="-406400" algn="l" rtl="0">
              <a:lnSpc>
                <a:spcPct val="115000"/>
              </a:lnSpc>
              <a:spcBef>
                <a:spcPts val="0"/>
              </a:spcBef>
              <a:spcAft>
                <a:spcPts val="0"/>
              </a:spcAft>
              <a:buClr>
                <a:srgbClr val="363E47"/>
              </a:buClr>
              <a:buSzPts val="2800"/>
              <a:buFont typeface="Montserrat"/>
              <a:buChar char="•"/>
            </a:pPr>
            <a:r>
              <a:rPr lang="da-DK" dirty="0" err="1">
                <a:solidFill>
                  <a:srgbClr val="363E47"/>
                </a:solidFill>
                <a:latin typeface="Montserat"/>
                <a:ea typeface="Montserrat"/>
                <a:cs typeface="Montserrat"/>
                <a:sym typeface="Montserrat"/>
              </a:rPr>
              <a:t>Ethics</a:t>
            </a:r>
            <a:r>
              <a:rPr lang="da-DK" dirty="0">
                <a:solidFill>
                  <a:srgbClr val="363E47"/>
                </a:solidFill>
                <a:latin typeface="Montserat"/>
                <a:ea typeface="Montserrat"/>
                <a:cs typeface="Montserrat"/>
                <a:sym typeface="Montserrat"/>
              </a:rPr>
              <a:t> &amp; </a:t>
            </a:r>
            <a:r>
              <a:rPr lang="da-DK" dirty="0" err="1">
                <a:solidFill>
                  <a:srgbClr val="363E47"/>
                </a:solidFill>
                <a:latin typeface="Montserat"/>
                <a:ea typeface="Montserrat"/>
                <a:cs typeface="Montserrat"/>
                <a:sym typeface="Montserrat"/>
              </a:rPr>
              <a:t>collaboration</a:t>
            </a:r>
            <a:r>
              <a:rPr lang="da-DK" dirty="0">
                <a:solidFill>
                  <a:srgbClr val="363E47"/>
                </a:solidFill>
                <a:latin typeface="Montserat"/>
                <a:ea typeface="Montserrat"/>
                <a:cs typeface="Montserrat"/>
                <a:sym typeface="Montserrat"/>
              </a:rPr>
              <a:t> </a:t>
            </a:r>
            <a:r>
              <a:rPr lang="da-DK" i="1" dirty="0">
                <a:solidFill>
                  <a:srgbClr val="363E47"/>
                </a:solidFill>
                <a:latin typeface="Montserat"/>
                <a:ea typeface="Montserrat"/>
                <a:cs typeface="Montserrat"/>
                <a:sym typeface="Montserrat"/>
              </a:rPr>
              <a:t>[</a:t>
            </a:r>
            <a:r>
              <a:rPr lang="da-DK" i="1" dirty="0" err="1">
                <a:solidFill>
                  <a:srgbClr val="363E47"/>
                </a:solidFill>
                <a:latin typeface="Montserat"/>
                <a:ea typeface="Montserrat"/>
                <a:cs typeface="Montserrat"/>
                <a:sym typeface="Montserrat"/>
              </a:rPr>
              <a:t>external</a:t>
            </a:r>
            <a:r>
              <a:rPr lang="da-DK" i="1" dirty="0">
                <a:solidFill>
                  <a:srgbClr val="363E47"/>
                </a:solidFill>
                <a:latin typeface="Montserat"/>
                <a:ea typeface="Montserrat"/>
                <a:cs typeface="Montserrat"/>
                <a:sym typeface="Montserrat"/>
              </a:rPr>
              <a:t> speaker, tentative: ELOKA]</a:t>
            </a:r>
          </a:p>
          <a:p>
            <a:pPr marL="457200" marR="0" lvl="0" indent="-406400" algn="l" rtl="0">
              <a:lnSpc>
                <a:spcPct val="115000"/>
              </a:lnSpc>
              <a:spcBef>
                <a:spcPts val="0"/>
              </a:spcBef>
              <a:spcAft>
                <a:spcPts val="0"/>
              </a:spcAft>
              <a:buClr>
                <a:srgbClr val="363E47"/>
              </a:buClr>
              <a:buSzPts val="2800"/>
              <a:buFont typeface="Montserrat"/>
              <a:buChar char="•"/>
            </a:pPr>
            <a:r>
              <a:rPr lang="da-DK" dirty="0" err="1">
                <a:solidFill>
                  <a:srgbClr val="363E47"/>
                </a:solidFill>
                <a:latin typeface="Montserat"/>
                <a:ea typeface="Montserrat"/>
                <a:cs typeface="Montserrat"/>
                <a:sym typeface="Montserrat"/>
              </a:rPr>
              <a:t>Environmental</a:t>
            </a:r>
            <a:r>
              <a:rPr lang="da-DK" dirty="0">
                <a:solidFill>
                  <a:srgbClr val="363E47"/>
                </a:solidFill>
                <a:latin typeface="Montserat"/>
                <a:ea typeface="Montserrat"/>
                <a:cs typeface="Montserrat"/>
                <a:sym typeface="Montserrat"/>
              </a:rPr>
              <a:t> </a:t>
            </a:r>
            <a:r>
              <a:rPr lang="da-DK" dirty="0" err="1">
                <a:solidFill>
                  <a:srgbClr val="363E47"/>
                </a:solidFill>
                <a:latin typeface="Montserat"/>
                <a:ea typeface="Montserrat"/>
                <a:cs typeface="Montserrat"/>
                <a:sym typeface="Montserrat"/>
              </a:rPr>
              <a:t>impacts</a:t>
            </a:r>
            <a:r>
              <a:rPr lang="da-DK" dirty="0">
                <a:solidFill>
                  <a:srgbClr val="363E47"/>
                </a:solidFill>
                <a:latin typeface="Montserat"/>
                <a:ea typeface="Montserrat"/>
                <a:cs typeface="Montserrat"/>
                <a:sym typeface="Montserrat"/>
              </a:rPr>
              <a:t> </a:t>
            </a:r>
            <a:r>
              <a:rPr lang="da-DK" i="1" dirty="0">
                <a:solidFill>
                  <a:srgbClr val="363E47"/>
                </a:solidFill>
                <a:latin typeface="Montserat"/>
                <a:ea typeface="Montserrat"/>
                <a:cs typeface="Montserrat"/>
                <a:sym typeface="Montserrat"/>
              </a:rPr>
              <a:t>[ECR speaker, tentative: Amy </a:t>
            </a:r>
            <a:r>
              <a:rPr lang="da-DK" i="1" dirty="0" err="1">
                <a:solidFill>
                  <a:srgbClr val="363E47"/>
                </a:solidFill>
                <a:latin typeface="Montserat"/>
                <a:ea typeface="Montserrat"/>
                <a:cs typeface="Montserrat"/>
                <a:sym typeface="Montserrat"/>
              </a:rPr>
              <a:t>Macfarlane</a:t>
            </a:r>
            <a:r>
              <a:rPr lang="da-DK" i="1" dirty="0">
                <a:solidFill>
                  <a:srgbClr val="363E47"/>
                </a:solidFill>
                <a:latin typeface="Montserat"/>
                <a:ea typeface="Montserrat"/>
                <a:cs typeface="Montserrat"/>
                <a:sym typeface="Montserrat"/>
              </a:rPr>
              <a:t>]</a:t>
            </a:r>
          </a:p>
          <a:p>
            <a:pPr marL="457200" marR="0" lvl="0" indent="-406400" algn="l" rtl="0">
              <a:lnSpc>
                <a:spcPct val="115000"/>
              </a:lnSpc>
              <a:spcBef>
                <a:spcPts val="0"/>
              </a:spcBef>
              <a:spcAft>
                <a:spcPts val="0"/>
              </a:spcAft>
              <a:buClr>
                <a:srgbClr val="363E47"/>
              </a:buClr>
              <a:buSzPts val="2800"/>
              <a:buFont typeface="Montserrat"/>
              <a:buChar char="•"/>
            </a:pPr>
            <a:r>
              <a:rPr lang="da-DK" dirty="0">
                <a:solidFill>
                  <a:srgbClr val="363E47"/>
                </a:solidFill>
                <a:latin typeface="Montserat"/>
                <a:ea typeface="Montserrat"/>
                <a:cs typeface="Montserrat"/>
                <a:sym typeface="Montserrat"/>
              </a:rPr>
              <a:t>Data </a:t>
            </a:r>
            <a:r>
              <a:rPr lang="da-DK" dirty="0" err="1">
                <a:solidFill>
                  <a:srgbClr val="363E47"/>
                </a:solidFill>
                <a:latin typeface="Montserat"/>
                <a:ea typeface="Montserrat"/>
                <a:cs typeface="Montserrat"/>
                <a:sym typeface="Montserrat"/>
              </a:rPr>
              <a:t>stewardship</a:t>
            </a:r>
            <a:r>
              <a:rPr lang="da-DK" dirty="0">
                <a:solidFill>
                  <a:srgbClr val="363E47"/>
                </a:solidFill>
                <a:latin typeface="Montserat"/>
                <a:ea typeface="Montserrat"/>
                <a:cs typeface="Montserrat"/>
                <a:sym typeface="Montserrat"/>
              </a:rPr>
              <a:t> (</a:t>
            </a:r>
            <a:r>
              <a:rPr lang="da-DK" dirty="0" err="1">
                <a:solidFill>
                  <a:srgbClr val="363E47"/>
                </a:solidFill>
                <a:latin typeface="Montserat"/>
                <a:ea typeface="Montserrat"/>
                <a:cs typeface="Montserrat"/>
                <a:sym typeface="Montserrat"/>
              </a:rPr>
              <a:t>including</a:t>
            </a:r>
            <a:r>
              <a:rPr lang="da-DK" dirty="0">
                <a:solidFill>
                  <a:srgbClr val="363E47"/>
                </a:solidFill>
                <a:latin typeface="Montserat"/>
                <a:ea typeface="Montserrat"/>
                <a:cs typeface="Montserrat"/>
                <a:sym typeface="Montserrat"/>
              </a:rPr>
              <a:t> POLARIN </a:t>
            </a:r>
            <a:r>
              <a:rPr lang="da-DK" dirty="0" err="1">
                <a:solidFill>
                  <a:srgbClr val="363E47"/>
                </a:solidFill>
                <a:latin typeface="Montserat"/>
                <a:ea typeface="Montserrat"/>
                <a:cs typeface="Montserrat"/>
                <a:sym typeface="Montserrat"/>
              </a:rPr>
              <a:t>specific</a:t>
            </a:r>
            <a:r>
              <a:rPr lang="da-DK" dirty="0">
                <a:solidFill>
                  <a:srgbClr val="363E47"/>
                </a:solidFill>
                <a:latin typeface="Montserat"/>
                <a:ea typeface="Montserrat"/>
                <a:cs typeface="Montserrat"/>
                <a:sym typeface="Montserrat"/>
              </a:rPr>
              <a:t> content) </a:t>
            </a:r>
            <a:r>
              <a:rPr lang="da-DK" i="1" dirty="0">
                <a:solidFill>
                  <a:srgbClr val="363E47"/>
                </a:solidFill>
                <a:latin typeface="Montserat"/>
                <a:ea typeface="Montserrat"/>
                <a:cs typeface="Montserrat"/>
                <a:sym typeface="Montserrat"/>
              </a:rPr>
              <a:t>[Daan - WP7/WP4/WP5]</a:t>
            </a:r>
          </a:p>
          <a:p>
            <a:pPr marL="457200" marR="0" lvl="0" indent="-406400" algn="l" rtl="0">
              <a:lnSpc>
                <a:spcPct val="115000"/>
              </a:lnSpc>
              <a:spcBef>
                <a:spcPts val="0"/>
              </a:spcBef>
              <a:spcAft>
                <a:spcPts val="0"/>
              </a:spcAft>
              <a:buClr>
                <a:srgbClr val="363E47"/>
              </a:buClr>
              <a:buSzPts val="2800"/>
              <a:buFont typeface="Montserrat"/>
              <a:buChar char="•"/>
            </a:pPr>
            <a:r>
              <a:rPr lang="da-DK" dirty="0">
                <a:solidFill>
                  <a:srgbClr val="363E47"/>
                </a:solidFill>
                <a:latin typeface="Montserat"/>
                <a:ea typeface="Montserrat"/>
                <a:cs typeface="Montserrat"/>
                <a:sym typeface="Montserrat"/>
              </a:rPr>
              <a:t>Media </a:t>
            </a:r>
            <a:r>
              <a:rPr lang="da-DK" dirty="0" err="1">
                <a:solidFill>
                  <a:srgbClr val="363E47"/>
                </a:solidFill>
                <a:latin typeface="Montserat"/>
                <a:ea typeface="Montserrat"/>
                <a:cs typeface="Montserrat"/>
                <a:sym typeface="Montserrat"/>
              </a:rPr>
              <a:t>contact</a:t>
            </a:r>
            <a:r>
              <a:rPr lang="da-DK" dirty="0">
                <a:solidFill>
                  <a:srgbClr val="363E47"/>
                </a:solidFill>
                <a:latin typeface="Montserat"/>
                <a:ea typeface="Montserrat"/>
                <a:cs typeface="Montserrat"/>
                <a:sym typeface="Montserrat"/>
              </a:rPr>
              <a:t> guidelines </a:t>
            </a:r>
            <a:r>
              <a:rPr lang="da-DK" i="1" dirty="0">
                <a:solidFill>
                  <a:srgbClr val="363E47"/>
                </a:solidFill>
                <a:latin typeface="Montserat"/>
                <a:ea typeface="Montserrat"/>
                <a:cs typeface="Montserrat"/>
                <a:sym typeface="Montserrat"/>
              </a:rPr>
              <a:t>[Eva - WP8]</a:t>
            </a:r>
          </a:p>
        </p:txBody>
      </p:sp>
    </p:spTree>
    <p:extLst>
      <p:ext uri="{BB962C8B-B14F-4D97-AF65-F5344CB8AC3E}">
        <p14:creationId xmlns:p14="http://schemas.microsoft.com/office/powerpoint/2010/main" val="3577387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0F78F674-7486-6734-4B47-12F287444063}"/>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CA41C122-5841-D2DE-452D-EF7882AE0258}"/>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r>
              <a:rPr lang="es" dirty="0"/>
              <a:t>2. </a:t>
            </a:r>
            <a:r>
              <a:rPr lang="en-GB" dirty="0"/>
              <a:t>Progress &amp; Achievements</a:t>
            </a:r>
            <a:br>
              <a:rPr lang="en-GB" dirty="0"/>
            </a:br>
            <a:endParaRPr dirty="0"/>
          </a:p>
        </p:txBody>
      </p:sp>
      <p:sp>
        <p:nvSpPr>
          <p:cNvPr id="5" name="Google Shape;123;p10">
            <a:extLst>
              <a:ext uri="{FF2B5EF4-FFF2-40B4-BE49-F238E27FC236}">
                <a16:creationId xmlns:a16="http://schemas.microsoft.com/office/drawing/2014/main" id="{415169C3-A547-348C-CC2A-7F1FA47156F8}"/>
              </a:ext>
            </a:extLst>
          </p:cNvPr>
          <p:cNvSpPr txBox="1">
            <a:spLocks noGrp="1"/>
          </p:cNvSpPr>
          <p:nvPr/>
        </p:nvSpPr>
        <p:spPr>
          <a:xfrm>
            <a:off x="807156" y="2628028"/>
            <a:ext cx="14039375" cy="6832440"/>
          </a:xfrm>
          <a:prstGeom prst="rect">
            <a:avLst/>
          </a:prstGeom>
          <a:noFill/>
          <a:ln>
            <a:noFill/>
          </a:ln>
        </p:spPr>
        <p:txBody>
          <a:bodyPr spcFirstLastPara="1" wrap="square" lIns="182875" tIns="182875" rIns="182875" bIns="182875"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ct val="115000"/>
              </a:lnSpc>
              <a:spcBef>
                <a:spcPts val="0"/>
              </a:spcBef>
              <a:buNone/>
            </a:pPr>
            <a:r>
              <a:rPr lang="en-US" sz="3200" b="1" dirty="0">
                <a:solidFill>
                  <a:schemeClr val="accent1"/>
                </a:solidFill>
                <a:latin typeface="Montserrat"/>
                <a:ea typeface="Montserrat"/>
                <a:cs typeface="Montserrat"/>
                <a:sym typeface="Montserrat"/>
              </a:rPr>
              <a:t>Task 7.2 </a:t>
            </a:r>
            <a:r>
              <a:rPr lang="en-US" sz="3200" b="1" dirty="0">
                <a:solidFill>
                  <a:srgbClr val="666666"/>
                </a:solidFill>
                <a:latin typeface="Montserrat"/>
                <a:ea typeface="Montserrat"/>
                <a:cs typeface="Montserrat"/>
                <a:sym typeface="Montserrat"/>
              </a:rPr>
              <a:t>- </a:t>
            </a:r>
            <a:r>
              <a:rPr lang="es" sz="3200" b="1" dirty="0">
                <a:solidFill>
                  <a:srgbClr val="666666"/>
                </a:solidFill>
                <a:latin typeface="Montserrat"/>
                <a:ea typeface="Montserrat"/>
                <a:cs typeface="Montserrat"/>
                <a:sym typeface="Montserrat"/>
              </a:rPr>
              <a:t>Online training on data stewardship</a:t>
            </a:r>
            <a:endParaRPr lang="en-US" sz="3200" b="1" dirty="0">
              <a:solidFill>
                <a:srgbClr val="666666"/>
              </a:solidFill>
              <a:latin typeface="Montserrat"/>
              <a:ea typeface="Montserrat"/>
              <a:cs typeface="Montserrat"/>
              <a:sym typeface="Montserrat"/>
            </a:endParaRPr>
          </a:p>
          <a:p>
            <a:pPr marL="0" marR="0" lvl="0" indent="0" algn="l" rtl="0">
              <a:lnSpc>
                <a:spcPct val="115000"/>
              </a:lnSpc>
              <a:spcBef>
                <a:spcPts val="0"/>
              </a:spcBef>
              <a:spcAft>
                <a:spcPts val="0"/>
              </a:spcAft>
              <a:buNone/>
            </a:pPr>
            <a:endParaRPr lang="da-DK" sz="1200" b="1" dirty="0">
              <a:solidFill>
                <a:schemeClr val="accent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600" b="1" dirty="0">
                <a:solidFill>
                  <a:schemeClr val="accent1"/>
                </a:solidFill>
                <a:latin typeface="Montserat"/>
                <a:ea typeface="Montserrat"/>
                <a:cs typeface="Montserrat"/>
                <a:sym typeface="Montserrat"/>
              </a:rPr>
              <a:t>Update</a:t>
            </a:r>
          </a:p>
          <a:p>
            <a:pPr marL="457200" lvl="0" indent="-342900" algn="l" rtl="0">
              <a:lnSpc>
                <a:spcPct val="115000"/>
              </a:lnSpc>
              <a:spcBef>
                <a:spcPts val="0"/>
              </a:spcBef>
              <a:spcAft>
                <a:spcPts val="0"/>
              </a:spcAft>
              <a:buClr>
                <a:schemeClr val="dk2"/>
              </a:buClr>
              <a:buSzPts val="1800"/>
              <a:buFont typeface="Montserrat"/>
              <a:buChar char="•"/>
            </a:pPr>
            <a:r>
              <a:rPr lang="en-US" sz="2600" dirty="0">
                <a:solidFill>
                  <a:schemeClr val="dk2"/>
                </a:solidFill>
                <a:latin typeface="Montserat"/>
                <a:ea typeface="Montserrat"/>
                <a:cs typeface="Montserrat"/>
                <a:sym typeface="Montserrat"/>
              </a:rPr>
              <a:t>Continuous development of data stewardship training material in the form of </a:t>
            </a:r>
            <a:r>
              <a:rPr lang="en-US" sz="2600" dirty="0" err="1">
                <a:solidFill>
                  <a:schemeClr val="dk2"/>
                </a:solidFill>
                <a:latin typeface="Montserat"/>
                <a:ea typeface="Montserrat"/>
                <a:cs typeface="Montserrat"/>
                <a:sym typeface="Montserrat"/>
              </a:rPr>
              <a:t>Jupyter</a:t>
            </a:r>
            <a:r>
              <a:rPr lang="en-US" sz="2600" dirty="0">
                <a:solidFill>
                  <a:schemeClr val="dk2"/>
                </a:solidFill>
                <a:latin typeface="Montserat"/>
                <a:ea typeface="Montserrat"/>
                <a:cs typeface="Montserrat"/>
                <a:sym typeface="Montserrat"/>
              </a:rPr>
              <a:t> notebooks, to be made publicly available via GitHub by the end of April (M14), </a:t>
            </a:r>
            <a:r>
              <a:rPr lang="en-US" sz="2600" dirty="0">
                <a:solidFill>
                  <a:schemeClr val="tx1"/>
                </a:solidFill>
                <a:latin typeface="Montserat"/>
                <a:ea typeface="Montserrat"/>
                <a:cs typeface="Montserrat"/>
                <a:sym typeface="Montserrat"/>
              </a:rPr>
              <a:t>if D7.1 is not postponed according to Amendment 2 (the same goes for other bullets below relating to M14). </a:t>
            </a:r>
            <a:r>
              <a:rPr lang="en-US" sz="2600" dirty="0">
                <a:solidFill>
                  <a:schemeClr val="dk2"/>
                </a:solidFill>
                <a:latin typeface="Montserat"/>
                <a:ea typeface="Montserrat"/>
                <a:cs typeface="Montserrat"/>
                <a:sym typeface="Montserrat"/>
              </a:rPr>
              <a:t>Well on track for D7.1 and should be ready by the end of April (M14)</a:t>
            </a:r>
          </a:p>
          <a:p>
            <a:pPr marL="0" lvl="0" indent="0" algn="l" rtl="0">
              <a:lnSpc>
                <a:spcPct val="115000"/>
              </a:lnSpc>
              <a:spcBef>
                <a:spcPts val="0"/>
              </a:spcBef>
              <a:spcAft>
                <a:spcPts val="0"/>
              </a:spcAft>
              <a:buClr>
                <a:schemeClr val="dk1"/>
              </a:buClr>
              <a:buSzPts val="1100"/>
              <a:buFont typeface="Arial"/>
              <a:buNone/>
            </a:pPr>
            <a:endParaRPr lang="en-US" sz="2600" b="1" dirty="0">
              <a:solidFill>
                <a:schemeClr val="accent1"/>
              </a:solidFill>
              <a:latin typeface="Montse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600" b="1" dirty="0">
                <a:solidFill>
                  <a:schemeClr val="accent1"/>
                </a:solidFill>
                <a:latin typeface="Montserat"/>
                <a:ea typeface="Montserrat"/>
                <a:cs typeface="Montserrat"/>
                <a:sym typeface="Montserrat"/>
              </a:rPr>
              <a:t>Next steps</a:t>
            </a:r>
          </a:p>
          <a:p>
            <a:pPr marL="457200" lvl="0" indent="-406400" algn="l" rtl="0">
              <a:lnSpc>
                <a:spcPct val="115000"/>
              </a:lnSpc>
              <a:spcBef>
                <a:spcPts val="0"/>
              </a:spcBef>
              <a:spcAft>
                <a:spcPts val="0"/>
              </a:spcAft>
              <a:buClr>
                <a:schemeClr val="dk2"/>
              </a:buClr>
              <a:buSzPts val="2800"/>
              <a:buFont typeface="Montserrat"/>
              <a:buChar char="•"/>
            </a:pPr>
            <a:r>
              <a:rPr lang="en-US" sz="2600" dirty="0">
                <a:solidFill>
                  <a:schemeClr val="dk2"/>
                </a:solidFill>
                <a:latin typeface="Montserat"/>
                <a:ea typeface="Montserrat"/>
                <a:cs typeface="Montserrat"/>
                <a:sym typeface="Montserrat"/>
              </a:rPr>
              <a:t>Make the GitHub repository publicly available when training material repository is ready (by M14)</a:t>
            </a:r>
          </a:p>
          <a:p>
            <a:pPr marL="457200" lvl="0" indent="-342900" algn="l" rtl="0">
              <a:lnSpc>
                <a:spcPct val="115000"/>
              </a:lnSpc>
              <a:spcBef>
                <a:spcPts val="0"/>
              </a:spcBef>
              <a:spcAft>
                <a:spcPts val="0"/>
              </a:spcAft>
              <a:buClr>
                <a:schemeClr val="dk2"/>
              </a:buClr>
              <a:buSzPts val="1800"/>
              <a:buFont typeface="Montserrat"/>
              <a:buChar char="•"/>
            </a:pPr>
            <a:r>
              <a:rPr lang="en-US" sz="2600" dirty="0">
                <a:solidFill>
                  <a:schemeClr val="dk2"/>
                </a:solidFill>
                <a:latin typeface="Montserat"/>
                <a:ea typeface="Montserrat"/>
                <a:cs typeface="Montserrat"/>
                <a:sym typeface="Montserrat"/>
              </a:rPr>
              <a:t>Write D7.1 deliverable report (by M14)</a:t>
            </a:r>
          </a:p>
          <a:p>
            <a:pPr marL="457200" lvl="0" indent="-406400" algn="l" rtl="0">
              <a:lnSpc>
                <a:spcPct val="115000"/>
              </a:lnSpc>
              <a:spcBef>
                <a:spcPts val="0"/>
              </a:spcBef>
              <a:spcAft>
                <a:spcPts val="0"/>
              </a:spcAft>
              <a:buClr>
                <a:schemeClr val="dk2"/>
              </a:buClr>
              <a:buSzPts val="2800"/>
              <a:buFont typeface="Montserrat"/>
              <a:buChar char="•"/>
            </a:pPr>
            <a:r>
              <a:rPr lang="en-US" sz="2600" dirty="0">
                <a:solidFill>
                  <a:schemeClr val="dk2"/>
                </a:solidFill>
                <a:latin typeface="Montserat"/>
                <a:ea typeface="Montserrat"/>
                <a:cs typeface="Montserrat"/>
                <a:sym typeface="Montserrat"/>
              </a:rPr>
              <a:t>Get ECR’s involved in collaborative development of data stewardship training material (until M22)</a:t>
            </a:r>
          </a:p>
          <a:p>
            <a:pPr marL="457200" lvl="0" indent="-342900" algn="l" rtl="0">
              <a:lnSpc>
                <a:spcPct val="115000"/>
              </a:lnSpc>
              <a:spcBef>
                <a:spcPts val="0"/>
              </a:spcBef>
              <a:spcAft>
                <a:spcPts val="0"/>
              </a:spcAft>
              <a:buClr>
                <a:schemeClr val="dk2"/>
              </a:buClr>
              <a:buSzPts val="1800"/>
              <a:buFont typeface="Montserrat"/>
              <a:buChar char="•"/>
            </a:pPr>
            <a:r>
              <a:rPr lang="en-US" sz="2600" dirty="0">
                <a:solidFill>
                  <a:schemeClr val="dk2"/>
                </a:solidFill>
                <a:latin typeface="Montserat"/>
                <a:ea typeface="Montserrat"/>
                <a:cs typeface="Montserrat"/>
                <a:sym typeface="Montserrat"/>
              </a:rPr>
              <a:t>Transfer data stewardship training material on GitHub to POLARIN training platform (by M22)</a:t>
            </a:r>
          </a:p>
        </p:txBody>
      </p:sp>
    </p:spTree>
    <p:extLst>
      <p:ext uri="{BB962C8B-B14F-4D97-AF65-F5344CB8AC3E}">
        <p14:creationId xmlns:p14="http://schemas.microsoft.com/office/powerpoint/2010/main" val="280433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DA7BC532-CDD1-4203-A319-9B6F6F5B9FEF}"/>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C5D8A80D-0570-118F-3BD4-E94BD5B99C53}"/>
              </a:ext>
            </a:extLst>
          </p:cNvPr>
          <p:cNvSpPr txBox="1">
            <a:spLocks noGrp="1"/>
          </p:cNvSpPr>
          <p:nvPr>
            <p:ph type="title"/>
          </p:nvPr>
        </p:nvSpPr>
        <p:spPr>
          <a:xfrm>
            <a:off x="820804" y="890050"/>
            <a:ext cx="13928129" cy="1294350"/>
          </a:xfrm>
          <a:prstGeom prst="rect">
            <a:avLst/>
          </a:prstGeom>
        </p:spPr>
        <p:txBody>
          <a:bodyPr spcFirstLastPara="1" wrap="square" lIns="182850" tIns="182850" rIns="182850" bIns="182850" anchor="t" anchorCtr="0">
            <a:noAutofit/>
          </a:bodyPr>
          <a:lstStyle/>
          <a:p>
            <a:r>
              <a:rPr lang="es" dirty="0"/>
              <a:t>3. </a:t>
            </a:r>
            <a:r>
              <a:rPr lang="en-GB" dirty="0"/>
              <a:t>Challenges &amp; Opportunities</a:t>
            </a:r>
            <a:br>
              <a:rPr lang="en-GB" dirty="0"/>
            </a:br>
            <a:endParaRPr dirty="0"/>
          </a:p>
        </p:txBody>
      </p:sp>
      <p:sp>
        <p:nvSpPr>
          <p:cNvPr id="112" name="Google Shape;112;p22">
            <a:extLst>
              <a:ext uri="{FF2B5EF4-FFF2-40B4-BE49-F238E27FC236}">
                <a16:creationId xmlns:a16="http://schemas.microsoft.com/office/drawing/2014/main" id="{E7E2A83C-29B8-C172-F09C-F9E1A317152D}"/>
              </a:ext>
            </a:extLst>
          </p:cNvPr>
          <p:cNvSpPr txBox="1">
            <a:spLocks noGrp="1"/>
          </p:cNvSpPr>
          <p:nvPr>
            <p:ph type="body" idx="1"/>
          </p:nvPr>
        </p:nvSpPr>
        <p:spPr>
          <a:prstGeom prst="rect">
            <a:avLst/>
          </a:prstGeom>
          <a:noFill/>
          <a:ln>
            <a:noFill/>
          </a:ln>
        </p:spPr>
        <p:txBody>
          <a:bodyPr spcFirstLastPara="1" wrap="square" lIns="182850" tIns="182850" rIns="182850" bIns="182850" anchor="t" anchorCtr="0">
            <a:normAutofit/>
          </a:bodyPr>
          <a:lstStyle/>
          <a:p>
            <a:pPr algn="l">
              <a:buFont typeface="Arial" panose="020B0604020202020204" pitchFamily="34" charset="0"/>
              <a:buChar char="•"/>
            </a:pPr>
            <a:r>
              <a:rPr lang="en-GB" b="0" i="0" u="none" strike="noStrike" dirty="0">
                <a:solidFill>
                  <a:srgbClr val="000000"/>
                </a:solidFill>
                <a:effectLst/>
                <a:latin typeface="Montserat"/>
              </a:rPr>
              <a:t>Very limited feedback from research infrastructures in survey on existing training </a:t>
            </a:r>
            <a:r>
              <a:rPr lang="en-GB" b="0" i="0" u="none" strike="noStrike" dirty="0">
                <a:solidFill>
                  <a:schemeClr val="tx1"/>
                </a:solidFill>
                <a:effectLst/>
                <a:latin typeface="Montserat"/>
              </a:rPr>
              <a:t>material issued in summer 2024 and with deadline in September.</a:t>
            </a:r>
          </a:p>
          <a:p>
            <a:pPr algn="l">
              <a:buFont typeface="Arial" panose="020B0604020202020204" pitchFamily="34" charset="0"/>
              <a:buChar char="•"/>
            </a:pPr>
            <a:endParaRPr lang="en-GB" b="0" i="0" u="none" strike="noStrike" dirty="0">
              <a:solidFill>
                <a:srgbClr val="000000"/>
              </a:solidFill>
              <a:effectLst/>
              <a:latin typeface="Montserat"/>
            </a:endParaRPr>
          </a:p>
          <a:p>
            <a:pPr algn="l">
              <a:buFont typeface="Arial" panose="020B0604020202020204" pitchFamily="34" charset="0"/>
              <a:buChar char="•"/>
            </a:pPr>
            <a:r>
              <a:rPr lang="en-GB" dirty="0">
                <a:solidFill>
                  <a:srgbClr val="000000"/>
                </a:solidFill>
                <a:latin typeface="Montserat"/>
              </a:rPr>
              <a:t>Overwhelmingly high interest among Association of Polar Early-Career Scientists (APECS) members to voluntarily contribute to preparation of training material. </a:t>
            </a:r>
          </a:p>
          <a:p>
            <a:pPr marL="82550" indent="0" algn="l">
              <a:buNone/>
            </a:pPr>
            <a:endParaRPr lang="en-GB" dirty="0">
              <a:solidFill>
                <a:srgbClr val="000000"/>
              </a:solidFill>
              <a:latin typeface="Montserat"/>
            </a:endParaRPr>
          </a:p>
          <a:p>
            <a:pPr algn="l">
              <a:buFont typeface="Arial" panose="020B0604020202020204" pitchFamily="34" charset="0"/>
              <a:buChar char="•"/>
            </a:pPr>
            <a:r>
              <a:rPr lang="en-GB" b="0" i="0" u="none" strike="noStrike" dirty="0">
                <a:solidFill>
                  <a:schemeClr val="tx1"/>
                </a:solidFill>
                <a:effectLst/>
                <a:latin typeface="Montserat"/>
              </a:rPr>
              <a:t>The Arctic Youth Network's (AYN) has contacted us as interested volunteers to contribute on research ethics in studies involving indigenous peoples.</a:t>
            </a:r>
            <a:endParaRPr lang="en-GB" dirty="0">
              <a:solidFill>
                <a:schemeClr val="tx1"/>
              </a:solidFill>
            </a:endParaRPr>
          </a:p>
        </p:txBody>
      </p:sp>
    </p:spTree>
    <p:extLst>
      <p:ext uri="{BB962C8B-B14F-4D97-AF65-F5344CB8AC3E}">
        <p14:creationId xmlns:p14="http://schemas.microsoft.com/office/powerpoint/2010/main" val="644263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87CB2450-C95B-5B8E-21A5-85221C2EE168}"/>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3555FD22-64FE-4BBA-8754-F5B9FBFDCF5D}"/>
              </a:ext>
            </a:extLst>
          </p:cNvPr>
          <p:cNvSpPr txBox="1">
            <a:spLocks noGrp="1"/>
          </p:cNvSpPr>
          <p:nvPr>
            <p:ph type="title"/>
          </p:nvPr>
        </p:nvSpPr>
        <p:spPr>
          <a:xfrm>
            <a:off x="820804" y="890050"/>
            <a:ext cx="13928129" cy="1294350"/>
          </a:xfrm>
          <a:prstGeom prst="rect">
            <a:avLst/>
          </a:prstGeom>
        </p:spPr>
        <p:txBody>
          <a:bodyPr spcFirstLastPara="1" wrap="square" lIns="182850" tIns="182850" rIns="182850" bIns="182850" anchor="t" anchorCtr="0">
            <a:noAutofit/>
          </a:bodyPr>
          <a:lstStyle/>
          <a:p>
            <a:r>
              <a:rPr lang="es" dirty="0"/>
              <a:t>4. </a:t>
            </a:r>
            <a:r>
              <a:rPr lang="en-GB" dirty="0"/>
              <a:t>Next Steps</a:t>
            </a:r>
            <a:br>
              <a:rPr lang="en-GB" dirty="0"/>
            </a:br>
            <a:endParaRPr dirty="0"/>
          </a:p>
        </p:txBody>
      </p:sp>
      <p:sp>
        <p:nvSpPr>
          <p:cNvPr id="112" name="Google Shape;112;p22">
            <a:extLst>
              <a:ext uri="{FF2B5EF4-FFF2-40B4-BE49-F238E27FC236}">
                <a16:creationId xmlns:a16="http://schemas.microsoft.com/office/drawing/2014/main" id="{08A2CFAE-ED9B-8888-4B30-35049D790BB7}"/>
              </a:ext>
            </a:extLst>
          </p:cNvPr>
          <p:cNvSpPr txBox="1">
            <a:spLocks noGrp="1"/>
          </p:cNvSpPr>
          <p:nvPr>
            <p:ph type="body" idx="1"/>
          </p:nvPr>
        </p:nvSpPr>
        <p:spPr>
          <a:xfrm>
            <a:off x="820804" y="2254582"/>
            <a:ext cx="13642097" cy="5777835"/>
          </a:xfrm>
          <a:prstGeom prst="rect">
            <a:avLst/>
          </a:prstGeom>
          <a:noFill/>
          <a:ln>
            <a:noFill/>
          </a:ln>
        </p:spPr>
        <p:txBody>
          <a:bodyPr spcFirstLastPara="1" wrap="square" lIns="182850" tIns="182850" rIns="182850" bIns="182850" anchor="t" anchorCtr="0">
            <a:noAutofit/>
          </a:bodyPr>
          <a:lstStyle/>
          <a:p>
            <a:pPr marL="82550" indent="0" algn="l">
              <a:buNone/>
            </a:pPr>
            <a:r>
              <a:rPr lang="da-DK" i="0" u="none" strike="noStrike" baseline="0" dirty="0">
                <a:solidFill>
                  <a:schemeClr val="tx1"/>
                </a:solidFill>
                <a:latin typeface="Montserat"/>
              </a:rPr>
              <a:t>First seminar (webinar) on planning, safety, data </a:t>
            </a:r>
            <a:r>
              <a:rPr lang="da-DK" i="0" u="none" strike="noStrike" baseline="0" dirty="0" err="1">
                <a:solidFill>
                  <a:schemeClr val="tx1"/>
                </a:solidFill>
                <a:latin typeface="Montserat"/>
              </a:rPr>
              <a:t>stewardship</a:t>
            </a:r>
            <a:r>
              <a:rPr lang="da-DK" i="0" u="none" strike="noStrike" baseline="0" dirty="0">
                <a:solidFill>
                  <a:schemeClr val="tx1"/>
                </a:solidFill>
                <a:latin typeface="Montserat"/>
              </a:rPr>
              <a:t> etc. </a:t>
            </a:r>
            <a:r>
              <a:rPr lang="da-DK" i="0" u="none" strike="noStrike" baseline="0" dirty="0" err="1">
                <a:solidFill>
                  <a:schemeClr val="tx1"/>
                </a:solidFill>
                <a:latin typeface="Montserat"/>
              </a:rPr>
              <a:t>will</a:t>
            </a:r>
            <a:r>
              <a:rPr lang="da-DK" i="0" u="none" strike="noStrike" baseline="0" dirty="0">
                <a:solidFill>
                  <a:schemeClr val="tx1"/>
                </a:solidFill>
                <a:latin typeface="Montserat"/>
              </a:rPr>
              <a:t> </a:t>
            </a:r>
            <a:r>
              <a:rPr lang="da-DK" i="0" u="none" strike="noStrike" baseline="0" dirty="0" err="1">
                <a:solidFill>
                  <a:schemeClr val="tx1"/>
                </a:solidFill>
                <a:latin typeface="Montserat"/>
              </a:rPr>
              <a:t>be</a:t>
            </a:r>
            <a:r>
              <a:rPr lang="da-DK" i="0" u="none" strike="noStrike" baseline="0" dirty="0">
                <a:solidFill>
                  <a:schemeClr val="tx1"/>
                </a:solidFill>
                <a:latin typeface="Montserat"/>
              </a:rPr>
              <a:t> held on 12 May 2025, 13:00 - 17:00 GMT.</a:t>
            </a:r>
          </a:p>
          <a:p>
            <a:pPr marL="82550" indent="0" algn="l">
              <a:buNone/>
            </a:pPr>
            <a:endParaRPr lang="da-DK" i="0" u="none" strike="noStrike" baseline="0" dirty="0">
              <a:solidFill>
                <a:schemeClr val="tx1"/>
              </a:solidFill>
              <a:latin typeface="Montserat"/>
            </a:endParaRPr>
          </a:p>
          <a:p>
            <a:pPr marL="82550" indent="0" algn="l">
              <a:buNone/>
            </a:pPr>
            <a:endParaRPr lang="da-DK" dirty="0">
              <a:solidFill>
                <a:schemeClr val="tx1"/>
              </a:solidFill>
              <a:latin typeface="Montserat"/>
            </a:endParaRPr>
          </a:p>
          <a:p>
            <a:pPr marL="82550" indent="0" algn="l">
              <a:buNone/>
            </a:pPr>
            <a:endParaRPr lang="da-DK" dirty="0">
              <a:solidFill>
                <a:schemeClr val="tx1"/>
              </a:solidFill>
              <a:latin typeface="Montserat"/>
            </a:endParaRPr>
          </a:p>
          <a:p>
            <a:pPr marL="82550" indent="0" algn="l">
              <a:buNone/>
            </a:pPr>
            <a:endParaRPr lang="da-DK" dirty="0">
              <a:solidFill>
                <a:schemeClr val="tx1"/>
              </a:solidFill>
              <a:latin typeface="Montserat"/>
            </a:endParaRPr>
          </a:p>
          <a:p>
            <a:pPr marL="82550" indent="0" algn="ctr">
              <a:buNone/>
            </a:pPr>
            <a:r>
              <a:rPr lang="da-DK" sz="4400" b="1" dirty="0">
                <a:solidFill>
                  <a:srgbClr val="0070C0"/>
                </a:solidFill>
                <a:latin typeface="Montserat"/>
              </a:rPr>
              <a:t>To be announced very soon!</a:t>
            </a:r>
            <a:endParaRPr lang="da-DK" sz="4400" b="1" i="0" u="none" strike="noStrike" baseline="0" dirty="0">
              <a:solidFill>
                <a:srgbClr val="0070C0"/>
              </a:solidFill>
              <a:latin typeface="Montserat"/>
            </a:endParaRPr>
          </a:p>
          <a:p>
            <a:pPr marL="82550" indent="0" algn="ctr">
              <a:buNone/>
            </a:pPr>
            <a:endParaRPr lang="da-DK" sz="4400" b="1" dirty="0">
              <a:solidFill>
                <a:srgbClr val="0070C0"/>
              </a:solidFill>
              <a:latin typeface="Montserat"/>
            </a:endParaRPr>
          </a:p>
          <a:p>
            <a:pPr marL="82550" indent="0" algn="ctr">
              <a:buNone/>
            </a:pPr>
            <a:r>
              <a:rPr lang="da-DK" sz="4400" b="1" dirty="0" err="1">
                <a:solidFill>
                  <a:srgbClr val="0070C0"/>
                </a:solidFill>
                <a:latin typeface="Montserat"/>
              </a:rPr>
              <a:t>You</a:t>
            </a:r>
            <a:r>
              <a:rPr lang="da-DK" sz="4400" b="1" dirty="0">
                <a:solidFill>
                  <a:srgbClr val="0070C0"/>
                </a:solidFill>
                <a:latin typeface="Montserat"/>
              </a:rPr>
              <a:t> </a:t>
            </a:r>
            <a:r>
              <a:rPr lang="da-DK" sz="4400" b="1" dirty="0" err="1">
                <a:solidFill>
                  <a:srgbClr val="0070C0"/>
                </a:solidFill>
                <a:latin typeface="Montserat"/>
              </a:rPr>
              <a:t>are</a:t>
            </a:r>
            <a:r>
              <a:rPr lang="da-DK" sz="4400" b="1" dirty="0">
                <a:solidFill>
                  <a:srgbClr val="0070C0"/>
                </a:solidFill>
                <a:latin typeface="Montserat"/>
              </a:rPr>
              <a:t> all </a:t>
            </a:r>
            <a:r>
              <a:rPr lang="da-DK" sz="4400" b="1" dirty="0" err="1">
                <a:solidFill>
                  <a:srgbClr val="0070C0"/>
                </a:solidFill>
                <a:latin typeface="Montserat"/>
              </a:rPr>
              <a:t>welcome</a:t>
            </a:r>
            <a:r>
              <a:rPr lang="da-DK" sz="4400" b="1" dirty="0">
                <a:solidFill>
                  <a:srgbClr val="0070C0"/>
                </a:solidFill>
                <a:latin typeface="Montserat"/>
              </a:rPr>
              <a:t> to join!</a:t>
            </a:r>
            <a:endParaRPr lang="en-GB" sz="4400" b="1" dirty="0">
              <a:solidFill>
                <a:srgbClr val="0070C0"/>
              </a:solidFill>
              <a:latin typeface="Montserat"/>
            </a:endParaRPr>
          </a:p>
        </p:txBody>
      </p:sp>
    </p:spTree>
    <p:extLst>
      <p:ext uri="{BB962C8B-B14F-4D97-AF65-F5344CB8AC3E}">
        <p14:creationId xmlns:p14="http://schemas.microsoft.com/office/powerpoint/2010/main" val="3730110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54452E6D-C5E3-3D4B-F9E1-B4FA63D9A93C}"/>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07D16272-F730-0B16-A177-50BDA1BF8D84}"/>
              </a:ext>
            </a:extLst>
          </p:cNvPr>
          <p:cNvSpPr txBox="1">
            <a:spLocks noGrp="1"/>
          </p:cNvSpPr>
          <p:nvPr>
            <p:ph type="title"/>
          </p:nvPr>
        </p:nvSpPr>
        <p:spPr>
          <a:xfrm>
            <a:off x="820804" y="890050"/>
            <a:ext cx="13928129" cy="1294350"/>
          </a:xfrm>
          <a:prstGeom prst="rect">
            <a:avLst/>
          </a:prstGeom>
        </p:spPr>
        <p:txBody>
          <a:bodyPr spcFirstLastPara="1" wrap="square" lIns="182850" tIns="182850" rIns="182850" bIns="182850" anchor="t" anchorCtr="0">
            <a:noAutofit/>
          </a:bodyPr>
          <a:lstStyle/>
          <a:p>
            <a:r>
              <a:rPr lang="es" dirty="0"/>
              <a:t>5. </a:t>
            </a:r>
            <a:r>
              <a:rPr lang="en-GB" dirty="0"/>
              <a:t>Collaboration &amp; Key Interactions</a:t>
            </a:r>
            <a:br>
              <a:rPr lang="en-GB" dirty="0"/>
            </a:br>
            <a:endParaRPr dirty="0"/>
          </a:p>
        </p:txBody>
      </p:sp>
      <p:sp>
        <p:nvSpPr>
          <p:cNvPr id="112" name="Google Shape;112;p22">
            <a:extLst>
              <a:ext uri="{FF2B5EF4-FFF2-40B4-BE49-F238E27FC236}">
                <a16:creationId xmlns:a16="http://schemas.microsoft.com/office/drawing/2014/main" id="{65BC10BD-F4D8-FB8D-C649-1D7556CC70F2}"/>
              </a:ext>
            </a:extLst>
          </p:cNvPr>
          <p:cNvSpPr txBox="1">
            <a:spLocks noGrp="1"/>
          </p:cNvSpPr>
          <p:nvPr>
            <p:ph type="body" idx="1"/>
          </p:nvPr>
        </p:nvSpPr>
        <p:spPr>
          <a:xfrm>
            <a:off x="1048353" y="2564150"/>
            <a:ext cx="14047560" cy="6832800"/>
          </a:xfrm>
          <a:prstGeom prst="rect">
            <a:avLst/>
          </a:prstGeom>
          <a:noFill/>
          <a:ln>
            <a:noFill/>
          </a:ln>
        </p:spPr>
        <p:txBody>
          <a:bodyPr spcFirstLastPara="1" wrap="square" lIns="182850" tIns="182850" rIns="182850" bIns="182850" anchor="t" anchorCtr="0">
            <a:normAutofit/>
          </a:bodyPr>
          <a:lstStyle/>
          <a:p>
            <a:pPr marL="82550" indent="0">
              <a:buNone/>
            </a:pPr>
            <a:r>
              <a:rPr lang="en-GB" sz="2800" b="1" dirty="0">
                <a:solidFill>
                  <a:srgbClr val="0070C0"/>
                </a:solidFill>
              </a:rPr>
              <a:t>Within POLARIN:</a:t>
            </a:r>
          </a:p>
          <a:p>
            <a:pPr marL="82550" indent="0">
              <a:buNone/>
            </a:pPr>
            <a:r>
              <a:rPr lang="en-GB" sz="2800" dirty="0">
                <a:solidFill>
                  <a:schemeClr val="tx1"/>
                </a:solidFill>
              </a:rPr>
              <a:t>WP4/5 mainly through Daan Kivits (Task 7.2) with regard to data stewardship</a:t>
            </a:r>
          </a:p>
          <a:p>
            <a:pPr marL="82550" indent="0">
              <a:buNone/>
            </a:pPr>
            <a:endParaRPr lang="en-GB" sz="2800" dirty="0">
              <a:solidFill>
                <a:srgbClr val="0070C0"/>
              </a:solidFill>
            </a:endParaRPr>
          </a:p>
          <a:p>
            <a:pPr marL="82550" indent="0">
              <a:buNone/>
            </a:pPr>
            <a:r>
              <a:rPr lang="en-GB" sz="2800" dirty="0">
                <a:solidFill>
                  <a:schemeClr val="tx1"/>
                </a:solidFill>
              </a:rPr>
              <a:t>With WP8 concerning layout of brochures.</a:t>
            </a:r>
          </a:p>
          <a:p>
            <a:pPr>
              <a:buFontTx/>
              <a:buChar char="-"/>
            </a:pPr>
            <a:endParaRPr lang="en-GB" sz="4100" dirty="0">
              <a:solidFill>
                <a:srgbClr val="0070C0"/>
              </a:solidFill>
            </a:endParaRPr>
          </a:p>
          <a:p>
            <a:pPr marL="82550" indent="0">
              <a:buNone/>
            </a:pPr>
            <a:r>
              <a:rPr lang="en-GB" sz="2800" b="1" dirty="0">
                <a:solidFill>
                  <a:srgbClr val="0070C0"/>
                </a:solidFill>
              </a:rPr>
              <a:t>Outside POLARIN:</a:t>
            </a:r>
          </a:p>
          <a:p>
            <a:pPr marL="82550" indent="0">
              <a:buNone/>
            </a:pPr>
            <a:r>
              <a:rPr lang="en-GB" sz="2800" dirty="0">
                <a:solidFill>
                  <a:schemeClr val="tx1"/>
                </a:solidFill>
              </a:rPr>
              <a:t>With Arctic Youth Network’s and many other potential contributors to training materials.</a:t>
            </a:r>
          </a:p>
        </p:txBody>
      </p:sp>
    </p:spTree>
    <p:extLst>
      <p:ext uri="{BB962C8B-B14F-4D97-AF65-F5344CB8AC3E}">
        <p14:creationId xmlns:p14="http://schemas.microsoft.com/office/powerpoint/2010/main" val="401122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58FCDA8B-80D2-1AD3-B6BF-ACEF064184D7}"/>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B0D6C138-3A2A-D96F-3B96-5E8B4E7E7556}"/>
              </a:ext>
            </a:extLst>
          </p:cNvPr>
          <p:cNvSpPr txBox="1">
            <a:spLocks noGrp="1"/>
          </p:cNvSpPr>
          <p:nvPr>
            <p:ph type="title"/>
          </p:nvPr>
        </p:nvSpPr>
        <p:spPr>
          <a:xfrm>
            <a:off x="820804" y="890050"/>
            <a:ext cx="13928129" cy="1294350"/>
          </a:xfrm>
          <a:prstGeom prst="rect">
            <a:avLst/>
          </a:prstGeom>
        </p:spPr>
        <p:txBody>
          <a:bodyPr spcFirstLastPara="1" wrap="square" lIns="182850" tIns="182850" rIns="182850" bIns="182850" anchor="t" anchorCtr="0">
            <a:noAutofit/>
          </a:bodyPr>
          <a:lstStyle/>
          <a:p>
            <a:r>
              <a:rPr lang="es" dirty="0"/>
              <a:t>6. </a:t>
            </a:r>
            <a:r>
              <a:rPr lang="en-GB" dirty="0"/>
              <a:t>Discussion</a:t>
            </a:r>
            <a:r>
              <a:rPr lang="en-GB" b="1" i="0" u="none" strike="noStrike" dirty="0">
                <a:solidFill>
                  <a:srgbClr val="000000"/>
                </a:solidFill>
                <a:effectLst/>
              </a:rPr>
              <a:t> </a:t>
            </a:r>
            <a:r>
              <a:rPr lang="en-GB" dirty="0"/>
              <a:t>Points</a:t>
            </a:r>
            <a:br>
              <a:rPr lang="en-GB" b="1" i="0" u="none" strike="noStrike" dirty="0">
                <a:solidFill>
                  <a:srgbClr val="000000"/>
                </a:solidFill>
                <a:effectLst/>
              </a:rPr>
            </a:br>
            <a:br>
              <a:rPr lang="en-GB" dirty="0"/>
            </a:br>
            <a:endParaRPr dirty="0"/>
          </a:p>
        </p:txBody>
      </p:sp>
      <p:sp>
        <p:nvSpPr>
          <p:cNvPr id="112" name="Google Shape;112;p22">
            <a:extLst>
              <a:ext uri="{FF2B5EF4-FFF2-40B4-BE49-F238E27FC236}">
                <a16:creationId xmlns:a16="http://schemas.microsoft.com/office/drawing/2014/main" id="{7AB80B40-4360-4B40-8535-114102DE8046}"/>
              </a:ext>
            </a:extLst>
          </p:cNvPr>
          <p:cNvSpPr txBox="1">
            <a:spLocks noGrp="1"/>
          </p:cNvSpPr>
          <p:nvPr>
            <p:ph type="body" idx="1"/>
          </p:nvPr>
        </p:nvSpPr>
        <p:spPr>
          <a:xfrm>
            <a:off x="704425" y="2603866"/>
            <a:ext cx="15139632" cy="6832800"/>
          </a:xfrm>
          <a:prstGeom prst="rect">
            <a:avLst/>
          </a:prstGeom>
          <a:noFill/>
          <a:ln>
            <a:noFill/>
          </a:ln>
        </p:spPr>
        <p:txBody>
          <a:bodyPr spcFirstLastPara="1" wrap="square" lIns="182850" tIns="182850" rIns="182850" bIns="182850" anchor="t" anchorCtr="0">
            <a:noAutofit/>
          </a:bodyPr>
          <a:lstStyle/>
          <a:p>
            <a:pPr marL="324000" indent="-457200" algn="l">
              <a:lnSpc>
                <a:spcPct val="170000"/>
              </a:lnSpc>
              <a:buNone/>
            </a:pPr>
            <a:r>
              <a:rPr lang="en-GB" sz="3600" b="0" i="0" u="none" strike="noStrike" dirty="0">
                <a:solidFill>
                  <a:schemeClr val="tx1"/>
                </a:solidFill>
                <a:effectLst/>
              </a:rPr>
              <a:t>- </a:t>
            </a:r>
            <a:r>
              <a:rPr lang="en-GB" sz="3600" b="1" i="0" u="none" strike="noStrike" dirty="0">
                <a:solidFill>
                  <a:srgbClr val="0070C0"/>
                </a:solidFill>
                <a:effectLst/>
              </a:rPr>
              <a:t>Time schedule </a:t>
            </a:r>
            <a:r>
              <a:rPr lang="en-GB" sz="3600" b="0" i="0" u="none" strike="noStrike" dirty="0">
                <a:solidFill>
                  <a:schemeClr val="tx1"/>
                </a:solidFill>
                <a:effectLst/>
              </a:rPr>
              <a:t>(e.g. postponement of  D7.1 to align with D7.3)</a:t>
            </a:r>
          </a:p>
          <a:p>
            <a:pPr marL="324000" indent="-457200" algn="l">
              <a:lnSpc>
                <a:spcPct val="170000"/>
              </a:lnSpc>
              <a:buNone/>
            </a:pPr>
            <a:r>
              <a:rPr lang="en-GB" sz="3600" dirty="0">
                <a:solidFill>
                  <a:schemeClr val="tx1"/>
                </a:solidFill>
              </a:rPr>
              <a:t>- </a:t>
            </a:r>
            <a:r>
              <a:rPr lang="en-GB" sz="3600" b="1" dirty="0">
                <a:solidFill>
                  <a:srgbClr val="0070C0"/>
                </a:solidFill>
              </a:rPr>
              <a:t>Announcement</a:t>
            </a:r>
            <a:r>
              <a:rPr lang="en-GB" sz="3600" dirty="0">
                <a:solidFill>
                  <a:schemeClr val="tx1"/>
                </a:solidFill>
              </a:rPr>
              <a:t> of the first training webinar to all TA User Groups</a:t>
            </a:r>
          </a:p>
          <a:p>
            <a:pPr marL="324000" indent="-457200" algn="l">
              <a:lnSpc>
                <a:spcPct val="170000"/>
              </a:lnSpc>
              <a:buNone/>
            </a:pPr>
            <a:r>
              <a:rPr lang="en-GB" sz="3600" dirty="0">
                <a:solidFill>
                  <a:schemeClr val="tx1"/>
                </a:solidFill>
              </a:rPr>
              <a:t>- </a:t>
            </a:r>
            <a:r>
              <a:rPr lang="en-GB" sz="3600" b="1" dirty="0">
                <a:solidFill>
                  <a:srgbClr val="0070C0"/>
                </a:solidFill>
              </a:rPr>
              <a:t>Layout</a:t>
            </a:r>
            <a:r>
              <a:rPr lang="en-GB" sz="3600" dirty="0">
                <a:solidFill>
                  <a:schemeClr val="tx1"/>
                </a:solidFill>
              </a:rPr>
              <a:t> of the brochures (if any suggestion)</a:t>
            </a:r>
          </a:p>
          <a:p>
            <a:pPr marL="324000" indent="-457200" algn="l">
              <a:lnSpc>
                <a:spcPct val="170000"/>
              </a:lnSpc>
              <a:buNone/>
            </a:pPr>
            <a:r>
              <a:rPr lang="en-GB" sz="3600" dirty="0">
                <a:solidFill>
                  <a:schemeClr val="tx1"/>
                </a:solidFill>
              </a:rPr>
              <a:t>- </a:t>
            </a:r>
            <a:r>
              <a:rPr lang="en-GB" sz="3600" b="1" dirty="0">
                <a:solidFill>
                  <a:srgbClr val="0070C0"/>
                </a:solidFill>
              </a:rPr>
              <a:t>Content</a:t>
            </a:r>
            <a:r>
              <a:rPr lang="en-GB" sz="3600" dirty="0">
                <a:solidFill>
                  <a:srgbClr val="0070C0"/>
                </a:solidFill>
              </a:rPr>
              <a:t> </a:t>
            </a:r>
            <a:r>
              <a:rPr lang="en-GB" sz="3600" dirty="0">
                <a:solidFill>
                  <a:schemeClr val="tx1"/>
                </a:solidFill>
              </a:rPr>
              <a:t>of the training material</a:t>
            </a:r>
          </a:p>
          <a:p>
            <a:pPr marL="324000" indent="-457200" algn="l">
              <a:lnSpc>
                <a:spcPct val="170000"/>
              </a:lnSpc>
              <a:buNone/>
            </a:pPr>
            <a:r>
              <a:rPr lang="en-GB" sz="3600" dirty="0">
                <a:solidFill>
                  <a:schemeClr val="tx1"/>
                </a:solidFill>
              </a:rPr>
              <a:t>- </a:t>
            </a:r>
            <a:r>
              <a:rPr lang="en-GB" sz="3600" b="1" dirty="0">
                <a:solidFill>
                  <a:srgbClr val="0070C0"/>
                </a:solidFill>
              </a:rPr>
              <a:t>Contributions</a:t>
            </a:r>
            <a:r>
              <a:rPr lang="en-GB" sz="3600" dirty="0">
                <a:solidFill>
                  <a:schemeClr val="tx1"/>
                </a:solidFill>
              </a:rPr>
              <a:t> to the creation of the training material (if any additional volunteers)</a:t>
            </a:r>
          </a:p>
        </p:txBody>
      </p:sp>
    </p:spTree>
    <p:extLst>
      <p:ext uri="{BB962C8B-B14F-4D97-AF65-F5344CB8AC3E}">
        <p14:creationId xmlns:p14="http://schemas.microsoft.com/office/powerpoint/2010/main" val="1966947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205"/>
        <p:cNvGrpSpPr/>
        <p:nvPr/>
      </p:nvGrpSpPr>
      <p:grpSpPr>
        <a:xfrm>
          <a:off x="0" y="0"/>
          <a:ext cx="0" cy="0"/>
          <a:chOff x="0" y="0"/>
          <a:chExt cx="0" cy="0"/>
        </a:xfrm>
      </p:grpSpPr>
      <p:sp>
        <p:nvSpPr>
          <p:cNvPr id="206" name="Google Shape;206;p28"/>
          <p:cNvSpPr txBox="1"/>
          <p:nvPr/>
        </p:nvSpPr>
        <p:spPr>
          <a:xfrm>
            <a:off x="1260002" y="1869224"/>
            <a:ext cx="5562600" cy="1169700"/>
          </a:xfrm>
          <a:prstGeom prst="rect">
            <a:avLst/>
          </a:prstGeom>
          <a:noFill/>
          <a:ln>
            <a:noFill/>
          </a:ln>
        </p:spPr>
        <p:txBody>
          <a:bodyPr spcFirstLastPara="1" wrap="square" lIns="0" tIns="0" rIns="0" bIns="0" anchor="t" anchorCtr="0">
            <a:spAutoFit/>
          </a:bodyPr>
          <a:lstStyle/>
          <a:p>
            <a:pPr marL="0" marR="0" lvl="0" indent="0" algn="l" rtl="0">
              <a:lnSpc>
                <a:spcPct val="140005"/>
              </a:lnSpc>
              <a:spcBef>
                <a:spcPts val="0"/>
              </a:spcBef>
              <a:spcAft>
                <a:spcPts val="0"/>
              </a:spcAft>
              <a:buNone/>
            </a:pPr>
            <a:r>
              <a:rPr lang="es" sz="7599" i="0" u="none" strike="noStrike" cap="none">
                <a:solidFill>
                  <a:schemeClr val="accent1"/>
                </a:solidFill>
                <a:latin typeface="Montserrat Light"/>
                <a:ea typeface="Montserrat Light"/>
                <a:cs typeface="Montserrat Light"/>
                <a:sym typeface="Montserrat Light"/>
              </a:rPr>
              <a:t>Contact Us</a:t>
            </a:r>
            <a:endParaRPr>
              <a:solidFill>
                <a:schemeClr val="accent1"/>
              </a:solidFill>
              <a:latin typeface="Montserrat Light"/>
              <a:ea typeface="Montserrat Light"/>
              <a:cs typeface="Montserrat Light"/>
              <a:sym typeface="Montserrat Light"/>
            </a:endParaRPr>
          </a:p>
        </p:txBody>
      </p:sp>
      <p:sp>
        <p:nvSpPr>
          <p:cNvPr id="207" name="Google Shape;207;p28"/>
          <p:cNvSpPr txBox="1"/>
          <p:nvPr/>
        </p:nvSpPr>
        <p:spPr>
          <a:xfrm>
            <a:off x="1260002" y="3373753"/>
            <a:ext cx="6442060" cy="301621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s" sz="2800" dirty="0">
                <a:solidFill>
                  <a:schemeClr val="accent1"/>
                </a:solidFill>
                <a:latin typeface="Montserrat"/>
                <a:ea typeface="Montserrat"/>
                <a:cs typeface="Montserrat"/>
                <a:sym typeface="Montserrat"/>
              </a:rPr>
              <a:t>Morten Rasch: </a:t>
            </a:r>
          </a:p>
          <a:p>
            <a:pPr marL="0" marR="0" lvl="0" indent="0" algn="l" rtl="0">
              <a:lnSpc>
                <a:spcPct val="140000"/>
              </a:lnSpc>
              <a:spcBef>
                <a:spcPts val="0"/>
              </a:spcBef>
              <a:spcAft>
                <a:spcPts val="0"/>
              </a:spcAft>
              <a:buNone/>
            </a:pPr>
            <a:r>
              <a:rPr lang="es" sz="2800" dirty="0">
                <a:solidFill>
                  <a:schemeClr val="accent1"/>
                </a:solidFill>
                <a:latin typeface="Montserrat"/>
                <a:ea typeface="Montserrat"/>
                <a:cs typeface="Montserrat"/>
                <a:sym typeface="Montserrat"/>
              </a:rPr>
              <a:t>mras@ign.ku.dk</a:t>
            </a:r>
          </a:p>
          <a:p>
            <a:pPr marL="0" marR="0" lvl="0" indent="0" algn="l" rtl="0">
              <a:lnSpc>
                <a:spcPct val="140000"/>
              </a:lnSpc>
              <a:spcBef>
                <a:spcPts val="0"/>
              </a:spcBef>
              <a:spcAft>
                <a:spcPts val="0"/>
              </a:spcAft>
              <a:buNone/>
            </a:pPr>
            <a:endParaRPr lang="es" sz="2800" dirty="0">
              <a:solidFill>
                <a:schemeClr val="accent1"/>
              </a:solidFill>
              <a:latin typeface="Montserrat"/>
              <a:ea typeface="Montserrat"/>
              <a:cs typeface="Montserrat"/>
              <a:sym typeface="Montserrat"/>
            </a:endParaRPr>
          </a:p>
          <a:p>
            <a:pPr marL="0" marR="0" lvl="0" indent="0" algn="l" rtl="0">
              <a:lnSpc>
                <a:spcPct val="140000"/>
              </a:lnSpc>
              <a:spcBef>
                <a:spcPts val="0"/>
              </a:spcBef>
              <a:spcAft>
                <a:spcPts val="0"/>
              </a:spcAft>
              <a:buNone/>
            </a:pPr>
            <a:r>
              <a:rPr lang="es" sz="2800" dirty="0">
                <a:solidFill>
                  <a:schemeClr val="accent1"/>
                </a:solidFill>
                <a:latin typeface="Montserrat"/>
                <a:ea typeface="Montserrat"/>
                <a:cs typeface="Montserrat"/>
                <a:sym typeface="Montserrat"/>
              </a:rPr>
              <a:t>Michele Rebesco: </a:t>
            </a:r>
          </a:p>
          <a:p>
            <a:pPr marL="0" marR="0" lvl="0" indent="0" algn="l" rtl="0">
              <a:lnSpc>
                <a:spcPct val="140000"/>
              </a:lnSpc>
              <a:spcBef>
                <a:spcPts val="0"/>
              </a:spcBef>
              <a:spcAft>
                <a:spcPts val="0"/>
              </a:spcAft>
              <a:buNone/>
            </a:pPr>
            <a:r>
              <a:rPr lang="da-DK" sz="2800" dirty="0">
                <a:solidFill>
                  <a:schemeClr val="accent1"/>
                </a:solidFill>
                <a:latin typeface="Montserrat"/>
                <a:ea typeface="Montserrat"/>
                <a:cs typeface="Montserrat"/>
                <a:sym typeface="Montserrat"/>
              </a:rPr>
              <a:t>mrebesco@ogs.it</a:t>
            </a:r>
            <a:r>
              <a:rPr lang="es" sz="2800" dirty="0">
                <a:solidFill>
                  <a:schemeClr val="accent1"/>
                </a:solidFill>
                <a:latin typeface="Montserrat"/>
                <a:ea typeface="Montserrat"/>
                <a:cs typeface="Montserrat"/>
                <a:sym typeface="Montserrat"/>
              </a:rPr>
              <a:t> </a:t>
            </a:r>
            <a:endParaRPr sz="1800" dirty="0">
              <a:solidFill>
                <a:schemeClr val="accent1"/>
              </a:solidFill>
              <a:latin typeface="Montserrat"/>
              <a:ea typeface="Montserrat"/>
              <a:cs typeface="Montserrat"/>
              <a:sym typeface="Montserrat"/>
            </a:endParaRPr>
          </a:p>
        </p:txBody>
      </p:sp>
      <p:pic>
        <p:nvPicPr>
          <p:cNvPr id="212" name="Google Shape;212;p28"/>
          <p:cNvPicPr preferRelativeResize="0"/>
          <p:nvPr/>
        </p:nvPicPr>
        <p:blipFill rotWithShape="1">
          <a:blip r:embed="rId3">
            <a:alphaModFix/>
          </a:blip>
          <a:srcRect l="3268" t="1668" r="43327" b="7653"/>
          <a:stretch/>
        </p:blipFill>
        <p:spPr>
          <a:xfrm>
            <a:off x="9512300" y="-151275"/>
            <a:ext cx="8902700" cy="10604749"/>
          </a:xfrm>
          <a:prstGeom prst="rect">
            <a:avLst/>
          </a:prstGeom>
          <a:noFill/>
          <a:ln>
            <a:noFill/>
          </a:ln>
        </p:spPr>
      </p:pic>
      <p:pic>
        <p:nvPicPr>
          <p:cNvPr id="2" name="Google Shape;12;p2">
            <a:extLst>
              <a:ext uri="{FF2B5EF4-FFF2-40B4-BE49-F238E27FC236}">
                <a16:creationId xmlns:a16="http://schemas.microsoft.com/office/drawing/2014/main" id="{5DF1E749-CF0C-9977-3F60-68F08A26A5C7}"/>
              </a:ext>
            </a:extLst>
          </p:cNvPr>
          <p:cNvPicPr preferRelativeResize="0"/>
          <p:nvPr/>
        </p:nvPicPr>
        <p:blipFill>
          <a:blip r:embed="rId4">
            <a:alphaModFix/>
          </a:blip>
          <a:stretch>
            <a:fillRect/>
          </a:stretch>
        </p:blipFill>
        <p:spPr>
          <a:xfrm>
            <a:off x="985952" y="6696175"/>
            <a:ext cx="6110700" cy="3443201"/>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363E47"/>
      </a:dk2>
      <a:lt2>
        <a:srgbClr val="E5E7E9"/>
      </a:lt2>
      <a:accent1>
        <a:srgbClr val="0078FF"/>
      </a:accent1>
      <a:accent2>
        <a:srgbClr val="212121"/>
      </a:accent2>
      <a:accent3>
        <a:srgbClr val="6F87A8"/>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a3927f91-cda1-4696-af89-8c9f1ceffa91}" enabled="0" method="" siteId="{a3927f91-cda1-4696-af89-8c9f1ceffa91}" removed="1"/>
</clbl:labelList>
</file>

<file path=docProps/app.xml><?xml version="1.0" encoding="utf-8"?>
<Properties xmlns="http://schemas.openxmlformats.org/officeDocument/2006/extended-properties" xmlns:vt="http://schemas.openxmlformats.org/officeDocument/2006/docPropsVTypes">
  <TotalTime>1176</TotalTime>
  <Words>1664</Words>
  <Application>Microsoft Office PowerPoint</Application>
  <PresentationFormat>Custom</PresentationFormat>
  <Paragraphs>159</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Montserat</vt:lpstr>
      <vt:lpstr>Montserrat Light</vt:lpstr>
      <vt:lpstr>Montserrat</vt:lpstr>
      <vt:lpstr>Montserrat SemiBold</vt:lpstr>
      <vt:lpstr>Arial</vt:lpstr>
      <vt:lpstr>Simple Light</vt:lpstr>
      <vt:lpstr>WP7 – Training for infrastructure users </vt:lpstr>
      <vt:lpstr>1. Objectives</vt:lpstr>
      <vt:lpstr>1. Objectives</vt:lpstr>
      <vt:lpstr>2. Progress &amp; Achievements </vt:lpstr>
      <vt:lpstr>2. Progress &amp; Achievements </vt:lpstr>
      <vt:lpstr>2. Progress &amp; Achievements </vt:lpstr>
      <vt:lpstr>2. Progress &amp; Achievements </vt:lpstr>
      <vt:lpstr>2. Progress &amp; Achievements </vt:lpstr>
      <vt:lpstr>2. Progress &amp; Achievements </vt:lpstr>
      <vt:lpstr>2. Progress &amp; Achievements </vt:lpstr>
      <vt:lpstr>2. Progress &amp; Achievements </vt:lpstr>
      <vt:lpstr>2. Progress &amp; Achievements </vt:lpstr>
      <vt:lpstr>3. Challenges &amp; Opportunities </vt:lpstr>
      <vt:lpstr>4. Next Steps </vt:lpstr>
      <vt:lpstr>5. Collaboration &amp; Key Interactions </vt:lpstr>
      <vt:lpstr>6. Discussion Points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Large title of the presentation The polar regions play a key role in the Earth’s system</dc:title>
  <dc:creator>Morten Rasch</dc:creator>
  <cp:lastModifiedBy>Morten Rasch</cp:lastModifiedBy>
  <cp:revision>38</cp:revision>
  <dcterms:modified xsi:type="dcterms:W3CDTF">2025-04-01T10:21:25Z</dcterms:modified>
</cp:coreProperties>
</file>