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23"/>
  </p:notesMasterIdLst>
  <p:sldIdLst>
    <p:sldId id="256" r:id="rId2"/>
    <p:sldId id="258" r:id="rId3"/>
    <p:sldId id="278" r:id="rId4"/>
    <p:sldId id="1501" r:id="rId5"/>
    <p:sldId id="1502" r:id="rId6"/>
    <p:sldId id="1514" r:id="rId7"/>
    <p:sldId id="1515" r:id="rId8"/>
    <p:sldId id="1516" r:id="rId9"/>
    <p:sldId id="1506" r:id="rId10"/>
    <p:sldId id="1507" r:id="rId11"/>
    <p:sldId id="1508" r:id="rId12"/>
    <p:sldId id="1509" r:id="rId13"/>
    <p:sldId id="1510" r:id="rId14"/>
    <p:sldId id="1512" r:id="rId15"/>
    <p:sldId id="1513" r:id="rId16"/>
    <p:sldId id="1496" r:id="rId17"/>
    <p:sldId id="1498" r:id="rId18"/>
    <p:sldId id="1499" r:id="rId19"/>
    <p:sldId id="1500" r:id="rId20"/>
    <p:sldId id="1517" r:id="rId21"/>
    <p:sldId id="271" r:id="rId22"/>
  </p:sldIdLst>
  <p:sldSz cx="18288000" cy="10287000"/>
  <p:notesSz cx="6858000" cy="9144000"/>
  <p:embeddedFontLst>
    <p:embeddedFont>
      <p:font typeface="Montserrat" pitchFamily="2" charset="0"/>
      <p:regular r:id="rId24"/>
      <p:bold r:id="rId25"/>
      <p:italic r:id="rId26"/>
      <p:boldItalic r:id="rId27"/>
    </p:embeddedFont>
    <p:embeddedFont>
      <p:font typeface="Montserrat ExtraBold" pitchFamily="2" charset="0"/>
      <p:bold r:id="rId28"/>
      <p:italic r:id="rId29"/>
      <p:boldItalic r:id="rId30"/>
    </p:embeddedFont>
    <p:embeddedFont>
      <p:font typeface="Montserrat Light" pitchFamily="2" charset="0"/>
      <p:regular r:id="rId31"/>
      <p:bold r:id="rId32"/>
      <p:italic r:id="rId33"/>
      <p:boldItalic r:id="rId34"/>
    </p:embeddedFont>
    <p:embeddedFont>
      <p:font typeface="Montserrat SemiBold" pitchFamily="2" charset="0"/>
      <p:regular r:id="rId35"/>
      <p:bold r:id="rId36"/>
      <p:italic r:id="rId37"/>
      <p:boldItalic r:id="rId38"/>
    </p:embeddedFont>
    <p:embeddedFont>
      <p:font typeface="Montserrat-Bold" panose="020B0604020202020204" charset="0"/>
      <p:bold r:id="rId39"/>
      <p:italic r:id="rId40"/>
      <p:boldItalic r:id="rId41"/>
    </p:embeddedFont>
    <p:embeddedFont>
      <p:font typeface="Open Sans" panose="020B0606030504020204" pitchFamily="34" charset="0"/>
      <p:regular r:id="rId42"/>
      <p:bold r:id="rId43"/>
      <p:italic r:id="rId44"/>
      <p:boldItalic r:id="rId45"/>
    </p:embeddedFont>
    <p:embeddedFont>
      <p:font typeface="Open Sans Bold" panose="020B0806030504020204" charset="0"/>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7"/>
    <p:restoredTop sz="80408" autoAdjust="0"/>
  </p:normalViewPr>
  <p:slideViewPr>
    <p:cSldViewPr snapToGrid="0">
      <p:cViewPr varScale="1">
        <p:scale>
          <a:sx n="56" d="100"/>
          <a:sy n="56" d="100"/>
        </p:scale>
        <p:origin x="644" y="84"/>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20" Type="http://schemas.openxmlformats.org/officeDocument/2006/relationships/slide" Target="slides/slide19.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a:buNone/>
            </a:pPr>
            <a:r>
              <a:rPr lang="en-GB" sz="1800" u="none" strike="noStrike" baseline="0" dirty="0">
                <a:latin typeface="Arial" panose="020B0604020202020204" pitchFamily="34" charset="0"/>
              </a:rPr>
              <a:t>The main objective of WP8 is the communication and outreach of POLARIN’s services and outcomes to users and </a:t>
            </a:r>
            <a:r>
              <a:rPr lang="en-GB" sz="1800" b="0" i="0" u="none" strike="noStrike" baseline="0" dirty="0">
                <a:latin typeface="Times New Roman" panose="02020603050405020304" pitchFamily="18" charset="0"/>
              </a:rPr>
              <a:t>other target groups. Efficient communication is crucial to the success of engaging identified target groups with the services of POLARIN WP8 will To ensure that communication, outreach and engagement are efficient, WP8 will assess its activities throughout the POLARIN project.</a:t>
            </a:r>
          </a:p>
          <a:p>
            <a:pPr marL="158750" indent="0" algn="l">
              <a:buNone/>
            </a:pPr>
            <a:endParaRPr lang="en-GB" sz="1800" b="0" i="0" u="none" strike="noStrike" baseline="0" dirty="0">
              <a:latin typeface="Times New Roman" panose="02020603050405020304" pitchFamily="18" charset="0"/>
            </a:endParaRPr>
          </a:p>
          <a:p>
            <a:pPr marL="158750" indent="0" algn="l">
              <a:buNone/>
            </a:pPr>
            <a:r>
              <a:rPr lang="en-GB" sz="1800" b="0" i="0" u="none" strike="noStrike" baseline="0" dirty="0">
                <a:latin typeface="Times New Roman" panose="02020603050405020304" pitchFamily="18" charset="0"/>
              </a:rPr>
              <a:t>WP8 will:</a:t>
            </a:r>
          </a:p>
          <a:p>
            <a:pPr marL="457200" indent="-298450" algn="l"/>
            <a:endParaRPr lang="en-GB" dirty="0"/>
          </a:p>
          <a:p>
            <a:pPr marL="158750" indent="0" algn="l">
              <a:buNone/>
            </a:pPr>
            <a:r>
              <a:rPr lang="en-GB" dirty="0"/>
              <a:t>- Ensure there is efficient communication to POLARIN target groups by implementing communication tools developed in Task 8.1.</a:t>
            </a:r>
          </a:p>
          <a:p>
            <a:pPr marL="158750" indent="0" algn="l">
              <a:buNone/>
            </a:pPr>
            <a:r>
              <a:rPr lang="en-GB" dirty="0"/>
              <a:t>- Engage (potential) RI users with POLARIN services with several outreach methods (such as promotional materials developed in Task 8.1, online seminars (Task 8.2) and sustaining contact with RI users (Task 8.3).</a:t>
            </a:r>
          </a:p>
          <a:p>
            <a:pPr marL="158750" indent="0" algn="l">
              <a:buNone/>
            </a:pPr>
            <a:r>
              <a:rPr lang="en-GB" dirty="0"/>
              <a:t>- Assess the communication, outreach, and engagement activities, implement a POLARIN Publications Repository which contains publications linked to POLARIN services, and assess the impact of POLARIN on multiple stakeholders.</a:t>
            </a: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92dd1a9c0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nSpc>
                <a:spcPts val="13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Task 8.1 Visibility and communication of POLARIN (EPB, INACH, IGOT-UL) (M1-M60)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3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objective of Task 8.1 is to create a high visibility of the POLARIN project and to set up and implement channels for efficient communication of POLARIN. To achieve this, Task 8.1 will develop communication tools such as a website, social media channels, and dedicated groups on the Catalyst Platform and will map potential service users (in synergy with the development of the POLARIN Communication, Dissemination and Engagement Plan in Task 8.2). To ensure visibility for POLARIN from the beginning of the project, Task 8.1 will develop promotional materials such as press releases, a video, flyers, and roll-ups to share with POLARIN target groups. Task 8.1 will develop a professional lay-out for POLARIN communication, outreach, and engagement to ensure</a:t>
            </a:r>
          </a:p>
          <a:p>
            <a:pPr>
              <a:lnSpc>
                <a:spcPts val="13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POLARIN communication is consistently recognisable. WP8 will continuously connect with other </a:t>
            </a:r>
            <a:r>
              <a:rPr lang="en-GB" sz="1800" dirty="0">
                <a:effectLst/>
                <a:latin typeface="Calibri" panose="020F0502020204030204" pitchFamily="34" charset="0"/>
                <a:ea typeface="Calibri" panose="020F0502020204030204" pitchFamily="34" charset="0"/>
                <a:cs typeface="Calibri" panose="020F0502020204030204" pitchFamily="34" charset="0"/>
              </a:rPr>
              <a:t>POLARIN WPs throughout the lifespan of the project to ensure all POLARIN services are communicated effectively with identified POLARIN target groups.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Task 8.1 will: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Implement the tools for effective communication, develop promotional materials, set up media channels (website, social media, regular newsletters etc.), collect content updates and maintain them throughout the project.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Develop consistent templates (for all media) and lay-outs for POLARIN communications activities (through a Brand Identity Package, including the logo, colour template, etc).</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Set up promotional materials (press releases, promotion video, flyers, roll-ups etc.) to communicate and promote the services of POLARIN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Task 8.2 Engagement of Service Users and Ambassadors (EPB, IGOT-UL, INACH) (M1-M60)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objective of Task 8.2 is to engage (potential) RI users with POLARIN services. This task will develop and implement Communication, Dissemination and Engagement Plan, that will: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Specify the target groups for communicating about various POLARIN tools and services,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Link communication tools to target groups, and to ensure that POLARIN RI users apply these tools to share their research most effectively,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Outline when and how potential service users can be engaged with POLARIN tools and services.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Task 8.2 will organise an online seminar series to engage potential POLARIN users, with each seminar planned around the POLARIN calls. The online seminar series will start with an introductory seminar to introduce POLARIN and attract potential service users. Further seminars will be organised around each planned call for proposals and will highlight the stories of successful users. A final concluding online seminar will ensure all the achievements of POLARIN are showcased and highlighted, including those of the POLARIN Ambassadors. Task 8.2 will work with POLARIN users to produce content that could be utilised for communication (e.g., blogs, videos or photos as relevant from research expeditions) in the second half of the project. The main aim of this content is to showcase experiences of past POLARIN users, and to attract potential applicants for using POLARIN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services. To ensure material delivered by POLARIN users can be used for outreach and engagement, Task 8.2 will also set up clear instructive guidelines that will be disseminated to POLARIN users. This task will also set up “</a:t>
            </a:r>
            <a:r>
              <a:rPr lang="en-GB" sz="1800" dirty="0">
                <a:effectLst/>
                <a:latin typeface="Calibri" panose="020F0502020204030204" pitchFamily="34" charset="0"/>
                <a:ea typeface="TimesNewRomanPSMT"/>
                <a:cs typeface="Calibri" panose="020F0502020204030204" pitchFamily="34" charset="0"/>
              </a:rPr>
              <a:t>POLARIN Ambassadors”, a selected subset of physical TA users. Contact with POLARIN Ambassadors will be</a:t>
            </a:r>
            <a:r>
              <a:rPr lang="en-GB" sz="1800" dirty="0">
                <a:effectLst/>
                <a:latin typeface="Calibri" panose="020F0502020204030204" pitchFamily="34" charset="0"/>
                <a:ea typeface="Calibri" panose="020F0502020204030204" pitchFamily="34" charset="0"/>
                <a:cs typeface="Calibri" panose="020F0502020204030204" pitchFamily="34" charset="0"/>
              </a:rPr>
              <a:t> maintained as required (using for example a Catalyst Platform group dedicated to POLARIN Ambassadors) to facilitate exchange of experiences of using POLARIN services.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Task 8.2 will:</a:t>
            </a:r>
          </a:p>
          <a:p>
            <a:pPr>
              <a:lnSpc>
                <a:spcPts val="13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Develop and implement a communication, dissemination and engagement plan, ensuring the most effective communication to and engagement of service users.</a:t>
            </a: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Organise an online seminar series highlighting POLARIN Service Users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Ambassadors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 success stories: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POLARIN Stories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Provide guidelines and templates for the appropriate communication tools, to ensure that POLARIN participants can efficiently use and share their research,</a:t>
            </a: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Set up and maintain continued contact with POLARIN Ambassadors as required to facilitate </a:t>
            </a:r>
            <a:r>
              <a:rPr lang="en-GB" sz="1800" dirty="0">
                <a:effectLst/>
                <a:latin typeface="Calibri" panose="020F0502020204030204" pitchFamily="34" charset="0"/>
                <a:ea typeface="Calibri" panose="020F0502020204030204" pitchFamily="34" charset="0"/>
                <a:cs typeface="Calibri" panose="020F0502020204030204" pitchFamily="34" charset="0"/>
              </a:rPr>
              <a:t>exchange of experiences of using POLARIN services, with each Ambassador producing one communication product (either blog, vlog, photo series, or any other communication product as chosen by the Ambassador).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b="1" dirty="0">
                <a:effectLst/>
                <a:latin typeface="Calibri" panose="020F0502020204030204" pitchFamily="34" charset="0"/>
                <a:ea typeface="Calibri" panose="020F0502020204030204" pitchFamily="34" charset="0"/>
                <a:cs typeface="Calibri" panose="020F0502020204030204" pitchFamily="34" charset="0"/>
              </a:rPr>
              <a:t>Task 8.3 Evaluation of the communication and engagement activities and the impact of POLARIN (EPB, IGOT-UL) (M13-M60)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b="1"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The main objective of Task 8.3 is to assess and evaluate the impact of all engagement, outreach, and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communication activities from POLARIN, including those of users, and Ambassadors, in close cooperation with Task 8.1 and 8.2, and other WPs. The assessments will ensure that engagement, outreach, and communication will be conducted in a most effective manner throughout the project. Task 8.3 will also create the POLARIN Publication Repository (publications by POLARIN users). Task 8.3 will closely work with Task 8.2, and all WPs, connecting with POLARIN service users to ensure all publications associated with POLARIN service users will be added to the POLARIN Publication Repository. Task 8.3 will also develop a strategy to find a suitable location/host/place for the POLARIN repository after the project is completed.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Task 8.3 will: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buNone/>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Assess and evaluate the impact of POLARIN engagement, dissemination and communication activities,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3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Set up and maintain the POLARIN publications repository, ensuring open access to publications, and ensure availability after project is completed.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823428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A6CBE856-19E2-B6C3-1CB4-82DD24FA618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F897C31-D7D8-8AB4-B62E-D73D2EFB8D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B07845F-4D84-3D7F-7FF6-9875A59B8E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11883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3EA0336-995A-2CA4-5D6B-1E35582FADB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F2D8894-4698-1186-C8EF-991FA1D110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C869140-505F-2D87-624A-5B74E45EEF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16079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3EA0336-995A-2CA4-5D6B-1E35582FADB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F2D8894-4698-1186-C8EF-991FA1D110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C869140-505F-2D87-624A-5B74E45EEF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L" dirty="0" err="1"/>
              <a:t>Includes</a:t>
            </a:r>
            <a:r>
              <a:rPr lang="es-CL" dirty="0"/>
              <a:t> </a:t>
            </a:r>
            <a:r>
              <a:rPr lang="es-CL" dirty="0" err="1"/>
              <a:t>deliverables</a:t>
            </a:r>
            <a:r>
              <a:rPr lang="es-CL" dirty="0"/>
              <a:t>, POLARIN </a:t>
            </a:r>
            <a:r>
              <a:rPr lang="es-CL" dirty="0" err="1"/>
              <a:t>Consortium</a:t>
            </a:r>
            <a:r>
              <a:rPr lang="es-CL" dirty="0"/>
              <a:t> </a:t>
            </a:r>
            <a:r>
              <a:rPr lang="es-CL" dirty="0" err="1"/>
              <a:t>documents</a:t>
            </a:r>
            <a:r>
              <a:rPr lang="es-CL" dirty="0"/>
              <a:t> (</a:t>
            </a:r>
            <a:r>
              <a:rPr lang="es-CL" dirty="0" err="1"/>
              <a:t>Financial</a:t>
            </a:r>
            <a:r>
              <a:rPr lang="es-CL" dirty="0"/>
              <a:t> </a:t>
            </a:r>
            <a:r>
              <a:rPr lang="es-CL" dirty="0" err="1"/>
              <a:t>documents</a:t>
            </a:r>
            <a:r>
              <a:rPr lang="es-CL" dirty="0"/>
              <a:t>, Grant </a:t>
            </a:r>
            <a:r>
              <a:rPr lang="es-CL" dirty="0" err="1"/>
              <a:t>agreement</a:t>
            </a:r>
            <a:r>
              <a:rPr lang="es-CL" dirty="0"/>
              <a:t>), </a:t>
            </a:r>
            <a:r>
              <a:rPr lang="es-CL" dirty="0" err="1"/>
              <a:t>design</a:t>
            </a:r>
            <a:r>
              <a:rPr lang="es-CL" dirty="0"/>
              <a:t> </a:t>
            </a:r>
            <a:r>
              <a:rPr lang="es-CL" dirty="0" err="1"/>
              <a:t>materials</a:t>
            </a:r>
            <a:r>
              <a:rPr lang="es-CL" dirty="0"/>
              <a:t> (logos, </a:t>
            </a:r>
            <a:r>
              <a:rPr lang="es-CL" dirty="0" err="1"/>
              <a:t>templates</a:t>
            </a:r>
            <a:r>
              <a:rPr lang="es-CL" dirty="0"/>
              <a:t>) and </a:t>
            </a:r>
            <a:r>
              <a:rPr lang="es-CL" dirty="0" err="1"/>
              <a:t>Collaborative</a:t>
            </a:r>
            <a:r>
              <a:rPr lang="es-CL" dirty="0"/>
              <a:t> files - </a:t>
            </a:r>
            <a:r>
              <a:rPr lang="es-CL" dirty="0" err="1"/>
              <a:t>Communication</a:t>
            </a:r>
            <a:r>
              <a:rPr lang="es-CL" dirty="0"/>
              <a:t> and </a:t>
            </a:r>
            <a:r>
              <a:rPr lang="es-CL" dirty="0" err="1"/>
              <a:t>dissemination</a:t>
            </a:r>
            <a:r>
              <a:rPr lang="es-CL" dirty="0"/>
              <a:t> </a:t>
            </a:r>
            <a:r>
              <a:rPr lang="es-CL" dirty="0" err="1"/>
              <a:t>activities</a:t>
            </a:r>
            <a:endParaRPr lang="es-CL" dirty="0"/>
          </a:p>
          <a:p>
            <a:pPr marL="0" lvl="0" indent="0" algn="l" rtl="0">
              <a:spcBef>
                <a:spcPts val="0"/>
              </a:spcBef>
              <a:spcAft>
                <a:spcPts val="0"/>
              </a:spcAft>
              <a:buNone/>
            </a:pPr>
            <a:endParaRPr lang="es-CL" dirty="0"/>
          </a:p>
          <a:p>
            <a:pPr marL="0" lvl="0" indent="0" algn="l" rtl="0">
              <a:spcBef>
                <a:spcPts val="0"/>
              </a:spcBef>
              <a:spcAft>
                <a:spcPts val="0"/>
              </a:spcAft>
              <a:buNone/>
            </a:pPr>
            <a:endParaRPr lang="es-CL" dirty="0"/>
          </a:p>
        </p:txBody>
      </p:sp>
    </p:spTree>
    <p:extLst>
      <p:ext uri="{BB962C8B-B14F-4D97-AF65-F5344CB8AC3E}">
        <p14:creationId xmlns:p14="http://schemas.microsoft.com/office/powerpoint/2010/main" val="2948228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3EA0336-995A-2CA4-5D6B-1E35582FADB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F2D8894-4698-1186-C8EF-991FA1D110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C869140-505F-2D87-624A-5B74E45EEF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indent="-431640">
              <a:lnSpc>
                <a:spcPct val="140000"/>
              </a:lnSpc>
              <a:spcAft>
                <a:spcPts val="601"/>
              </a:spcAft>
              <a:buClr>
                <a:srgbClr val="0078FF"/>
              </a:buClr>
              <a:buFont typeface="Arial"/>
              <a:buChar char="•"/>
            </a:pPr>
            <a:r>
              <a:rPr lang="en-GB" sz="1100" b="1" strike="noStrike" spc="-1" dirty="0">
                <a:solidFill>
                  <a:schemeClr val="accent1"/>
                </a:solidFill>
                <a:latin typeface="Montserrat SemiBold"/>
                <a:ea typeface="Montserrat SemiBold"/>
              </a:rPr>
              <a:t>Social Media Impact:</a:t>
            </a:r>
            <a:r>
              <a:rPr lang="en-GB" sz="1100" b="0" strike="noStrike" spc="-1" dirty="0">
                <a:solidFill>
                  <a:schemeClr val="accent1"/>
                </a:solidFill>
                <a:latin typeface="Montserrat SemiBold"/>
                <a:ea typeface="Montserrat SemiBold"/>
              </a:rPr>
              <a:t> Increased engagement and visibility online</a:t>
            </a:r>
          </a:p>
          <a:p>
            <a:pPr marL="457200" marR="0" lvl="0" indent="-431640" algn="l" defTabSz="914400" rtl="0" eaLnBrk="1" fontAlgn="auto" latinLnBrk="0" hangingPunct="1">
              <a:lnSpc>
                <a:spcPct val="140000"/>
              </a:lnSpc>
              <a:spcBef>
                <a:spcPts val="0"/>
              </a:spcBef>
              <a:spcAft>
                <a:spcPts val="601"/>
              </a:spcAft>
              <a:buClr>
                <a:srgbClr val="0078FF"/>
              </a:buClr>
              <a:buSzPts val="1100"/>
              <a:buFont typeface="Arial"/>
              <a:buChar char="•"/>
              <a:tabLst/>
              <a:defRPr/>
            </a:pPr>
            <a:r>
              <a:rPr lang="en-GB" sz="1100" b="1" strike="noStrike" spc="-1" dirty="0">
                <a:solidFill>
                  <a:schemeClr val="accent1"/>
                </a:solidFill>
                <a:latin typeface="Montserrat SemiBold"/>
                <a:ea typeface="Montserrat SemiBold"/>
              </a:rPr>
              <a:t>Public Outreach:</a:t>
            </a:r>
            <a:r>
              <a:rPr lang="en-GB" sz="1100" b="0" strike="noStrike" spc="-1" dirty="0">
                <a:solidFill>
                  <a:schemeClr val="accent1"/>
                </a:solidFill>
                <a:latin typeface="Montserrat SemiBold"/>
                <a:ea typeface="Montserrat SemiBold"/>
              </a:rPr>
              <a:t> Expanded awareness through website updates, newsletters, and outreach activities</a:t>
            </a:r>
            <a:endParaRPr lang="fr-FR" sz="1100" b="0" strike="noStrike" spc="-1" dirty="0">
              <a:solidFill>
                <a:srgbClr val="000000"/>
              </a:solidFill>
              <a:latin typeface="Arial"/>
            </a:endParaRPr>
          </a:p>
          <a:p>
            <a:pPr marL="457200" indent="-431640">
              <a:lnSpc>
                <a:spcPct val="140000"/>
              </a:lnSpc>
              <a:spcAft>
                <a:spcPts val="601"/>
              </a:spcAft>
              <a:buClr>
                <a:srgbClr val="0078FF"/>
              </a:buClr>
              <a:buFont typeface="Arial"/>
              <a:buChar char="•"/>
            </a:pPr>
            <a:endParaRPr lang="fr-FR" sz="1100" b="0" strike="noStrike" spc="-1" dirty="0">
              <a:solidFill>
                <a:srgbClr val="000000"/>
              </a:solidFill>
              <a:latin typeface="Arial"/>
            </a:endParaRPr>
          </a:p>
        </p:txBody>
      </p:sp>
    </p:spTree>
    <p:extLst>
      <p:ext uri="{BB962C8B-B14F-4D97-AF65-F5344CB8AC3E}">
        <p14:creationId xmlns:p14="http://schemas.microsoft.com/office/powerpoint/2010/main" val="398177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3EA0336-995A-2CA4-5D6B-1E35582FADB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F2D8894-4698-1186-C8EF-991FA1D110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C869140-505F-2D87-624A-5B74E45EEF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indent="-431640">
              <a:lnSpc>
                <a:spcPct val="140000"/>
              </a:lnSpc>
              <a:spcAft>
                <a:spcPts val="601"/>
              </a:spcAft>
              <a:buClr>
                <a:srgbClr val="0078FF"/>
              </a:buClr>
              <a:buFont typeface="Arial"/>
              <a:buChar char="•"/>
            </a:pPr>
            <a:r>
              <a:rPr lang="en-GB" sz="1100" b="1" strike="noStrike" spc="-1" dirty="0">
                <a:solidFill>
                  <a:schemeClr val="accent1"/>
                </a:solidFill>
                <a:latin typeface="Montserrat SemiBold"/>
                <a:ea typeface="Montserrat SemiBold"/>
              </a:rPr>
              <a:t>Social Media Impact:</a:t>
            </a:r>
            <a:r>
              <a:rPr lang="en-GB" sz="1100" b="0" strike="noStrike" spc="-1" dirty="0">
                <a:solidFill>
                  <a:schemeClr val="accent1"/>
                </a:solidFill>
                <a:latin typeface="Montserrat SemiBold"/>
                <a:ea typeface="Montserrat SemiBold"/>
              </a:rPr>
              <a:t> Increased engagement and visibility online</a:t>
            </a:r>
          </a:p>
          <a:p>
            <a:pPr marL="457200" marR="0" lvl="0" indent="-431640" algn="l" defTabSz="914400" rtl="0" eaLnBrk="1" fontAlgn="auto" latinLnBrk="0" hangingPunct="1">
              <a:lnSpc>
                <a:spcPct val="140000"/>
              </a:lnSpc>
              <a:spcBef>
                <a:spcPts val="0"/>
              </a:spcBef>
              <a:spcAft>
                <a:spcPts val="601"/>
              </a:spcAft>
              <a:buClr>
                <a:srgbClr val="0078FF"/>
              </a:buClr>
              <a:buSzPts val="1100"/>
              <a:buFont typeface="Arial"/>
              <a:buChar char="•"/>
              <a:tabLst/>
              <a:defRPr/>
            </a:pPr>
            <a:r>
              <a:rPr lang="en-GB" sz="1100" b="1" strike="noStrike" spc="-1" dirty="0">
                <a:solidFill>
                  <a:schemeClr val="accent1"/>
                </a:solidFill>
                <a:latin typeface="Montserrat SemiBold"/>
                <a:ea typeface="Montserrat SemiBold"/>
              </a:rPr>
              <a:t>Public Outreach:</a:t>
            </a:r>
            <a:r>
              <a:rPr lang="en-GB" sz="1100" b="0" strike="noStrike" spc="-1" dirty="0">
                <a:solidFill>
                  <a:schemeClr val="accent1"/>
                </a:solidFill>
                <a:latin typeface="Montserrat SemiBold"/>
                <a:ea typeface="Montserrat SemiBold"/>
              </a:rPr>
              <a:t> Expanded awareness through website updates, newsletters, and outreach activities</a:t>
            </a:r>
            <a:endParaRPr lang="fr-FR" sz="1100" b="0" strike="noStrike" spc="-1" dirty="0">
              <a:solidFill>
                <a:srgbClr val="000000"/>
              </a:solidFill>
              <a:latin typeface="Arial"/>
            </a:endParaRPr>
          </a:p>
          <a:p>
            <a:pPr marL="457200" indent="-431640">
              <a:lnSpc>
                <a:spcPct val="140000"/>
              </a:lnSpc>
              <a:spcAft>
                <a:spcPts val="601"/>
              </a:spcAft>
              <a:buClr>
                <a:srgbClr val="0078FF"/>
              </a:buClr>
              <a:buFont typeface="Arial"/>
              <a:buChar char="•"/>
            </a:pPr>
            <a:endParaRPr lang="fr-FR" sz="1100" b="0" strike="noStrike" spc="-1" dirty="0">
              <a:solidFill>
                <a:srgbClr val="000000"/>
              </a:solidFill>
              <a:latin typeface="Arial"/>
            </a:endParaRPr>
          </a:p>
        </p:txBody>
      </p:sp>
    </p:spTree>
    <p:extLst>
      <p:ext uri="{BB962C8B-B14F-4D97-AF65-F5344CB8AC3E}">
        <p14:creationId xmlns:p14="http://schemas.microsoft.com/office/powerpoint/2010/main" val="2469395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A214A890-78DC-FFD1-5D1A-65235D660548}"/>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280BB2-9A49-227F-F3F4-03F0FBD713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9F782DBD-3766-C636-5D5C-3195BF3330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7979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2CCD3C16-9A76-0CC2-5FA4-6BA34A8EC56D}"/>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6532E141-DB26-98A3-E992-D1512B47B7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BBB5E892-5D7F-F40A-E9BA-2927DE7325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2718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BDA603A4-4018-A934-99C2-56D067BE2FAE}"/>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7753BCC2-68CF-013C-643F-FCB8274CB7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62B6A8EB-ACCB-0F69-00DA-03441EFC37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50219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A9BAE1C5-A6C3-6A0F-D014-BAC6513CED6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EC2CDE8-F7B3-0F97-D282-00FFBBC273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D155554C-887A-C4D0-D5C5-1199DEC003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2029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199F61A3-F4E6-6BBA-2A45-902F767CDC58}"/>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61CAA303-285A-E300-6457-6508C798B4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5A0379A0-ACE8-2A61-1914-D4D6998FC61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L" sz="4000" dirty="0"/>
              <a:t>CO1: </a:t>
            </a:r>
            <a:r>
              <a:rPr lang="es-CL" sz="4000" dirty="0" err="1"/>
              <a:t>To</a:t>
            </a:r>
            <a:r>
              <a:rPr lang="es-CL" sz="4000" dirty="0"/>
              <a:t> </a:t>
            </a:r>
            <a:r>
              <a:rPr lang="es-CL" sz="4000" dirty="0" err="1"/>
              <a:t>promote</a:t>
            </a:r>
            <a:r>
              <a:rPr lang="es-CL" sz="4000" dirty="0"/>
              <a:t> </a:t>
            </a:r>
            <a:r>
              <a:rPr lang="es-CL" sz="4000" dirty="0" err="1"/>
              <a:t>the</a:t>
            </a:r>
            <a:r>
              <a:rPr lang="es-CL" sz="4000" dirty="0"/>
              <a:t> </a:t>
            </a:r>
            <a:r>
              <a:rPr lang="es-CL" sz="4000" dirty="0" err="1"/>
              <a:t>project</a:t>
            </a:r>
            <a:r>
              <a:rPr lang="es-CL" sz="4000" dirty="0"/>
              <a:t> </a:t>
            </a:r>
            <a:r>
              <a:rPr lang="es-CL" sz="4000" dirty="0" err="1"/>
              <a:t>throughout</a:t>
            </a:r>
            <a:r>
              <a:rPr lang="es-CL" sz="4000" dirty="0"/>
              <a:t> </a:t>
            </a:r>
            <a:r>
              <a:rPr lang="es-CL" sz="4000" dirty="0" err="1"/>
              <a:t>the</a:t>
            </a:r>
            <a:r>
              <a:rPr lang="es-CL" sz="4000" dirty="0"/>
              <a:t> full </a:t>
            </a:r>
            <a:r>
              <a:rPr lang="es-CL" sz="4000" dirty="0" err="1"/>
              <a:t>lifespan</a:t>
            </a:r>
            <a:r>
              <a:rPr lang="es-CL" sz="4000" dirty="0"/>
              <a:t> </a:t>
            </a:r>
            <a:r>
              <a:rPr lang="es-CL" sz="4000" dirty="0" err="1"/>
              <a:t>of</a:t>
            </a:r>
            <a:r>
              <a:rPr lang="es-CL" sz="4000" dirty="0"/>
              <a:t> </a:t>
            </a:r>
            <a:r>
              <a:rPr lang="es-CL" sz="4000" dirty="0" err="1"/>
              <a:t>the</a:t>
            </a:r>
            <a:r>
              <a:rPr lang="es-CL" sz="4000" dirty="0"/>
              <a:t> </a:t>
            </a:r>
            <a:r>
              <a:rPr lang="es-CL" sz="4000" dirty="0" err="1"/>
              <a:t>project</a:t>
            </a:r>
            <a:r>
              <a:rPr lang="es-CL" sz="4000" dirty="0"/>
              <a:t>,</a:t>
            </a:r>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a:t>CO2: </a:t>
            </a:r>
            <a:r>
              <a:rPr lang="es-CL" sz="4000" dirty="0" err="1"/>
              <a:t>To</a:t>
            </a:r>
            <a:r>
              <a:rPr lang="es-CL" sz="4000" dirty="0"/>
              <a:t> </a:t>
            </a:r>
            <a:r>
              <a:rPr lang="es-CL" sz="4000" dirty="0" err="1"/>
              <a:t>actively</a:t>
            </a:r>
            <a:r>
              <a:rPr lang="es-CL" sz="4000" dirty="0"/>
              <a:t> </a:t>
            </a:r>
            <a:r>
              <a:rPr lang="es-CL" sz="4000" dirty="0" err="1"/>
              <a:t>advertise</a:t>
            </a:r>
            <a:r>
              <a:rPr lang="es-CL" sz="4000" dirty="0"/>
              <a:t> </a:t>
            </a:r>
            <a:r>
              <a:rPr lang="es-CL" sz="4000" dirty="0" err="1"/>
              <a:t>POLARIN’s</a:t>
            </a:r>
            <a:r>
              <a:rPr lang="es-CL" sz="4000" dirty="0"/>
              <a:t> </a:t>
            </a:r>
            <a:r>
              <a:rPr lang="es-CL" sz="4000" dirty="0" err="1"/>
              <a:t>services</a:t>
            </a:r>
            <a:r>
              <a:rPr lang="es-CL" sz="4000" dirty="0"/>
              <a:t>: TA </a:t>
            </a:r>
            <a:r>
              <a:rPr lang="es-CL" sz="4000" dirty="0" err="1"/>
              <a:t>to</a:t>
            </a:r>
            <a:r>
              <a:rPr lang="es-CL" sz="4000" dirty="0"/>
              <a:t> </a:t>
            </a:r>
            <a:r>
              <a:rPr lang="es-CL" sz="4000" dirty="0" err="1"/>
              <a:t>RIs</a:t>
            </a:r>
            <a:r>
              <a:rPr lang="es-CL" sz="4000" dirty="0"/>
              <a:t>, VA </a:t>
            </a:r>
            <a:r>
              <a:rPr lang="es-CL" sz="4000" dirty="0" err="1"/>
              <a:t>to</a:t>
            </a:r>
            <a:r>
              <a:rPr lang="es-CL" sz="4000" dirty="0"/>
              <a:t> data, data </a:t>
            </a:r>
            <a:r>
              <a:rPr lang="es-CL" sz="4000" dirty="0" err="1"/>
              <a:t>tools</a:t>
            </a:r>
            <a:r>
              <a:rPr lang="es-CL" sz="4000" dirty="0"/>
              <a:t>, data </a:t>
            </a:r>
            <a:r>
              <a:rPr lang="es-CL" sz="4000" dirty="0" err="1"/>
              <a:t>services</a:t>
            </a:r>
            <a:r>
              <a:rPr lang="es-CL" sz="4000" dirty="0"/>
              <a:t> and data </a:t>
            </a:r>
            <a:r>
              <a:rPr lang="es-CL" sz="4000" dirty="0" err="1"/>
              <a:t>products</a:t>
            </a:r>
            <a:r>
              <a:rPr lang="es-CL" sz="4000" dirty="0"/>
              <a:t>, and training </a:t>
            </a:r>
            <a:r>
              <a:rPr lang="es-CL" sz="4000" dirty="0" err="1"/>
              <a:t>opportunities</a:t>
            </a:r>
            <a:r>
              <a:rPr lang="es-CL" sz="4000" dirty="0"/>
              <a:t>.</a:t>
            </a:r>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a:t>CO3: </a:t>
            </a:r>
            <a:r>
              <a:rPr lang="es-CL" sz="4000" dirty="0" err="1"/>
              <a:t>To</a:t>
            </a:r>
            <a:r>
              <a:rPr lang="es-CL" sz="4000" dirty="0"/>
              <a:t> </a:t>
            </a:r>
            <a:r>
              <a:rPr lang="es-CL" sz="4000" dirty="0" err="1"/>
              <a:t>inform</a:t>
            </a:r>
            <a:r>
              <a:rPr lang="es-CL" sz="4000" dirty="0"/>
              <a:t> and </a:t>
            </a:r>
            <a:r>
              <a:rPr lang="es-CL" sz="4000" dirty="0" err="1"/>
              <a:t>reach</a:t>
            </a:r>
            <a:r>
              <a:rPr lang="es-CL" sz="4000" dirty="0"/>
              <a:t> </a:t>
            </a:r>
            <a:r>
              <a:rPr lang="es-CL" sz="4000" dirty="0" err="1"/>
              <a:t>out</a:t>
            </a:r>
            <a:r>
              <a:rPr lang="es-CL" sz="4000" dirty="0"/>
              <a:t> </a:t>
            </a:r>
            <a:r>
              <a:rPr lang="es-CL" sz="4000" dirty="0" err="1"/>
              <a:t>to</a:t>
            </a:r>
            <a:r>
              <a:rPr lang="es-CL" sz="4000" dirty="0"/>
              <a:t> </a:t>
            </a:r>
            <a:r>
              <a:rPr lang="es-CL" sz="4000" dirty="0" err="1"/>
              <a:t>society</a:t>
            </a:r>
            <a:r>
              <a:rPr lang="es-CL" sz="4000" dirty="0"/>
              <a:t> and show </a:t>
            </a:r>
            <a:r>
              <a:rPr lang="es-CL" sz="4000" dirty="0" err="1"/>
              <a:t>the</a:t>
            </a:r>
            <a:r>
              <a:rPr lang="es-CL" sz="4000" dirty="0"/>
              <a:t> </a:t>
            </a:r>
            <a:r>
              <a:rPr lang="es-CL" sz="4000" dirty="0" err="1"/>
              <a:t>activities</a:t>
            </a:r>
            <a:r>
              <a:rPr lang="es-CL" sz="4000" dirty="0"/>
              <a:t> </a:t>
            </a:r>
            <a:r>
              <a:rPr lang="es-CL" sz="4000" dirty="0" err="1"/>
              <a:t>performed</a:t>
            </a:r>
            <a:r>
              <a:rPr lang="es-CL" sz="4000" dirty="0"/>
              <a:t>, and </a:t>
            </a:r>
            <a:r>
              <a:rPr lang="es-CL" sz="4000" dirty="0" err="1"/>
              <a:t>the</a:t>
            </a:r>
            <a:r>
              <a:rPr lang="es-CL" sz="4000" dirty="0"/>
              <a:t> use and </a:t>
            </a:r>
            <a:r>
              <a:rPr lang="es-CL" sz="4000" dirty="0" err="1"/>
              <a:t>benefits</a:t>
            </a:r>
            <a:r>
              <a:rPr lang="es-CL" sz="4000" dirty="0"/>
              <a:t> </a:t>
            </a:r>
            <a:r>
              <a:rPr lang="es-CL" sz="4000" dirty="0" err="1"/>
              <a:t>the</a:t>
            </a:r>
            <a:r>
              <a:rPr lang="es-CL" sz="4000" dirty="0"/>
              <a:t> </a:t>
            </a:r>
            <a:r>
              <a:rPr lang="es-CL" sz="4000" dirty="0" err="1"/>
              <a:t>project</a:t>
            </a:r>
            <a:r>
              <a:rPr lang="es-CL" sz="4000" dirty="0"/>
              <a:t> </a:t>
            </a:r>
            <a:r>
              <a:rPr lang="es-CL" sz="4000" dirty="0" err="1"/>
              <a:t>will</a:t>
            </a:r>
            <a:r>
              <a:rPr lang="es-CL" sz="4000" dirty="0"/>
              <a:t> </a:t>
            </a:r>
            <a:r>
              <a:rPr lang="es-CL" sz="4000" dirty="0" err="1"/>
              <a:t>have</a:t>
            </a:r>
            <a:r>
              <a:rPr lang="es-CL" sz="4000" dirty="0"/>
              <a:t> </a:t>
            </a:r>
            <a:r>
              <a:rPr lang="es-CL" sz="4000" dirty="0" err="1"/>
              <a:t>for</a:t>
            </a:r>
            <a:r>
              <a:rPr lang="es-CL" sz="4000" dirty="0"/>
              <a:t> </a:t>
            </a:r>
            <a:r>
              <a:rPr lang="es-CL" sz="4000" dirty="0" err="1"/>
              <a:t>citizens</a:t>
            </a:r>
            <a:r>
              <a:rPr lang="es-CL" sz="4000" dirty="0"/>
              <a:t>.</a:t>
            </a:r>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a:t>CO4: </a:t>
            </a:r>
            <a:r>
              <a:rPr lang="es-CL" sz="4000" dirty="0" err="1"/>
              <a:t>To</a:t>
            </a:r>
            <a:r>
              <a:rPr lang="es-CL" sz="4000" dirty="0"/>
              <a:t> </a:t>
            </a:r>
            <a:r>
              <a:rPr lang="es-CL" sz="4000" dirty="0" err="1"/>
              <a:t>contribute</a:t>
            </a:r>
            <a:r>
              <a:rPr lang="es-CL" sz="4000" dirty="0"/>
              <a:t> </a:t>
            </a:r>
            <a:r>
              <a:rPr lang="es-CL" sz="4000" dirty="0" err="1"/>
              <a:t>to</a:t>
            </a:r>
            <a:r>
              <a:rPr lang="es-CL" sz="4000" dirty="0"/>
              <a:t> </a:t>
            </a:r>
            <a:r>
              <a:rPr lang="es-CL" sz="4000" dirty="0" err="1"/>
              <a:t>evidence-based</a:t>
            </a:r>
            <a:r>
              <a:rPr lang="es-CL" sz="4000" dirty="0"/>
              <a:t> </a:t>
            </a:r>
            <a:r>
              <a:rPr lang="es-CL" sz="4000" dirty="0" err="1"/>
              <a:t>policy-making</a:t>
            </a:r>
            <a:r>
              <a:rPr lang="es-CL" sz="4000" dirty="0"/>
              <a:t>.</a:t>
            </a:r>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a:t>CO5: </a:t>
            </a:r>
            <a:r>
              <a:rPr lang="es-CL" sz="4000" dirty="0" err="1"/>
              <a:t>To</a:t>
            </a:r>
            <a:r>
              <a:rPr lang="es-CL" sz="4000" dirty="0"/>
              <a:t> </a:t>
            </a:r>
            <a:r>
              <a:rPr lang="es-CL" sz="4000" dirty="0" err="1"/>
              <a:t>support</a:t>
            </a:r>
            <a:r>
              <a:rPr lang="es-CL" sz="4000" dirty="0"/>
              <a:t> </a:t>
            </a:r>
            <a:r>
              <a:rPr lang="es-CL" sz="4000" dirty="0" err="1"/>
              <a:t>internal</a:t>
            </a:r>
            <a:r>
              <a:rPr lang="es-CL" sz="4000" dirty="0"/>
              <a:t> </a:t>
            </a:r>
            <a:r>
              <a:rPr lang="es-CL" sz="4000" dirty="0" err="1"/>
              <a:t>communication</a:t>
            </a:r>
            <a:r>
              <a:rPr lang="es-CL" sz="4000" dirty="0"/>
              <a:t>.</a:t>
            </a:r>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a:t>Target </a:t>
            </a:r>
            <a:r>
              <a:rPr lang="es-CL" sz="4000" dirty="0" err="1"/>
              <a:t>audiences</a:t>
            </a:r>
            <a:r>
              <a:rPr lang="es-CL" sz="4000" dirty="0"/>
              <a:t>: </a:t>
            </a:r>
            <a:r>
              <a:rPr lang="es-CL" sz="4000" dirty="0" err="1"/>
              <a:t>Scientific</a:t>
            </a:r>
            <a:r>
              <a:rPr lang="es-CL" sz="4000" dirty="0"/>
              <a:t> </a:t>
            </a:r>
            <a:r>
              <a:rPr lang="es-CL" sz="4000" dirty="0" err="1"/>
              <a:t>community</a:t>
            </a:r>
            <a:r>
              <a:rPr lang="es-CL" sz="4000" dirty="0"/>
              <a:t>, </a:t>
            </a:r>
            <a:r>
              <a:rPr lang="es-CL" sz="4000" dirty="0" err="1"/>
              <a:t>Early</a:t>
            </a:r>
            <a:r>
              <a:rPr lang="es-CL" sz="4000" dirty="0"/>
              <a:t> </a:t>
            </a:r>
            <a:r>
              <a:rPr lang="es-CL" sz="4000" dirty="0" err="1"/>
              <a:t>career</a:t>
            </a:r>
            <a:r>
              <a:rPr lang="es-CL" sz="4000" dirty="0"/>
              <a:t> </a:t>
            </a:r>
            <a:r>
              <a:rPr lang="es-CL" sz="4000" dirty="0" err="1"/>
              <a:t>researchers</a:t>
            </a:r>
            <a:r>
              <a:rPr lang="es-CL" sz="4000" dirty="0"/>
              <a:t>, </a:t>
            </a:r>
            <a:r>
              <a:rPr lang="es-CL" sz="4000" dirty="0" err="1"/>
              <a:t>National</a:t>
            </a:r>
            <a:r>
              <a:rPr lang="es-CL" sz="4000" dirty="0"/>
              <a:t> polar </a:t>
            </a:r>
            <a:r>
              <a:rPr lang="es-CL" sz="4000" dirty="0" err="1"/>
              <a:t>programmes</a:t>
            </a:r>
            <a:r>
              <a:rPr lang="es-CL" sz="4000" dirty="0"/>
              <a:t> and </a:t>
            </a:r>
            <a:r>
              <a:rPr lang="es-CL" sz="4000" dirty="0" err="1"/>
              <a:t>research</a:t>
            </a:r>
            <a:r>
              <a:rPr lang="es-CL" sz="4000" dirty="0"/>
              <a:t> </a:t>
            </a:r>
            <a:r>
              <a:rPr lang="es-CL" sz="4000" dirty="0" err="1"/>
              <a:t>institutions</a:t>
            </a:r>
            <a:r>
              <a:rPr lang="es-CL" sz="4000" dirty="0"/>
              <a:t>, </a:t>
            </a:r>
            <a:r>
              <a:rPr lang="es-CL" sz="4000" dirty="0" err="1"/>
              <a:t>Funded</a:t>
            </a:r>
            <a:r>
              <a:rPr lang="es-CL" sz="4000" dirty="0"/>
              <a:t> (polar) </a:t>
            </a:r>
            <a:r>
              <a:rPr lang="es-CL" sz="4000" dirty="0" err="1"/>
              <a:t>projects</a:t>
            </a:r>
            <a:r>
              <a:rPr lang="es-CL" sz="4000" dirty="0"/>
              <a:t> </a:t>
            </a:r>
            <a:r>
              <a:rPr lang="es-CL" sz="4000" dirty="0" err="1"/>
              <a:t>or</a:t>
            </a:r>
            <a:r>
              <a:rPr lang="es-CL" sz="4000" dirty="0"/>
              <a:t> </a:t>
            </a:r>
            <a:r>
              <a:rPr lang="es-CL" sz="4000" dirty="0" err="1"/>
              <a:t>projects</a:t>
            </a:r>
            <a:r>
              <a:rPr lang="es-CL" sz="4000" dirty="0"/>
              <a:t> </a:t>
            </a:r>
            <a:r>
              <a:rPr lang="es-CL" sz="4000" dirty="0" err="1"/>
              <a:t>that</a:t>
            </a:r>
            <a:r>
              <a:rPr lang="es-CL" sz="4000" dirty="0"/>
              <a:t> </a:t>
            </a:r>
            <a:r>
              <a:rPr lang="es-CL" sz="4000" dirty="0" err="1"/>
              <a:t>need</a:t>
            </a:r>
            <a:r>
              <a:rPr lang="es-CL" sz="4000" dirty="0"/>
              <a:t> polar data, </a:t>
            </a:r>
            <a:r>
              <a:rPr lang="es-CL" sz="4000" dirty="0" err="1"/>
              <a:t>Technicians</a:t>
            </a:r>
            <a:r>
              <a:rPr lang="es-CL" sz="4000" dirty="0"/>
              <a:t> and </a:t>
            </a:r>
            <a:r>
              <a:rPr lang="es-CL" sz="4000" dirty="0" err="1"/>
              <a:t>engineers</a:t>
            </a:r>
            <a:r>
              <a:rPr lang="es-CL" sz="4000" dirty="0"/>
              <a:t>, Multilateral and </a:t>
            </a:r>
            <a:r>
              <a:rPr lang="es-CL" sz="4000" dirty="0" err="1"/>
              <a:t>international</a:t>
            </a:r>
            <a:r>
              <a:rPr lang="es-CL" sz="4000" dirty="0"/>
              <a:t> </a:t>
            </a:r>
            <a:r>
              <a:rPr lang="es-CL" sz="4000" dirty="0" err="1"/>
              <a:t>organisations</a:t>
            </a: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err="1"/>
              <a:t>Other</a:t>
            </a:r>
            <a:r>
              <a:rPr lang="es-CL" sz="4000" dirty="0"/>
              <a:t> target </a:t>
            </a:r>
            <a:r>
              <a:rPr lang="es-CL" sz="4000" dirty="0" err="1"/>
              <a:t>groups</a:t>
            </a:r>
            <a:r>
              <a:rPr lang="es-CL" sz="4000" dirty="0"/>
              <a:t>: POLARIN </a:t>
            </a:r>
            <a:r>
              <a:rPr lang="es-CL" sz="4000" dirty="0" err="1"/>
              <a:t>consortium</a:t>
            </a:r>
            <a:r>
              <a:rPr lang="es-CL" sz="4000" dirty="0"/>
              <a:t> </a:t>
            </a:r>
            <a:r>
              <a:rPr lang="es-CL" sz="4000" dirty="0" err="1"/>
              <a:t>members</a:t>
            </a:r>
            <a:r>
              <a:rPr lang="es-CL" sz="4000" dirty="0"/>
              <a:t>, </a:t>
            </a:r>
            <a:r>
              <a:rPr lang="es-CL" sz="4000" dirty="0" err="1"/>
              <a:t>User</a:t>
            </a:r>
            <a:r>
              <a:rPr lang="es-CL" sz="4000" dirty="0"/>
              <a:t> </a:t>
            </a:r>
            <a:r>
              <a:rPr lang="es-CL" sz="4000" dirty="0" err="1"/>
              <a:t>groups</a:t>
            </a:r>
            <a:r>
              <a:rPr lang="es-CL" sz="4000" dirty="0"/>
              <a:t>, </a:t>
            </a:r>
            <a:r>
              <a:rPr lang="es-CL" sz="4000" dirty="0" err="1"/>
              <a:t>Research</a:t>
            </a:r>
            <a:r>
              <a:rPr lang="es-CL" sz="4000" dirty="0"/>
              <a:t> </a:t>
            </a:r>
            <a:r>
              <a:rPr lang="es-CL" sz="4000" dirty="0" err="1"/>
              <a:t>infrastructure</a:t>
            </a:r>
            <a:r>
              <a:rPr lang="es-CL" sz="4000" dirty="0"/>
              <a:t> </a:t>
            </a:r>
            <a:r>
              <a:rPr lang="es-CL" sz="4000" dirty="0" err="1"/>
              <a:t>operators</a:t>
            </a:r>
            <a:r>
              <a:rPr lang="es-CL" sz="4000" dirty="0"/>
              <a:t>, International </a:t>
            </a:r>
            <a:r>
              <a:rPr lang="es-CL" sz="4000" dirty="0" err="1"/>
              <a:t>agreements</a:t>
            </a:r>
            <a:r>
              <a:rPr lang="es-CL" sz="4000" dirty="0"/>
              <a:t> and </a:t>
            </a:r>
            <a:r>
              <a:rPr lang="es-CL" sz="4000" dirty="0" err="1"/>
              <a:t>international</a:t>
            </a:r>
            <a:r>
              <a:rPr lang="es-CL" sz="4000" dirty="0"/>
              <a:t> </a:t>
            </a:r>
            <a:r>
              <a:rPr lang="es-CL" sz="4000" dirty="0" err="1"/>
              <a:t>partnerships</a:t>
            </a:r>
            <a:r>
              <a:rPr lang="es-CL" sz="4000" dirty="0"/>
              <a:t>, </a:t>
            </a:r>
            <a:r>
              <a:rPr lang="es-CL" sz="4000" dirty="0" err="1"/>
              <a:t>Policy</a:t>
            </a:r>
            <a:r>
              <a:rPr lang="es-CL" sz="4000" dirty="0"/>
              <a:t> and </a:t>
            </a:r>
            <a:r>
              <a:rPr lang="es-CL" sz="4000" dirty="0" err="1"/>
              <a:t>decision</a:t>
            </a:r>
            <a:r>
              <a:rPr lang="es-CL" sz="4000" dirty="0"/>
              <a:t> </a:t>
            </a:r>
            <a:r>
              <a:rPr lang="es-CL" sz="4000" dirty="0" err="1"/>
              <a:t>makers</a:t>
            </a:r>
            <a:r>
              <a:rPr lang="es-CL" sz="4000" dirty="0"/>
              <a:t>, </a:t>
            </a:r>
            <a:r>
              <a:rPr lang="es-CL" sz="4000" dirty="0" err="1"/>
              <a:t>Maritime</a:t>
            </a:r>
            <a:r>
              <a:rPr lang="es-CL" sz="4000" dirty="0"/>
              <a:t> </a:t>
            </a:r>
            <a:r>
              <a:rPr lang="es-CL" sz="4000" dirty="0" err="1"/>
              <a:t>industry</a:t>
            </a:r>
            <a:r>
              <a:rPr lang="es-CL" sz="4000" dirty="0"/>
              <a:t>, Media, Civil </a:t>
            </a:r>
            <a:r>
              <a:rPr lang="es-CL" sz="4000" dirty="0" err="1"/>
              <a:t>society</a:t>
            </a:r>
            <a:r>
              <a:rPr lang="es-CL" sz="4000" dirty="0"/>
              <a:t>, </a:t>
            </a:r>
            <a:r>
              <a:rPr lang="es-CL" sz="4000" dirty="0" err="1"/>
              <a:t>Educators</a:t>
            </a: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err="1"/>
              <a:t>Communication</a:t>
            </a:r>
            <a:r>
              <a:rPr lang="es-CL" sz="4000" dirty="0"/>
              <a:t> </a:t>
            </a:r>
            <a:r>
              <a:rPr lang="es-CL" sz="4000" dirty="0" err="1"/>
              <a:t>channels</a:t>
            </a:r>
            <a:r>
              <a:rPr lang="es-CL" sz="4000" dirty="0"/>
              <a:t> and </a:t>
            </a:r>
            <a:r>
              <a:rPr lang="es-CL" sz="4000" dirty="0" err="1"/>
              <a:t>tools</a:t>
            </a:r>
            <a:r>
              <a:rPr lang="es-CL" sz="4000" dirty="0"/>
              <a:t>: </a:t>
            </a:r>
            <a:r>
              <a:rPr lang="es-CL" sz="4000" dirty="0" err="1"/>
              <a:t>Corporate</a:t>
            </a:r>
            <a:r>
              <a:rPr lang="es-CL" sz="4000" dirty="0"/>
              <a:t> </a:t>
            </a:r>
            <a:r>
              <a:rPr lang="es-CL" sz="4000" dirty="0" err="1"/>
              <a:t>identity</a:t>
            </a:r>
            <a:r>
              <a:rPr lang="es-CL" sz="4000" dirty="0"/>
              <a:t> (logo, </a:t>
            </a:r>
            <a:r>
              <a:rPr lang="es-CL" sz="4000" dirty="0" err="1"/>
              <a:t>templates</a:t>
            </a:r>
            <a:r>
              <a:rPr lang="es-CL" sz="4000" dirty="0"/>
              <a:t>), </a:t>
            </a:r>
            <a:r>
              <a:rPr lang="es-CL" sz="4000" dirty="0" err="1"/>
              <a:t>Website</a:t>
            </a:r>
            <a:r>
              <a:rPr lang="es-CL" sz="4000" dirty="0"/>
              <a:t>, </a:t>
            </a:r>
            <a:r>
              <a:rPr lang="es-CL" sz="4000" dirty="0" err="1"/>
              <a:t>Internal</a:t>
            </a:r>
            <a:r>
              <a:rPr lang="es-CL" sz="4000" dirty="0"/>
              <a:t> </a:t>
            </a:r>
            <a:r>
              <a:rPr lang="es-CL" sz="4000" dirty="0" err="1"/>
              <a:t>website</a:t>
            </a:r>
            <a:r>
              <a:rPr lang="es-CL" sz="4000" dirty="0"/>
              <a:t> (</a:t>
            </a:r>
            <a:r>
              <a:rPr lang="es-CL" sz="4000" dirty="0" err="1"/>
              <a:t>reports</a:t>
            </a:r>
            <a:r>
              <a:rPr lang="es-CL" sz="4000" dirty="0"/>
              <a:t>, </a:t>
            </a:r>
            <a:r>
              <a:rPr lang="es-CL" sz="4000" dirty="0" err="1"/>
              <a:t>deliverables</a:t>
            </a:r>
            <a:r>
              <a:rPr lang="es-CL" sz="4000" dirty="0"/>
              <a:t>), Social Media, </a:t>
            </a:r>
            <a:r>
              <a:rPr lang="es-CL" sz="4000" dirty="0" err="1"/>
              <a:t>Newsletter</a:t>
            </a:r>
            <a:r>
              <a:rPr lang="es-CL" sz="4000" dirty="0"/>
              <a:t>, </a:t>
            </a:r>
            <a:r>
              <a:rPr lang="es-CL" sz="4000" dirty="0" err="1"/>
              <a:t>Flyers</a:t>
            </a:r>
            <a:r>
              <a:rPr lang="es-CL" sz="4000" dirty="0"/>
              <a:t>, </a:t>
            </a:r>
            <a:r>
              <a:rPr lang="es-CL" sz="4000" dirty="0" err="1"/>
              <a:t>brochures</a:t>
            </a:r>
            <a:r>
              <a:rPr lang="es-CL" sz="4000" dirty="0"/>
              <a:t>, posters, </a:t>
            </a:r>
            <a:r>
              <a:rPr lang="es-CL" sz="4000" dirty="0" err="1"/>
              <a:t>rollups</a:t>
            </a:r>
            <a:r>
              <a:rPr lang="es-CL" sz="4000" dirty="0"/>
              <a:t> </a:t>
            </a:r>
            <a:r>
              <a:rPr lang="es-CL" sz="4000" dirty="0" err="1"/>
              <a:t>on</a:t>
            </a:r>
            <a:r>
              <a:rPr lang="es-CL" sz="4000" dirty="0"/>
              <a:t> </a:t>
            </a:r>
            <a:r>
              <a:rPr lang="es-CL" sz="4000" dirty="0" err="1"/>
              <a:t>demand</a:t>
            </a:r>
            <a:r>
              <a:rPr lang="es-CL" sz="4000" dirty="0"/>
              <a:t>, </a:t>
            </a:r>
            <a:r>
              <a:rPr lang="es-CL" sz="4000" dirty="0" err="1"/>
              <a:t>Press</a:t>
            </a:r>
            <a:r>
              <a:rPr lang="es-CL" sz="4000" dirty="0"/>
              <a:t> </a:t>
            </a:r>
            <a:r>
              <a:rPr lang="es-CL" sz="4000" dirty="0" err="1"/>
              <a:t>releases</a:t>
            </a:r>
            <a:r>
              <a:rPr lang="es-CL" sz="4000" dirty="0"/>
              <a:t>, Videos, Formal email, </a:t>
            </a:r>
            <a:r>
              <a:rPr lang="es-CL" sz="4000" dirty="0" err="1"/>
              <a:t>Guidelines</a:t>
            </a:r>
            <a:r>
              <a:rPr lang="es-CL" sz="4000" dirty="0"/>
              <a:t>, </a:t>
            </a:r>
            <a:r>
              <a:rPr lang="es-CL" sz="4000" dirty="0" err="1"/>
              <a:t>Publications</a:t>
            </a:r>
            <a:r>
              <a:rPr lang="es-CL" sz="4000" dirty="0"/>
              <a:t> </a:t>
            </a:r>
            <a:r>
              <a:rPr lang="es-CL" sz="4000" dirty="0" err="1"/>
              <a:t>from</a:t>
            </a:r>
            <a:r>
              <a:rPr lang="es-CL" sz="4000" dirty="0"/>
              <a:t> </a:t>
            </a:r>
            <a:r>
              <a:rPr lang="es-CL" sz="4000" dirty="0" err="1"/>
              <a:t>service</a:t>
            </a:r>
            <a:r>
              <a:rPr lang="es-CL" sz="4000" dirty="0"/>
              <a:t> </a:t>
            </a:r>
            <a:r>
              <a:rPr lang="es-CL" sz="4000" dirty="0" err="1"/>
              <a:t>users</a:t>
            </a: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r>
              <a:rPr lang="es-CL" sz="4000" dirty="0" err="1"/>
              <a:t>Communication</a:t>
            </a:r>
            <a:r>
              <a:rPr lang="es-CL" sz="4000" dirty="0"/>
              <a:t> </a:t>
            </a:r>
            <a:r>
              <a:rPr lang="es-CL" sz="4000" dirty="0" err="1"/>
              <a:t>activities</a:t>
            </a:r>
            <a:r>
              <a:rPr lang="es-CL" sz="4000" dirty="0"/>
              <a:t> and </a:t>
            </a:r>
            <a:r>
              <a:rPr lang="es-CL" sz="4000" dirty="0" err="1"/>
              <a:t>events</a:t>
            </a:r>
            <a:r>
              <a:rPr lang="es-CL" sz="4000" dirty="0"/>
              <a:t>: </a:t>
            </a:r>
            <a:r>
              <a:rPr lang="es-CL" sz="4000" dirty="0" err="1"/>
              <a:t>Consortium</a:t>
            </a:r>
            <a:r>
              <a:rPr lang="es-CL" sz="4000" dirty="0"/>
              <a:t> meetings (WP9), </a:t>
            </a:r>
            <a:r>
              <a:rPr lang="es-CL" sz="4000" dirty="0" err="1"/>
              <a:t>Clustering</a:t>
            </a:r>
            <a:r>
              <a:rPr lang="es-CL" sz="4000" dirty="0"/>
              <a:t> </a:t>
            </a:r>
            <a:r>
              <a:rPr lang="es-CL" sz="4000" dirty="0" err="1"/>
              <a:t>with</a:t>
            </a:r>
            <a:r>
              <a:rPr lang="es-CL" sz="4000" dirty="0"/>
              <a:t> </a:t>
            </a:r>
            <a:r>
              <a:rPr lang="es-CL" sz="4000" dirty="0" err="1"/>
              <a:t>other</a:t>
            </a:r>
            <a:r>
              <a:rPr lang="es-CL" sz="4000" dirty="0"/>
              <a:t> </a:t>
            </a:r>
            <a:r>
              <a:rPr lang="es-CL" sz="4000" dirty="0" err="1"/>
              <a:t>initiatives</a:t>
            </a:r>
            <a:r>
              <a:rPr lang="es-CL" sz="4000" dirty="0"/>
              <a:t> (WP8/WP9), </a:t>
            </a:r>
            <a:r>
              <a:rPr lang="es-CL" sz="4000" dirty="0" err="1"/>
              <a:t>Scientific</a:t>
            </a:r>
            <a:r>
              <a:rPr lang="es-CL" sz="4000" dirty="0"/>
              <a:t> and non-</a:t>
            </a:r>
            <a:r>
              <a:rPr lang="es-CL" sz="4000" dirty="0" err="1"/>
              <a:t>scientific</a:t>
            </a:r>
            <a:r>
              <a:rPr lang="es-CL" sz="4000" dirty="0"/>
              <a:t> </a:t>
            </a:r>
            <a:r>
              <a:rPr lang="es-CL" sz="4000" dirty="0" err="1"/>
              <a:t>events</a:t>
            </a:r>
            <a:r>
              <a:rPr lang="es-CL" sz="4000" dirty="0"/>
              <a:t> (</a:t>
            </a:r>
            <a:r>
              <a:rPr lang="es-CL" sz="4000" dirty="0" err="1"/>
              <a:t>all</a:t>
            </a:r>
            <a:r>
              <a:rPr lang="es-CL" sz="4000" dirty="0"/>
              <a:t>), </a:t>
            </a:r>
            <a:r>
              <a:rPr lang="es-CL" sz="4000" dirty="0" err="1"/>
              <a:t>Promotion</a:t>
            </a:r>
            <a:r>
              <a:rPr lang="es-CL" sz="4000" dirty="0"/>
              <a:t> </a:t>
            </a:r>
            <a:r>
              <a:rPr lang="es-CL" sz="4000" dirty="0" err="1"/>
              <a:t>of</a:t>
            </a:r>
            <a:r>
              <a:rPr lang="es-CL" sz="4000" dirty="0"/>
              <a:t> </a:t>
            </a:r>
            <a:r>
              <a:rPr lang="es-CL" sz="4000" dirty="0" err="1"/>
              <a:t>project</a:t>
            </a:r>
            <a:r>
              <a:rPr lang="es-CL" sz="4000" dirty="0"/>
              <a:t> </a:t>
            </a:r>
            <a:r>
              <a:rPr lang="es-CL" sz="4000" dirty="0" err="1"/>
              <a:t>results</a:t>
            </a:r>
            <a:r>
              <a:rPr lang="es-CL" sz="4000" dirty="0"/>
              <a:t>, </a:t>
            </a:r>
            <a:r>
              <a:rPr lang="es-CL" sz="4000" dirty="0" err="1"/>
              <a:t>Outreach</a:t>
            </a:r>
            <a:r>
              <a:rPr lang="es-CL" sz="4000" dirty="0"/>
              <a:t> </a:t>
            </a:r>
            <a:r>
              <a:rPr lang="es-CL" sz="4000" dirty="0" err="1"/>
              <a:t>beyond</a:t>
            </a:r>
            <a:r>
              <a:rPr lang="es-CL" sz="4000" dirty="0"/>
              <a:t> </a:t>
            </a:r>
            <a:r>
              <a:rPr lang="es-CL" sz="4000" dirty="0" err="1"/>
              <a:t>Europe</a:t>
            </a:r>
            <a:r>
              <a:rPr lang="es-CL" sz="4000" dirty="0"/>
              <a:t>, </a:t>
            </a:r>
            <a:r>
              <a:rPr lang="es-CL" sz="4000" dirty="0" err="1"/>
              <a:t>Translations</a:t>
            </a:r>
            <a:r>
              <a:rPr lang="es-CL" sz="4000" dirty="0"/>
              <a:t> </a:t>
            </a:r>
            <a:r>
              <a:rPr lang="es-CL" sz="4000" dirty="0" err="1"/>
              <a:t>of</a:t>
            </a:r>
            <a:r>
              <a:rPr lang="es-CL" sz="4000" dirty="0"/>
              <a:t> </a:t>
            </a:r>
            <a:r>
              <a:rPr lang="es-CL" sz="4000" dirty="0" err="1"/>
              <a:t>outreach</a:t>
            </a:r>
            <a:r>
              <a:rPr lang="es-CL" sz="4000" dirty="0"/>
              <a:t> </a:t>
            </a:r>
            <a:r>
              <a:rPr lang="es-CL" sz="4000" dirty="0" err="1"/>
              <a:t>activities</a:t>
            </a:r>
            <a:r>
              <a:rPr lang="es-CL" sz="4000" dirty="0"/>
              <a:t> (</a:t>
            </a:r>
            <a:r>
              <a:rPr lang="es-CL" sz="4000" dirty="0" err="1"/>
              <a:t>e.g</a:t>
            </a:r>
            <a:r>
              <a:rPr lang="es-CL" sz="4000" dirty="0"/>
              <a:t>., social media posts) </a:t>
            </a:r>
            <a:r>
              <a:rPr lang="es-CL" sz="4000" dirty="0" err="1"/>
              <a:t>into</a:t>
            </a:r>
            <a:r>
              <a:rPr lang="es-CL" sz="4000" dirty="0"/>
              <a:t> native </a:t>
            </a:r>
            <a:r>
              <a:rPr lang="es-CL" sz="4000" dirty="0" err="1"/>
              <a:t>languages</a:t>
            </a:r>
            <a:r>
              <a:rPr lang="es-CL" sz="4000" dirty="0"/>
              <a:t> </a:t>
            </a:r>
            <a:r>
              <a:rPr lang="es-CL" sz="4000" dirty="0" err="1"/>
              <a:t>of</a:t>
            </a:r>
            <a:r>
              <a:rPr lang="es-CL" sz="4000" dirty="0"/>
              <a:t> </a:t>
            </a:r>
            <a:r>
              <a:rPr lang="es-CL" sz="4000" dirty="0" err="1"/>
              <a:t>consortium</a:t>
            </a:r>
            <a:r>
              <a:rPr lang="es-CL" sz="4000" dirty="0"/>
              <a:t> </a:t>
            </a:r>
            <a:r>
              <a:rPr lang="es-CL" sz="4000" dirty="0" err="1"/>
              <a:t>partners</a:t>
            </a:r>
            <a:r>
              <a:rPr lang="es-CL" sz="4000" dirty="0"/>
              <a:t>, </a:t>
            </a:r>
            <a:r>
              <a:rPr lang="es-CL" sz="4000" dirty="0" err="1"/>
              <a:t>Dedicated</a:t>
            </a:r>
            <a:r>
              <a:rPr lang="es-CL" sz="4000" dirty="0"/>
              <a:t> </a:t>
            </a:r>
            <a:r>
              <a:rPr lang="es-CL" sz="4000" dirty="0" err="1"/>
              <a:t>outreach</a:t>
            </a:r>
            <a:r>
              <a:rPr lang="es-CL" sz="4000" dirty="0"/>
              <a:t> </a:t>
            </a:r>
            <a:r>
              <a:rPr lang="es-CL" sz="4000" dirty="0" err="1"/>
              <a:t>to</a:t>
            </a:r>
            <a:r>
              <a:rPr lang="es-CL" sz="4000" dirty="0"/>
              <a:t> </a:t>
            </a:r>
            <a:r>
              <a:rPr lang="es-CL" sz="4000" dirty="0" err="1"/>
              <a:t>Ukraine</a:t>
            </a: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lang="es-CL" sz="4000" dirty="0"/>
          </a:p>
          <a:p>
            <a:pPr marL="0" lvl="0" indent="0" algn="l" rtl="0">
              <a:spcBef>
                <a:spcPts val="0"/>
              </a:spcBef>
              <a:spcAft>
                <a:spcPts val="0"/>
              </a:spcAft>
              <a:buNone/>
            </a:pPr>
            <a:endParaRPr sz="4000" dirty="0"/>
          </a:p>
        </p:txBody>
      </p:sp>
    </p:spTree>
    <p:extLst>
      <p:ext uri="{BB962C8B-B14F-4D97-AF65-F5344CB8AC3E}">
        <p14:creationId xmlns:p14="http://schemas.microsoft.com/office/powerpoint/2010/main" val="14706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43E3327A-5A8B-7B5B-858C-F3D970884C1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5313E2D6-FE33-0A20-B91D-79FA9753FB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EE5E8B94-5E11-E161-5AD2-2AEAFE5D9D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Content Creation Guidelines that were</a:t>
            </a:r>
            <a:r>
              <a:rPr lang="en-GB" sz="1800" dirty="0">
                <a:effectLst/>
                <a:latin typeface="Calibri" panose="020F0502020204030204" pitchFamily="34" charset="0"/>
                <a:ea typeface="Calibri" panose="020F0502020204030204" pitchFamily="34" charset="0"/>
                <a:cs typeface="Times New Roman" panose="02020603050405020304" pitchFamily="18" charset="0"/>
              </a:rPr>
              <a:t> created for the POLARIN service users (selected applicants) as part of the POLARIN Ambassadors programme following the Communication, dissemination, and engagement plan (D8.4). </a:t>
            </a:r>
          </a:p>
          <a:p>
            <a:pPr marL="0" lvl="0" indent="0" algn="l" rtl="0">
              <a:spcBef>
                <a:spcPts val="0"/>
              </a:spcBef>
              <a:spcAft>
                <a:spcPts val="0"/>
              </a:spcAft>
              <a:buNone/>
            </a:pPr>
            <a:endParaRPr lang="en-GB"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aim of the guidelines included in this document is to help POLARIN service users / POLARIN Ambassadors to produce consistent, engaging and high-quality content aligning with the project and adhering with legal and ethical standards and so help to promote the project. </a:t>
            </a:r>
          </a:p>
          <a:p>
            <a:pPr marL="0" lvl="0" indent="0" algn="l" rtl="0">
              <a:spcBef>
                <a:spcPts val="0"/>
              </a:spcBef>
              <a:spcAft>
                <a:spcPts val="0"/>
              </a:spcAft>
              <a:buNone/>
            </a:pPr>
            <a:endParaRPr lang="en-GB"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rPr>
              <a:t>What is included</a:t>
            </a:r>
            <a:r>
              <a:rPr lang="en-GB" b="0" i="0" u="none" strike="noStrike" dirty="0">
                <a:solidFill>
                  <a:schemeClr val="tx1"/>
                </a:solidFill>
                <a:effectLst/>
              </a:rPr>
              <a:t>: Content types, ideas and tools for content creation, visual, platform-specific, legal and ethical guidelines, video and photo creation best practices. The guidelines also provide information about content submission, privacy policy and contact information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356565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6D7E4894-022F-47AF-05A3-E95B92436DE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5B2E86DD-9291-D1A5-0B89-81E02321F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0A69181F-C17D-94F7-44CB-DD38D0A325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GB" dirty="0"/>
              <a:t>The POLARIN Ambassadors Programme offers a space for researchers to share their experiences, inspire others, and help us improve our services. Whether through photos, videos, articles, or other formats, your contributions will help guide future users and build a vibrant, collaborative network of POLARIN service users.</a:t>
            </a:r>
          </a:p>
          <a:p>
            <a:pPr>
              <a:buNone/>
            </a:pPr>
            <a:endParaRPr lang="en-GB" dirty="0"/>
          </a:p>
          <a:p>
            <a:pPr marL="158750" indent="0">
              <a:buNone/>
            </a:pPr>
            <a:r>
              <a:rPr lang="en-GB" dirty="0"/>
              <a:t>In addition, the programme is dedicated to supporting </a:t>
            </a:r>
            <a:r>
              <a:rPr lang="en-GB" b="1" dirty="0"/>
              <a:t>early-career researchers</a:t>
            </a:r>
            <a:r>
              <a:rPr lang="en-GB" dirty="0"/>
              <a:t> by giving them a platform to showcase their work and share their experiences beyond the limits of traditional academic publications.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535868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53295E1-D716-D8DD-4412-B0D2151D00A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DC1A324-16DE-231A-A5DB-97B7DBA56D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0E13BFA-8ABB-5DCE-53A7-2067E0F77C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956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52195E3-5280-EACE-15E7-15E4469DFF86}"/>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A03AAA19-3EAB-4704-21E9-36CFC1E1B8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93B2F33-51D4-4029-D954-5947F0202E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u="none" strike="noStrike" dirty="0">
                <a:solidFill>
                  <a:srgbClr val="000000"/>
                </a:solidFill>
                <a:effectLst/>
              </a:rPr>
              <a:t>Ambassadors programme – preparation - webinars input, establishing the package for Ambassadors, building the network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178811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B9B7D3A-1E37-E158-AA73-473041D62BA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5C6981D-CCE9-5E1E-2C04-A8DE7A7766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5666F39-E8F7-A3AF-DB7C-6457210D45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7943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D286896-C607-2421-6065-EEDF84C2F7E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14DD601C-CF49-1490-041A-EFF3F890C0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0D25502-9565-E6C5-CB1D-C2FC3C2637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6255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6E625AAF-1050-B868-76D2-6769C2ECDAAF}"/>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752215E-50C6-7182-6964-6F956CC21C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2A55B13-46F9-DF5B-01DC-8F6CDEA91A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55852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812ba10b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c812ba10b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a:bodyPr>
          <a:lstStyle>
            <a:lvl1pPr lvl="0">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1pPr>
            <a:lvl2pPr lvl="1">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2pPr>
            <a:lvl3pPr lvl="2">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3pPr>
            <a:lvl4pPr lvl="3">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4pPr>
            <a:lvl5pPr lvl="4">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5pPr>
            <a:lvl6pPr lvl="5">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6pPr>
            <a:lvl7pPr lvl="6">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7pPr>
            <a:lvl8pPr lvl="7">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8pPr>
            <a:lvl9pPr lvl="8">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9pPr>
          </a:lstStyle>
          <a:p>
            <a:endParaRPr/>
          </a:p>
        </p:txBody>
      </p:sp>
      <p:sp>
        <p:nvSpPr>
          <p:cNvPr id="11" name="Google Shape;11;p2"/>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lvl1pPr lvl="0" algn="r">
              <a:lnSpc>
                <a:spcPct val="100000"/>
              </a:lnSpc>
              <a:spcBef>
                <a:spcPts val="0"/>
              </a:spcBef>
              <a:spcAft>
                <a:spcPts val="0"/>
              </a:spcAft>
              <a:buClr>
                <a:schemeClr val="accent1"/>
              </a:buClr>
              <a:buSzPts val="2000"/>
              <a:buNone/>
              <a:defRPr sz="2000">
                <a:solidFill>
                  <a:schemeClr val="accent1"/>
                </a:solidFill>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pic>
        <p:nvPicPr>
          <p:cNvPr id="12" name="Google Shape;12;p2"/>
          <p:cNvPicPr preferRelativeResize="0"/>
          <p:nvPr/>
        </p:nvPicPr>
        <p:blipFill>
          <a:blip r:embed="rId2">
            <a:alphaModFix/>
          </a:blip>
          <a:stretch>
            <a:fillRect/>
          </a:stretch>
        </p:blipFill>
        <p:spPr>
          <a:xfrm>
            <a:off x="1600608" y="709449"/>
            <a:ext cx="6434456" cy="3625628"/>
          </a:xfrm>
          <a:prstGeom prst="rect">
            <a:avLst/>
          </a:prstGeom>
          <a:noFill/>
          <a:ln>
            <a:noFill/>
          </a:ln>
        </p:spPr>
      </p:pic>
      <p:sp>
        <p:nvSpPr>
          <p:cNvPr id="13" name="Google Shape;13;p2"/>
          <p:cNvSpPr>
            <a:spLocks noGrp="1"/>
          </p:cNvSpPr>
          <p:nvPr>
            <p:ph type="pic" idx="2"/>
          </p:nvPr>
        </p:nvSpPr>
        <p:spPr>
          <a:xfrm>
            <a:off x="13107700" y="8161200"/>
            <a:ext cx="1690800" cy="1233900"/>
          </a:xfrm>
          <a:prstGeom prst="rect">
            <a:avLst/>
          </a:prstGeom>
          <a:noFill/>
          <a:ln>
            <a:noFill/>
          </a:ln>
        </p:spPr>
      </p:sp>
      <p:pic>
        <p:nvPicPr>
          <p:cNvPr id="14" name="Google Shape;14;p2"/>
          <p:cNvPicPr preferRelativeResize="0"/>
          <p:nvPr/>
        </p:nvPicPr>
        <p:blipFill rotWithShape="1">
          <a:blip r:embed="rId3">
            <a:alphaModFix/>
          </a:blip>
          <a:srcRect l="-482"/>
          <a:stretch/>
        </p:blipFill>
        <p:spPr>
          <a:xfrm>
            <a:off x="15348838" y="8258600"/>
            <a:ext cx="1562126" cy="1039125"/>
          </a:xfrm>
          <a:prstGeom prst="rect">
            <a:avLst/>
          </a:prstGeom>
          <a:noFill/>
          <a:ln>
            <a:noFill/>
          </a:ln>
        </p:spPr>
      </p:pic>
      <p:sp>
        <p:nvSpPr>
          <p:cNvPr id="15" name="Google Shape;15;p2"/>
          <p:cNvSpPr txBox="1"/>
          <p:nvPr/>
        </p:nvSpPr>
        <p:spPr>
          <a:xfrm>
            <a:off x="15239733" y="9395100"/>
            <a:ext cx="2240700" cy="94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accent1"/>
                </a:solidFill>
                <a:latin typeface="Montserrat SemiBold"/>
                <a:ea typeface="Montserrat SemiBold"/>
                <a:cs typeface="Montserrat SemiBold"/>
                <a:sym typeface="Montserrat SemiBold"/>
              </a:rPr>
              <a:t>FUNDED BY THE EUROPEAN UNION </a:t>
            </a:r>
            <a:endParaRPr>
              <a:solidFill>
                <a:schemeClr val="accent1"/>
              </a:solidFill>
              <a:latin typeface="Montserrat SemiBold"/>
              <a:ea typeface="Montserrat SemiBold"/>
              <a:cs typeface="Montserrat SemiBold"/>
              <a:sym typeface="Montserrat SemiBo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3" name="Google Shape;12;p2">
            <a:extLst>
              <a:ext uri="{FF2B5EF4-FFF2-40B4-BE49-F238E27FC236}">
                <a16:creationId xmlns:a16="http://schemas.microsoft.com/office/drawing/2014/main" id="{4C479150-4AC8-4F05-3312-17B264802E32}"/>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pic>
        <p:nvPicPr>
          <p:cNvPr id="2" name="Google Shape;12;p2">
            <a:extLst>
              <a:ext uri="{FF2B5EF4-FFF2-40B4-BE49-F238E27FC236}">
                <a16:creationId xmlns:a16="http://schemas.microsoft.com/office/drawing/2014/main" id="{79D42B6F-3E65-46CF-2461-D9F72DFEC3C7}"/>
              </a:ext>
            </a:extLst>
          </p:cNvPr>
          <p:cNvPicPr preferRelativeResize="0">
            <a:picLocks noChangeAspect="1"/>
          </p:cNvPicPr>
          <p:nvPr userDrawn="1"/>
        </p:nvPicPr>
        <p:blipFill>
          <a:blip r:embed="rId2">
            <a:alphaModFix/>
          </a:blip>
          <a:stretch>
            <a:fillRect/>
          </a:stretch>
        </p:blipFill>
        <p:spPr>
          <a:xfrm>
            <a:off x="14045200" y="890050"/>
            <a:ext cx="3055350" cy="1721601"/>
          </a:xfrm>
          <a:prstGeom prst="rect">
            <a:avLst/>
          </a:prstGeom>
          <a:noFill/>
          <a:ln>
            <a:noFill/>
          </a:ln>
        </p:spPr>
      </p:pic>
    </p:spTree>
    <p:extLst>
      <p:ext uri="{BB962C8B-B14F-4D97-AF65-F5344CB8AC3E}">
        <p14:creationId xmlns:p14="http://schemas.microsoft.com/office/powerpoint/2010/main" val="390951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3" name="Google Shape;12;p2">
            <a:extLst>
              <a:ext uri="{FF2B5EF4-FFF2-40B4-BE49-F238E27FC236}">
                <a16:creationId xmlns:a16="http://schemas.microsoft.com/office/drawing/2014/main" id="{4C479150-4AC8-4F05-3312-17B264802E32}"/>
              </a:ext>
            </a:extLst>
          </p:cNvPr>
          <p:cNvPicPr preferRelativeResize="0">
            <a:picLocks noChangeAspect="1"/>
          </p:cNvPicPr>
          <p:nvPr userDrawn="1"/>
        </p:nvPicPr>
        <p:blipFill rotWithShape="1">
          <a:blip r:embed="rId2">
            <a:alphaModFix amt="25000"/>
            <a:extLst>
              <a:ext uri="{BEBA8EAE-BF5A-486C-A8C5-ECC9F3942E4B}">
                <a14:imgProps xmlns:a14="http://schemas.microsoft.com/office/drawing/2010/main">
                  <a14:imgLayer r:embed="rId3">
                    <a14:imgEffect>
                      <a14:artisticBlur radius="4"/>
                    </a14:imgEffect>
                  </a14:imgLayer>
                </a14:imgProps>
              </a:ext>
            </a:extLst>
          </a:blip>
          <a:srcRect r="77521" b="43744"/>
          <a:stretch/>
        </p:blipFill>
        <p:spPr>
          <a:xfrm>
            <a:off x="6423101" y="-6049100"/>
            <a:ext cx="11864899" cy="16731518"/>
          </a:xfrm>
          <a:prstGeom prst="rect">
            <a:avLst/>
          </a:prstGeom>
          <a:noFill/>
          <a:ln>
            <a:noFill/>
          </a:ln>
        </p:spPr>
      </p:pic>
      <p:pic>
        <p:nvPicPr>
          <p:cNvPr id="2" name="Google Shape;12;p2">
            <a:extLst>
              <a:ext uri="{FF2B5EF4-FFF2-40B4-BE49-F238E27FC236}">
                <a16:creationId xmlns:a16="http://schemas.microsoft.com/office/drawing/2014/main" id="{79D42B6F-3E65-46CF-2461-D9F72DFEC3C7}"/>
              </a:ext>
            </a:extLst>
          </p:cNvPr>
          <p:cNvPicPr preferRelativeResize="0">
            <a:picLocks noChangeAspect="1"/>
          </p:cNvPicPr>
          <p:nvPr userDrawn="1"/>
        </p:nvPicPr>
        <p:blipFill>
          <a:blip r:embed="rId4">
            <a:alphaModFix/>
          </a:blip>
          <a:stretch>
            <a:fillRect/>
          </a:stretch>
        </p:blipFill>
        <p:spPr>
          <a:xfrm>
            <a:off x="14045200" y="890050"/>
            <a:ext cx="3055350" cy="1721601"/>
          </a:xfrm>
          <a:prstGeom prst="rect">
            <a:avLst/>
          </a:prstGeom>
          <a:noFill/>
          <a:ln>
            <a:noFill/>
          </a:ln>
        </p:spPr>
      </p:pic>
    </p:spTree>
    <p:extLst>
      <p:ext uri="{BB962C8B-B14F-4D97-AF65-F5344CB8AC3E}">
        <p14:creationId xmlns:p14="http://schemas.microsoft.com/office/powerpoint/2010/main" val="233993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2" name="Google Shape;12;p2">
            <a:extLst>
              <a:ext uri="{FF2B5EF4-FFF2-40B4-BE49-F238E27FC236}">
                <a16:creationId xmlns:a16="http://schemas.microsoft.com/office/drawing/2014/main" id="{19B10362-CDD3-17EA-8F00-BCEFC310BC6C}"/>
              </a:ext>
            </a:extLst>
          </p:cNvPr>
          <p:cNvPicPr preferRelativeResize="0">
            <a:picLocks noChangeAspect="1"/>
          </p:cNvPicPr>
          <p:nvPr userDrawn="1"/>
        </p:nvPicPr>
        <p:blipFill>
          <a:blip r:embed="rId2">
            <a:alphaModFix/>
          </a:blip>
          <a:stretch>
            <a:fillRect/>
          </a:stretch>
        </p:blipFill>
        <p:spPr>
          <a:xfrm>
            <a:off x="14045200" y="890050"/>
            <a:ext cx="3055350" cy="1721601"/>
          </a:xfrm>
          <a:prstGeom prst="rect">
            <a:avLst/>
          </a:prstGeom>
          <a:noFill/>
          <a:ln>
            <a:noFill/>
          </a:ln>
        </p:spPr>
      </p:pic>
    </p:spTree>
    <p:extLst>
      <p:ext uri="{BB962C8B-B14F-4D97-AF65-F5344CB8AC3E}">
        <p14:creationId xmlns:p14="http://schemas.microsoft.com/office/powerpoint/2010/main" val="3871354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spTree>
    <p:extLst>
      <p:ext uri="{BB962C8B-B14F-4D97-AF65-F5344CB8AC3E}">
        <p14:creationId xmlns:p14="http://schemas.microsoft.com/office/powerpoint/2010/main" val="221720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bg>
      <p:bgPr>
        <a:gradFill flip="none" rotWithShape="1">
          <a:gsLst>
            <a:gs pos="0">
              <a:schemeClr val="accent1">
                <a:lumMod val="89000"/>
              </a:schemeClr>
            </a:gs>
            <a:gs pos="97000">
              <a:schemeClr val="accent1">
                <a:lumMod val="70000"/>
              </a:schemeClr>
            </a:gs>
          </a:gsLst>
          <a:path path="circle">
            <a:fillToRect l="100000" t="100000"/>
          </a:path>
          <a:tileRect r="-100000" b="-100000"/>
        </a:gradFill>
        <a:effectLst/>
      </p:bgPr>
    </p:bg>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1079500"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bg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1079500"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1"/>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2" name="Google Shape;12;p2">
            <a:extLst>
              <a:ext uri="{FF2B5EF4-FFF2-40B4-BE49-F238E27FC236}">
                <a16:creationId xmlns:a16="http://schemas.microsoft.com/office/drawing/2014/main" id="{19B10362-CDD3-17EA-8F00-BCEFC310BC6C}"/>
              </a:ext>
            </a:extLst>
          </p:cNvPr>
          <p:cNvPicPr preferRelativeResize="0">
            <a:picLocks noChangeAspect="1"/>
          </p:cNvPicPr>
          <p:nvPr userDrawn="1"/>
        </p:nvPicPr>
        <p:blipFill>
          <a:blip r:embed="rId2">
            <a:alphaModFix/>
            <a:extLst>
              <a:ext uri="{BEBA8EAE-BF5A-486C-A8C5-ECC9F3942E4B}">
                <a14:imgProps xmlns:a14="http://schemas.microsoft.com/office/drawing/2010/main">
                  <a14:imgLayer r:embed="rId3">
                    <a14:imgEffect>
                      <a14:saturation sat="0"/>
                    </a14:imgEffect>
                    <a14:imgEffect>
                      <a14:brightnessContrast bright="100000"/>
                    </a14:imgEffect>
                  </a14:imgLayer>
                </a14:imgProps>
              </a:ext>
            </a:extLst>
          </a:blip>
          <a:stretch>
            <a:fillRect/>
          </a:stretch>
        </p:blipFill>
        <p:spPr>
          <a:xfrm>
            <a:off x="14045200" y="890050"/>
            <a:ext cx="3055350" cy="1721601"/>
          </a:xfrm>
          <a:prstGeom prst="rect">
            <a:avLst/>
          </a:prstGeom>
          <a:noFill/>
          <a:ln>
            <a:noFill/>
          </a:ln>
        </p:spPr>
      </p:pic>
    </p:spTree>
    <p:extLst>
      <p:ext uri="{BB962C8B-B14F-4D97-AF65-F5344CB8AC3E}">
        <p14:creationId xmlns:p14="http://schemas.microsoft.com/office/powerpoint/2010/main" val="1562955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4" name="Google Shape;12;p2">
            <a:extLst>
              <a:ext uri="{FF2B5EF4-FFF2-40B4-BE49-F238E27FC236}">
                <a16:creationId xmlns:a16="http://schemas.microsoft.com/office/drawing/2014/main" id="{4CC8E9EF-FB72-56A7-1F2D-1B3FDFFA44B8}"/>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pic>
        <p:nvPicPr>
          <p:cNvPr id="2" name="Google Shape;12;p2">
            <a:extLst>
              <a:ext uri="{FF2B5EF4-FFF2-40B4-BE49-F238E27FC236}">
                <a16:creationId xmlns:a16="http://schemas.microsoft.com/office/drawing/2014/main" id="{C577871B-F3C4-86B1-D6D0-406CE5A9D1CD}"/>
              </a:ext>
            </a:extLst>
          </p:cNvPr>
          <p:cNvPicPr preferRelativeResize="0">
            <a:picLocks noChangeAspect="1"/>
          </p:cNvPicPr>
          <p:nvPr userDrawn="1"/>
        </p:nvPicPr>
        <p:blipFill>
          <a:blip r:embed="rId2">
            <a:alphaModFix/>
          </a:blip>
          <a:stretch>
            <a:fillRect/>
          </a:stretch>
        </p:blipFill>
        <p:spPr>
          <a:xfrm>
            <a:off x="14045200" y="890050"/>
            <a:ext cx="3055350" cy="1721601"/>
          </a:xfrm>
          <a:prstGeom prst="rect">
            <a:avLst/>
          </a:prstGeom>
          <a:noFill/>
          <a:ln>
            <a:noFill/>
          </a:ln>
        </p:spPr>
      </p:pic>
    </p:spTree>
    <p:extLst>
      <p:ext uri="{BB962C8B-B14F-4D97-AF65-F5344CB8AC3E}">
        <p14:creationId xmlns:p14="http://schemas.microsoft.com/office/powerpoint/2010/main" val="237714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3" name="Google Shape;12;p2">
            <a:extLst>
              <a:ext uri="{FF2B5EF4-FFF2-40B4-BE49-F238E27FC236}">
                <a16:creationId xmlns:a16="http://schemas.microsoft.com/office/drawing/2014/main" id="{C9B3AB01-7204-D7DB-09AE-48DB9B285CF2}"/>
              </a:ext>
            </a:extLst>
          </p:cNvPr>
          <p:cNvPicPr preferRelativeResize="0">
            <a:picLocks noChangeAspect="1"/>
          </p:cNvPicPr>
          <p:nvPr userDrawn="1"/>
        </p:nvPicPr>
        <p:blipFill>
          <a:blip r:embed="rId2">
            <a:alphaModFix/>
          </a:blip>
          <a:stretch>
            <a:fillRect/>
          </a:stretch>
        </p:blipFill>
        <p:spPr>
          <a:xfrm>
            <a:off x="14045200" y="8045592"/>
            <a:ext cx="3055350" cy="172160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de sección y descripción 1">
  <p:cSld name="SECTION_TITLE_AND_DESCRIPTION_1">
    <p:spTree>
      <p:nvGrpSpPr>
        <p:cNvPr id="1" name="Shape 61"/>
        <p:cNvGrpSpPr/>
        <p:nvPr/>
      </p:nvGrpSpPr>
      <p:grpSpPr>
        <a:xfrm>
          <a:off x="0" y="0"/>
          <a:ext cx="0" cy="0"/>
          <a:chOff x="0" y="0"/>
          <a:chExt cx="0" cy="0"/>
        </a:xfrm>
      </p:grpSpPr>
      <p:sp>
        <p:nvSpPr>
          <p:cNvPr id="62" name="Google Shape;62;p13"/>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solidFill>
                <a:schemeClr val="lt2"/>
              </a:solidFill>
            </a:endParaRPr>
          </a:p>
        </p:txBody>
      </p:sp>
      <p:sp>
        <p:nvSpPr>
          <p:cNvPr id="63" name="Google Shape;63;p13"/>
          <p:cNvSpPr txBox="1">
            <a:spLocks noGrp="1"/>
          </p:cNvSpPr>
          <p:nvPr>
            <p:ph type="body" idx="1"/>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31800" rtl="0">
              <a:lnSpc>
                <a:spcPct val="150000"/>
              </a:lnSpc>
              <a:spcBef>
                <a:spcPts val="0"/>
              </a:spcBef>
              <a:spcAft>
                <a:spcPts val="0"/>
              </a:spcAft>
              <a:buSzPts val="3200"/>
              <a:buChar char="●"/>
              <a:defRPr sz="3200"/>
            </a:lvl1pPr>
            <a:lvl2pPr marL="914400" lvl="1" indent="-381000" rtl="0">
              <a:lnSpc>
                <a:spcPct val="150000"/>
              </a:lnSpc>
              <a:spcBef>
                <a:spcPts val="0"/>
              </a:spcBef>
              <a:spcAft>
                <a:spcPts val="0"/>
              </a:spcAft>
              <a:buSzPts val="2400"/>
              <a:buChar char="○"/>
              <a:defRPr sz="2400"/>
            </a:lvl2pPr>
            <a:lvl3pPr marL="1371600" lvl="2" indent="-381000" rtl="0">
              <a:lnSpc>
                <a:spcPct val="150000"/>
              </a:lnSpc>
              <a:spcBef>
                <a:spcPts val="0"/>
              </a:spcBef>
              <a:spcAft>
                <a:spcPts val="0"/>
              </a:spcAft>
              <a:buSzPts val="2400"/>
              <a:buChar char="■"/>
              <a:defRPr sz="2400"/>
            </a:lvl3pPr>
            <a:lvl4pPr marL="1828800" lvl="3" indent="-381000" rtl="0">
              <a:lnSpc>
                <a:spcPct val="150000"/>
              </a:lnSpc>
              <a:spcBef>
                <a:spcPts val="0"/>
              </a:spcBef>
              <a:spcAft>
                <a:spcPts val="0"/>
              </a:spcAft>
              <a:buSzPts val="2400"/>
              <a:buChar char="●"/>
              <a:defRPr sz="2400"/>
            </a:lvl4pPr>
            <a:lvl5pPr marL="2286000" lvl="4" indent="-381000" rtl="0">
              <a:lnSpc>
                <a:spcPct val="150000"/>
              </a:lnSpc>
              <a:spcBef>
                <a:spcPts val="0"/>
              </a:spcBef>
              <a:spcAft>
                <a:spcPts val="0"/>
              </a:spcAft>
              <a:buSzPts val="2400"/>
              <a:buChar char="○"/>
              <a:defRPr sz="2400"/>
            </a:lvl5pPr>
            <a:lvl6pPr marL="2743200" lvl="5" indent="-381000" rtl="0">
              <a:lnSpc>
                <a:spcPct val="150000"/>
              </a:lnSpc>
              <a:spcBef>
                <a:spcPts val="0"/>
              </a:spcBef>
              <a:spcAft>
                <a:spcPts val="0"/>
              </a:spcAft>
              <a:buSzPts val="2400"/>
              <a:buChar char="■"/>
              <a:defRPr sz="2400"/>
            </a:lvl6pPr>
            <a:lvl7pPr marL="3200400" lvl="6" indent="-381000" rtl="0">
              <a:lnSpc>
                <a:spcPct val="150000"/>
              </a:lnSpc>
              <a:spcBef>
                <a:spcPts val="0"/>
              </a:spcBef>
              <a:spcAft>
                <a:spcPts val="0"/>
              </a:spcAft>
              <a:buSzPts val="2400"/>
              <a:buChar char="●"/>
              <a:defRPr sz="2400"/>
            </a:lvl7pPr>
            <a:lvl8pPr marL="3657600" lvl="7" indent="-381000" rtl="0">
              <a:lnSpc>
                <a:spcPct val="150000"/>
              </a:lnSpc>
              <a:spcBef>
                <a:spcPts val="0"/>
              </a:spcBef>
              <a:spcAft>
                <a:spcPts val="0"/>
              </a:spcAft>
              <a:buSzPts val="2400"/>
              <a:buChar char="○"/>
              <a:defRPr sz="2400"/>
            </a:lvl8pPr>
            <a:lvl9pPr marL="4114800" lvl="8" indent="-381000" rtl="0">
              <a:lnSpc>
                <a:spcPct val="150000"/>
              </a:lnSpc>
              <a:spcBef>
                <a:spcPts val="0"/>
              </a:spcBef>
              <a:spcAft>
                <a:spcPts val="0"/>
              </a:spcAft>
              <a:buSzPts val="2400"/>
              <a:buChar char="■"/>
              <a:defRPr sz="2400"/>
            </a:lvl9pPr>
          </a:lstStyle>
          <a:p>
            <a:endParaRPr/>
          </a:p>
        </p:txBody>
      </p:sp>
      <p:sp>
        <p:nvSpPr>
          <p:cNvPr id="64" name="Google Shape;64;p13"/>
          <p:cNvSpPr txBox="1">
            <a:spLocks noGrp="1"/>
          </p:cNvSpPr>
          <p:nvPr>
            <p:ph type="title"/>
          </p:nvPr>
        </p:nvSpPr>
        <p:spPr>
          <a:xfrm>
            <a:off x="844250" y="1999700"/>
            <a:ext cx="6462000" cy="2964600"/>
          </a:xfrm>
          <a:prstGeom prst="rect">
            <a:avLst/>
          </a:prstGeom>
        </p:spPr>
        <p:txBody>
          <a:bodyPr spcFirstLastPara="1" wrap="square" lIns="182850" tIns="182850" rIns="182850" bIns="182850" anchor="b" anchorCtr="0">
            <a:normAutofit/>
          </a:bodyPr>
          <a:lstStyle>
            <a:lvl1pPr lvl="0" rtl="0">
              <a:spcBef>
                <a:spcPts val="0"/>
              </a:spcBef>
              <a:spcAft>
                <a:spcPts val="0"/>
              </a:spcAft>
              <a:buSzPts val="4500"/>
              <a:buNone/>
              <a:defRPr sz="4500"/>
            </a:lvl1pPr>
            <a:lvl2pPr lvl="1" rtl="0">
              <a:spcBef>
                <a:spcPts val="0"/>
              </a:spcBef>
              <a:spcAft>
                <a:spcPts val="0"/>
              </a:spcAft>
              <a:buSzPts val="6700"/>
              <a:buNone/>
              <a:defRPr sz="6700"/>
            </a:lvl2pPr>
            <a:lvl3pPr lvl="2" rtl="0">
              <a:spcBef>
                <a:spcPts val="0"/>
              </a:spcBef>
              <a:spcAft>
                <a:spcPts val="0"/>
              </a:spcAft>
              <a:buSzPts val="6700"/>
              <a:buNone/>
              <a:defRPr sz="6700"/>
            </a:lvl3pPr>
            <a:lvl4pPr lvl="3" rtl="0">
              <a:spcBef>
                <a:spcPts val="0"/>
              </a:spcBef>
              <a:spcAft>
                <a:spcPts val="0"/>
              </a:spcAft>
              <a:buSzPts val="6700"/>
              <a:buNone/>
              <a:defRPr sz="6700"/>
            </a:lvl4pPr>
            <a:lvl5pPr lvl="4" rtl="0">
              <a:spcBef>
                <a:spcPts val="0"/>
              </a:spcBef>
              <a:spcAft>
                <a:spcPts val="0"/>
              </a:spcAft>
              <a:buSzPts val="6700"/>
              <a:buNone/>
              <a:defRPr sz="6700"/>
            </a:lvl5pPr>
            <a:lvl6pPr lvl="5" rtl="0">
              <a:spcBef>
                <a:spcPts val="0"/>
              </a:spcBef>
              <a:spcAft>
                <a:spcPts val="0"/>
              </a:spcAft>
              <a:buSzPts val="6700"/>
              <a:buNone/>
              <a:defRPr sz="6700"/>
            </a:lvl6pPr>
            <a:lvl7pPr lvl="6" rtl="0">
              <a:spcBef>
                <a:spcPts val="0"/>
              </a:spcBef>
              <a:spcAft>
                <a:spcPts val="0"/>
              </a:spcAft>
              <a:buSzPts val="6700"/>
              <a:buNone/>
              <a:defRPr sz="6700"/>
            </a:lvl7pPr>
            <a:lvl8pPr lvl="7" rtl="0">
              <a:spcBef>
                <a:spcPts val="0"/>
              </a:spcBef>
              <a:spcAft>
                <a:spcPts val="0"/>
              </a:spcAft>
              <a:buSzPts val="6700"/>
              <a:buNone/>
              <a:defRPr sz="6700"/>
            </a:lvl8pPr>
            <a:lvl9pPr lvl="8" rtl="0">
              <a:spcBef>
                <a:spcPts val="0"/>
              </a:spcBef>
              <a:spcAft>
                <a:spcPts val="0"/>
              </a:spcAft>
              <a:buSzPts val="6700"/>
              <a:buNone/>
              <a:defRPr sz="6700"/>
            </a:lvl9pPr>
          </a:lstStyle>
          <a:p>
            <a:endParaRPr/>
          </a:p>
        </p:txBody>
      </p:sp>
      <p:sp>
        <p:nvSpPr>
          <p:cNvPr id="65" name="Google Shape;65;p13"/>
          <p:cNvSpPr txBox="1">
            <a:spLocks noGrp="1"/>
          </p:cNvSpPr>
          <p:nvPr>
            <p:ph type="subTitle" idx="2"/>
          </p:nvPr>
        </p:nvSpPr>
        <p:spPr>
          <a:xfrm>
            <a:off x="918974" y="5139500"/>
            <a:ext cx="5986500" cy="2470200"/>
          </a:xfrm>
          <a:prstGeom prst="rect">
            <a:avLst/>
          </a:prstGeom>
        </p:spPr>
        <p:txBody>
          <a:bodyPr spcFirstLastPara="1" wrap="square" lIns="182850" tIns="182850" rIns="182850" bIns="182850" anchor="t" anchorCtr="0">
            <a:normAutofit/>
          </a:bodyPr>
          <a:lstStyle>
            <a:lvl1pPr lvl="0" rtl="0">
              <a:lnSpc>
                <a:spcPct val="115000"/>
              </a:lnSpc>
              <a:spcBef>
                <a:spcPts val="0"/>
              </a:spcBef>
              <a:spcAft>
                <a:spcPts val="0"/>
              </a:spcAft>
              <a:buSzPts val="2200"/>
              <a:buNone/>
              <a:defRPr sz="2200">
                <a:solidFill>
                  <a:schemeClr val="bg2"/>
                </a:solidFill>
              </a:defRPr>
            </a:lvl1pPr>
            <a:lvl2pPr lvl="1" rtl="0">
              <a:lnSpc>
                <a:spcPct val="100000"/>
              </a:lnSpc>
              <a:spcBef>
                <a:spcPts val="0"/>
              </a:spcBef>
              <a:spcAft>
                <a:spcPts val="0"/>
              </a:spcAft>
              <a:buSzPts val="2500"/>
              <a:buNone/>
              <a:defRPr sz="2500"/>
            </a:lvl2pPr>
            <a:lvl3pPr lvl="2" rtl="0">
              <a:lnSpc>
                <a:spcPct val="100000"/>
              </a:lnSpc>
              <a:spcBef>
                <a:spcPts val="0"/>
              </a:spcBef>
              <a:spcAft>
                <a:spcPts val="0"/>
              </a:spcAft>
              <a:buSzPts val="2500"/>
              <a:buNone/>
              <a:defRPr sz="2500"/>
            </a:lvl3pPr>
            <a:lvl4pPr lvl="3" rtl="0">
              <a:lnSpc>
                <a:spcPct val="100000"/>
              </a:lnSpc>
              <a:spcBef>
                <a:spcPts val="0"/>
              </a:spcBef>
              <a:spcAft>
                <a:spcPts val="0"/>
              </a:spcAft>
              <a:buSzPts val="2500"/>
              <a:buNone/>
              <a:defRPr sz="2500"/>
            </a:lvl4pPr>
            <a:lvl5pPr lvl="4" rtl="0">
              <a:lnSpc>
                <a:spcPct val="100000"/>
              </a:lnSpc>
              <a:spcBef>
                <a:spcPts val="0"/>
              </a:spcBef>
              <a:spcAft>
                <a:spcPts val="0"/>
              </a:spcAft>
              <a:buSzPts val="2500"/>
              <a:buNone/>
              <a:defRPr sz="2500"/>
            </a:lvl5pPr>
            <a:lvl6pPr lvl="5" rtl="0">
              <a:lnSpc>
                <a:spcPct val="100000"/>
              </a:lnSpc>
              <a:spcBef>
                <a:spcPts val="0"/>
              </a:spcBef>
              <a:spcAft>
                <a:spcPts val="0"/>
              </a:spcAft>
              <a:buSzPts val="2500"/>
              <a:buNone/>
              <a:defRPr sz="2500"/>
            </a:lvl6pPr>
            <a:lvl7pPr lvl="6" rtl="0">
              <a:lnSpc>
                <a:spcPct val="100000"/>
              </a:lnSpc>
              <a:spcBef>
                <a:spcPts val="0"/>
              </a:spcBef>
              <a:spcAft>
                <a:spcPts val="0"/>
              </a:spcAft>
              <a:buSzPts val="2500"/>
              <a:buNone/>
              <a:defRPr sz="2500"/>
            </a:lvl7pPr>
            <a:lvl8pPr lvl="7" rtl="0">
              <a:lnSpc>
                <a:spcPct val="100000"/>
              </a:lnSpc>
              <a:spcBef>
                <a:spcPts val="0"/>
              </a:spcBef>
              <a:spcAft>
                <a:spcPts val="0"/>
              </a:spcAft>
              <a:buSzPts val="2500"/>
              <a:buNone/>
              <a:defRPr sz="2500"/>
            </a:lvl8pPr>
            <a:lvl9pPr lvl="8" rtl="0">
              <a:lnSpc>
                <a:spcPct val="100000"/>
              </a:lnSpc>
              <a:spcBef>
                <a:spcPts val="0"/>
              </a:spcBef>
              <a:spcAft>
                <a:spcPts val="0"/>
              </a:spcAft>
              <a:buSzPts val="2500"/>
              <a:buNone/>
              <a:defRPr sz="2500"/>
            </a:lvl9pPr>
          </a:lstStyle>
          <a:p>
            <a:endParaRPr dirty="0"/>
          </a:p>
        </p:txBody>
      </p:sp>
      <p:pic>
        <p:nvPicPr>
          <p:cNvPr id="2" name="Google Shape;12;p2">
            <a:extLst>
              <a:ext uri="{FF2B5EF4-FFF2-40B4-BE49-F238E27FC236}">
                <a16:creationId xmlns:a16="http://schemas.microsoft.com/office/drawing/2014/main" id="{3E22BEBC-314E-3376-E28D-30B0B8DE55E0}"/>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558215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userDrawn="1">
  <p:cSld name="1_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646443" y="565387"/>
            <a:ext cx="16914402" cy="929972"/>
          </a:xfrm>
          <a:prstGeom prst="rect">
            <a:avLst/>
          </a:prstGeom>
        </p:spPr>
        <p:txBody>
          <a:bodyPr anchor="t"/>
          <a:lstStyle/>
          <a:p>
            <a:pPr>
              <a:defRPr/>
            </a:pPr>
            <a:r>
              <a:rPr lang="de-DE"/>
              <a:t>Mastertitelformat bearbeiten</a:t>
            </a:r>
            <a:endParaRPr/>
          </a:p>
        </p:txBody>
      </p:sp>
      <p:sp>
        <p:nvSpPr>
          <p:cNvPr id="4" name="Datumsplatzhalter 3"/>
          <p:cNvSpPr>
            <a:spLocks noGrp="1"/>
          </p:cNvSpPr>
          <p:nvPr>
            <p:ph type="dt" sz="half" idx="10"/>
          </p:nvPr>
        </p:nvSpPr>
        <p:spPr bwMode="auto">
          <a:xfrm>
            <a:off x="669298" y="9712113"/>
            <a:ext cx="1555571" cy="461766"/>
          </a:xfrm>
          <a:prstGeom prst="rect">
            <a:avLst/>
          </a:prstGeom>
        </p:spPr>
        <p:txBody>
          <a:bodyPr/>
          <a:lstStyle/>
          <a:p>
            <a:pPr>
              <a:defRPr/>
            </a:pPr>
            <a:fld id="{1B58D566-8D13-5C43-8939-614299B6941B}" type="datetimeFigureOut">
              <a:rPr lang="de-DE"/>
              <a:t>02.04.2025</a:t>
            </a:fld>
            <a:endParaRPr lang="de-DE"/>
          </a:p>
        </p:txBody>
      </p:sp>
      <p:sp>
        <p:nvSpPr>
          <p:cNvPr id="5" name="Fußzeilenplatzhalter 4"/>
          <p:cNvSpPr>
            <a:spLocks noGrp="1"/>
          </p:cNvSpPr>
          <p:nvPr>
            <p:ph type="ftr" sz="quarter" idx="11"/>
          </p:nvPr>
        </p:nvSpPr>
        <p:spPr bwMode="auto">
          <a:xfrm>
            <a:off x="2294944" y="9712113"/>
            <a:ext cx="13428968" cy="461766"/>
          </a:xfrm>
          <a:prstGeom prst="rect">
            <a:avLst/>
          </a:prstGeom>
        </p:spPr>
        <p:txBody>
          <a:bodyPr/>
          <a:lstStyle/>
          <a:p>
            <a:pPr>
              <a:defRPr/>
            </a:pPr>
            <a:endParaRPr lang="de-DE"/>
          </a:p>
        </p:txBody>
      </p:sp>
      <p:sp>
        <p:nvSpPr>
          <p:cNvPr id="13" name="Inhaltsplatzhalter 2"/>
          <p:cNvSpPr>
            <a:spLocks noGrp="1"/>
          </p:cNvSpPr>
          <p:nvPr>
            <p:ph idx="1"/>
          </p:nvPr>
        </p:nvSpPr>
        <p:spPr bwMode="auto">
          <a:xfrm>
            <a:off x="644618" y="1752605"/>
            <a:ext cx="16916226" cy="7559687"/>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cxnSp>
        <p:nvCxnSpPr>
          <p:cNvPr id="15" name="Gerade Verbindung 14"/>
          <p:cNvCxnSpPr>
            <a:cxnSpLocks/>
          </p:cNvCxnSpPr>
          <p:nvPr userDrawn="1"/>
        </p:nvCxnSpPr>
        <p:spPr bwMode="auto">
          <a:xfrm>
            <a:off x="837378" y="1495358"/>
            <a:ext cx="1672346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3" name="Grafik 2"/>
          <p:cNvPicPr>
            <a:picLocks noChangeAspect="1"/>
          </p:cNvPicPr>
          <p:nvPr userDrawn="1"/>
        </p:nvPicPr>
        <p:blipFill>
          <a:blip r:embed="rId2"/>
          <a:stretch/>
        </p:blipFill>
        <p:spPr bwMode="auto">
          <a:xfrm>
            <a:off x="16160752" y="9829036"/>
            <a:ext cx="1383092" cy="187667"/>
          </a:xfrm>
          <a:prstGeom prst="rect">
            <a:avLst/>
          </a:prstGeom>
        </p:spPr>
      </p:pic>
      <p:pic>
        <p:nvPicPr>
          <p:cNvPr id="7" name="Grafik 6"/>
          <p:cNvPicPr>
            <a:picLocks noChangeAspect="1"/>
          </p:cNvPicPr>
          <p:nvPr userDrawn="1"/>
        </p:nvPicPr>
        <p:blipFill>
          <a:blip r:embed="rId3"/>
          <a:srcRect r="60454"/>
          <a:stretch/>
        </p:blipFill>
        <p:spPr bwMode="auto">
          <a:xfrm>
            <a:off x="16063136" y="615656"/>
            <a:ext cx="1597475" cy="721055"/>
          </a:xfrm>
          <a:prstGeom prst="rect">
            <a:avLst/>
          </a:prstGeom>
        </p:spPr>
      </p:pic>
    </p:spTree>
    <p:extLst>
      <p:ext uri="{BB962C8B-B14F-4D97-AF65-F5344CB8AC3E}">
        <p14:creationId xmlns:p14="http://schemas.microsoft.com/office/powerpoint/2010/main" val="1299600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81255" y="496256"/>
            <a:ext cx="14028209" cy="577850"/>
          </a:xfrm>
        </p:spPr>
        <p:txBody>
          <a:bodyPr lIns="0">
            <a:no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de-DE" dirty="0"/>
              <a:t>Mastertitelformat bearbeiten</a:t>
            </a:r>
          </a:p>
        </p:txBody>
      </p:sp>
      <p:sp>
        <p:nvSpPr>
          <p:cNvPr id="3" name="Inhaltsplatzhalter 2"/>
          <p:cNvSpPr>
            <a:spLocks noGrp="1"/>
          </p:cNvSpPr>
          <p:nvPr>
            <p:ph idx="1"/>
          </p:nvPr>
        </p:nvSpPr>
        <p:spPr>
          <a:xfrm>
            <a:off x="781254" y="1682698"/>
            <a:ext cx="16822856" cy="7814819"/>
          </a:xfrm>
        </p:spPr>
        <p:txBody>
          <a:bodyPr lIns="0">
            <a:normAutofit/>
          </a:bodyPr>
          <a:lstStyle>
            <a:lvl1pPr marL="0" indent="0">
              <a:buNone/>
              <a:defRPr sz="3000">
                <a:solidFill>
                  <a:schemeClr val="tx1"/>
                </a:solidFill>
                <a:latin typeface="Arial" panose="020B0604020202020204" pitchFamily="34" charset="0"/>
                <a:cs typeface="Arial" panose="020B0604020202020204" pitchFamily="34" charset="0"/>
              </a:defRPr>
            </a:lvl1pPr>
            <a:lvl2pPr>
              <a:defRPr sz="3000">
                <a:solidFill>
                  <a:schemeClr val="tx1">
                    <a:lumMod val="85000"/>
                    <a:lumOff val="15000"/>
                  </a:schemeClr>
                </a:solidFill>
                <a:latin typeface="Arial" panose="020B0604020202020204" pitchFamily="34" charset="0"/>
                <a:cs typeface="Arial" panose="020B0604020202020204" pitchFamily="34" charset="0"/>
              </a:defRPr>
            </a:lvl2pPr>
            <a:lvl3pPr>
              <a:defRPr sz="3000">
                <a:solidFill>
                  <a:schemeClr val="tx1">
                    <a:lumMod val="85000"/>
                    <a:lumOff val="15000"/>
                  </a:schemeClr>
                </a:solidFill>
                <a:latin typeface="Arial" panose="020B0604020202020204" pitchFamily="34" charset="0"/>
                <a:cs typeface="Arial" panose="020B0604020202020204" pitchFamily="34" charset="0"/>
              </a:defRPr>
            </a:lvl3pPr>
            <a:lvl4pPr>
              <a:defRPr sz="3000">
                <a:solidFill>
                  <a:schemeClr val="tx1">
                    <a:lumMod val="85000"/>
                    <a:lumOff val="15000"/>
                  </a:schemeClr>
                </a:solidFill>
                <a:latin typeface="Arial" panose="020B0604020202020204" pitchFamily="34" charset="0"/>
                <a:cs typeface="Arial" panose="020B0604020202020204" pitchFamily="34" charset="0"/>
              </a:defRPr>
            </a:lvl4pPr>
            <a:lvl5pPr>
              <a:defRPr sz="3000">
                <a:solidFill>
                  <a:schemeClr val="tx1">
                    <a:lumMod val="85000"/>
                    <a:lumOff val="15000"/>
                  </a:schemeClr>
                </a:solidFill>
                <a:latin typeface="Arial" panose="020B0604020202020204" pitchFamily="34" charset="0"/>
                <a:cs typeface="Arial" panose="020B0604020202020204" pitchFamily="34" charset="0"/>
              </a:defRPr>
            </a:lvl5pPr>
          </a:lstStyle>
          <a:p>
            <a:pPr lvl="0"/>
            <a:r>
              <a:rPr lang="de-DE" dirty="0"/>
              <a:t>Mastertextformat bearbeiten</a:t>
            </a:r>
          </a:p>
        </p:txBody>
      </p:sp>
      <p:cxnSp>
        <p:nvCxnSpPr>
          <p:cNvPr id="9" name="Gerade Verbindung 27">
            <a:extLst>
              <a:ext uri="{FF2B5EF4-FFF2-40B4-BE49-F238E27FC236}">
                <a16:creationId xmlns:a16="http://schemas.microsoft.com/office/drawing/2014/main" id="{0388B120-9511-4090-8C24-24105919963C}"/>
              </a:ext>
            </a:extLst>
          </p:cNvPr>
          <p:cNvCxnSpPr/>
          <p:nvPr userDrawn="1"/>
        </p:nvCxnSpPr>
        <p:spPr>
          <a:xfrm>
            <a:off x="781254" y="1323554"/>
            <a:ext cx="16820768"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71232" y="436910"/>
            <a:ext cx="1525101" cy="600512"/>
          </a:xfrm>
          <a:prstGeom prst="rect">
            <a:avLst/>
          </a:prstGeom>
        </p:spPr>
      </p:pic>
    </p:spTree>
    <p:extLst>
      <p:ext uri="{BB962C8B-B14F-4D97-AF65-F5344CB8AC3E}">
        <p14:creationId xmlns:p14="http://schemas.microsoft.com/office/powerpoint/2010/main" val="13551930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923D-D7CF-EC69-CBC3-EDC5E3317E0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5ACDC0-7C83-257A-7433-16E33E2E629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E4DFF4-2476-2DFE-EB91-C578CF3906AC}"/>
              </a:ext>
            </a:extLst>
          </p:cNvPr>
          <p:cNvSpPr>
            <a:spLocks noGrp="1"/>
          </p:cNvSpPr>
          <p:nvPr>
            <p:ph type="dt" sz="half" idx="10"/>
          </p:nvPr>
        </p:nvSpPr>
        <p:spPr/>
        <p:txBody>
          <a:bodyPr/>
          <a:lstStyle/>
          <a:p>
            <a:fld id="{8B259AC2-7103-F940-B281-9DB238C39456}" type="datetimeFigureOut">
              <a:rPr lang="en-GB" smtClean="0"/>
              <a:t>02/04/2025</a:t>
            </a:fld>
            <a:endParaRPr lang="en-GB"/>
          </a:p>
        </p:txBody>
      </p:sp>
      <p:sp>
        <p:nvSpPr>
          <p:cNvPr id="5" name="Footer Placeholder 4">
            <a:extLst>
              <a:ext uri="{FF2B5EF4-FFF2-40B4-BE49-F238E27FC236}">
                <a16:creationId xmlns:a16="http://schemas.microsoft.com/office/drawing/2014/main" id="{A025D8F1-0CCB-5434-DCEA-C496FE69F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33C227-2431-2104-A783-44B2B43261AF}"/>
              </a:ext>
            </a:extLst>
          </p:cNvPr>
          <p:cNvSpPr>
            <a:spLocks noGrp="1"/>
          </p:cNvSpPr>
          <p:nvPr>
            <p:ph type="sldNum" sz="quarter" idx="12"/>
          </p:nvPr>
        </p:nvSpPr>
        <p:spPr/>
        <p:txBody>
          <a:bodyPr/>
          <a:lstStyle/>
          <a:p>
            <a:fld id="{EDBCA434-8FC2-814D-B650-4E8316D1B4B9}" type="slidenum">
              <a:rPr lang="en-GB" smtClean="0"/>
              <a:t>‹#›</a:t>
            </a:fld>
            <a:endParaRPr lang="en-GB"/>
          </a:p>
        </p:txBody>
      </p:sp>
    </p:spTree>
    <p:extLst>
      <p:ext uri="{BB962C8B-B14F-4D97-AF65-F5344CB8AC3E}">
        <p14:creationId xmlns:p14="http://schemas.microsoft.com/office/powerpoint/2010/main" val="378785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325" y="890050"/>
            <a:ext cx="16885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lvl="1">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lvl="2">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lvl="3">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lvl="4">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lvl="5">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lvl="6">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lvl="7">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lvl="8">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endParaRPr/>
          </a:p>
        </p:txBody>
      </p:sp>
      <p:sp>
        <p:nvSpPr>
          <p:cNvPr id="7" name="Google Shape;7;p1"/>
          <p:cNvSpPr txBox="1">
            <a:spLocks noGrp="1"/>
          </p:cNvSpPr>
          <p:nvPr>
            <p:ph type="body" idx="1"/>
          </p:nvPr>
        </p:nvSpPr>
        <p:spPr>
          <a:xfrm>
            <a:off x="920025" y="2304950"/>
            <a:ext cx="161799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accent1"/>
              </a:buClr>
              <a:buSzPts val="3600"/>
              <a:buFont typeface="Montserrat SemiBold"/>
              <a:buChar char="●"/>
              <a:defRPr sz="3600">
                <a:solidFill>
                  <a:schemeClr val="accent1"/>
                </a:solidFill>
                <a:latin typeface="Montserrat SemiBold"/>
                <a:ea typeface="Montserrat SemiBold"/>
                <a:cs typeface="Montserrat SemiBold"/>
                <a:sym typeface="Montserrat SemiBold"/>
              </a:defRPr>
            </a:lvl1pPr>
            <a:lvl2pPr marL="914400" lvl="1"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2pPr>
            <a:lvl3pPr marL="1371600" lvl="2"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3pPr>
            <a:lvl4pPr marL="1828800" lvl="3"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4pPr>
            <a:lvl5pPr marL="2286000" lvl="4"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5pPr>
            <a:lvl6pPr marL="2743200" lvl="5"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6pPr>
            <a:lvl7pPr marL="3200400" lvl="6"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7pPr>
            <a:lvl8pPr marL="3657600" lvl="7"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8pPr>
            <a:lvl9pPr marL="4114800" lvl="8"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67" r:id="rId2"/>
    <p:sldLayoutId id="2147483675" r:id="rId3"/>
    <p:sldLayoutId id="2147483671" r:id="rId4"/>
    <p:sldLayoutId id="2147483676" r:id="rId5"/>
    <p:sldLayoutId id="2147483674" r:id="rId6"/>
    <p:sldLayoutId id="2147483669" r:id="rId7"/>
    <p:sldLayoutId id="2147483654" r:id="rId8"/>
    <p:sldLayoutId id="2147483659" r:id="rId9"/>
    <p:sldLayoutId id="2147483668" r:id="rId10"/>
    <p:sldLayoutId id="2147483670" r:id="rId11"/>
    <p:sldLayoutId id="2147483672" r:id="rId12"/>
    <p:sldLayoutId id="214748367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80">
          <p15:clr>
            <a:srgbClr val="E46962"/>
          </p15:clr>
        </p15:guide>
        <p15:guide id="2" pos="10772">
          <p15:clr>
            <a:srgbClr val="E46962"/>
          </p15:clr>
        </p15:guide>
        <p15:guide id="3" orient="horz" pos="1107">
          <p15:clr>
            <a:srgbClr val="E46962"/>
          </p15:clr>
        </p15:guide>
        <p15:guide id="4" orient="horz" pos="28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eu-polarin.e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3.wdp"/><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8.xml"/><Relationship Id="rId16"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26.png"/><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Z2ya0cVxuJ4?feature=oembed" TargetMode="Externa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mailto:ehorovcakova@europeanpolarboard.org" TargetMode="External"/><Relationship Id="rId7"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37.jpg"/><Relationship Id="rId5" Type="http://schemas.openxmlformats.org/officeDocument/2006/relationships/hyperlink" Target="mailto:polarin_info@listserv.dfn.de" TargetMode="External"/><Relationship Id="rId4" Type="http://schemas.openxmlformats.org/officeDocument/2006/relationships/hyperlink" Target="mailto:secretariat@europeanpolarboar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ctrTitle"/>
          </p:nvPr>
        </p:nvSpPr>
        <p:spPr>
          <a:xfrm>
            <a:off x="1394811" y="4783934"/>
            <a:ext cx="10287438" cy="2651125"/>
          </a:xfrm>
          <a:prstGeom prst="rect">
            <a:avLst/>
          </a:prstGeom>
        </p:spPr>
        <p:txBody>
          <a:bodyPr spcFirstLastPara="1" wrap="square" lIns="182850" tIns="182850" rIns="182850" bIns="182850" anchor="b" anchorCtr="0">
            <a:normAutofit fontScale="90000"/>
          </a:bodyPr>
          <a:lstStyle/>
          <a:p>
            <a:pPr marL="0" lvl="0" indent="0" algn="l" rtl="0">
              <a:spcBef>
                <a:spcPts val="0"/>
              </a:spcBef>
              <a:spcAft>
                <a:spcPts val="0"/>
              </a:spcAft>
              <a:buNone/>
            </a:pPr>
            <a:r>
              <a:rPr lang="es" dirty="0"/>
              <a:t>WP8 – </a:t>
            </a:r>
            <a:r>
              <a:rPr lang="en-GB" dirty="0"/>
              <a:t> Outreach, Engagement and Impact</a:t>
            </a:r>
            <a:br>
              <a:rPr lang="es" dirty="0"/>
            </a:br>
            <a:endParaRPr dirty="0"/>
          </a:p>
        </p:txBody>
      </p:sp>
      <p:sp>
        <p:nvSpPr>
          <p:cNvPr id="98" name="Google Shape;98;p20"/>
          <p:cNvSpPr txBox="1">
            <a:spLocks noGrp="1"/>
          </p:cNvSpPr>
          <p:nvPr>
            <p:ph type="subTitle" idx="1"/>
          </p:nvPr>
        </p:nvSpPr>
        <p:spPr>
          <a:xfrm>
            <a:off x="10686949" y="5490344"/>
            <a:ext cx="6404416" cy="2651125"/>
          </a:xfrm>
          <a:prstGeom prst="rect">
            <a:avLst/>
          </a:prstGeom>
        </p:spPr>
        <p:txBody>
          <a:bodyPr spcFirstLastPara="1" wrap="square" lIns="182850" tIns="182850" rIns="182850" bIns="182850" anchor="b" anchorCtr="0">
            <a:normAutofit/>
          </a:bodyPr>
          <a:lstStyle/>
          <a:p>
            <a:pPr marL="0" lvl="0" indent="0" algn="r" rtl="0">
              <a:spcBef>
                <a:spcPts val="0"/>
              </a:spcBef>
              <a:spcAft>
                <a:spcPts val="0"/>
              </a:spcAft>
              <a:buClr>
                <a:schemeClr val="dk1"/>
              </a:buClr>
              <a:buSzPts val="1100"/>
              <a:buFont typeface="Arial"/>
              <a:buNone/>
            </a:pPr>
            <a:r>
              <a:rPr lang="de-DE" dirty="0">
                <a:solidFill>
                  <a:schemeClr val="tx1"/>
                </a:solidFill>
              </a:rPr>
              <a:t>Eva </a:t>
            </a:r>
            <a:r>
              <a:rPr lang="de-DE" dirty="0" err="1">
                <a:solidFill>
                  <a:schemeClr val="tx1"/>
                </a:solidFill>
              </a:rPr>
              <a:t>Horovcakova</a:t>
            </a:r>
            <a:r>
              <a:rPr lang="de-DE" dirty="0">
                <a:solidFill>
                  <a:schemeClr val="tx1"/>
                </a:solidFill>
              </a:rPr>
              <a:t> on behalf </a:t>
            </a:r>
            <a:r>
              <a:rPr lang="de-DE" dirty="0" err="1">
                <a:solidFill>
                  <a:schemeClr val="tx1"/>
                </a:solidFill>
              </a:rPr>
              <a:t>of</a:t>
            </a:r>
            <a:r>
              <a:rPr lang="de-DE" dirty="0">
                <a:solidFill>
                  <a:schemeClr val="tx1"/>
                </a:solidFill>
              </a:rPr>
              <a:t> WP8</a:t>
            </a:r>
          </a:p>
          <a:p>
            <a:pPr marL="0" lvl="0" indent="0" algn="r" rtl="0">
              <a:spcBef>
                <a:spcPts val="0"/>
              </a:spcBef>
              <a:spcAft>
                <a:spcPts val="0"/>
              </a:spcAft>
              <a:buClr>
                <a:schemeClr val="dk1"/>
              </a:buClr>
              <a:buSzPts val="1100"/>
              <a:buFont typeface="Arial"/>
              <a:buNone/>
            </a:pPr>
            <a:r>
              <a:rPr lang="de-DE" dirty="0">
                <a:solidFill>
                  <a:schemeClr val="tx1"/>
                </a:solidFill>
              </a:rPr>
              <a:t>European Polar Board</a:t>
            </a:r>
            <a:endParaRPr dirty="0">
              <a:solidFill>
                <a:schemeClr val="tx1"/>
              </a:solidFill>
            </a:endParaRPr>
          </a:p>
          <a:p>
            <a:pPr marL="0" lvl="0" indent="0" algn="r" rtl="0">
              <a:spcBef>
                <a:spcPts val="0"/>
              </a:spcBef>
              <a:spcAft>
                <a:spcPts val="0"/>
              </a:spcAft>
              <a:buNone/>
            </a:pPr>
            <a:r>
              <a:rPr lang="es" dirty="0">
                <a:solidFill>
                  <a:schemeClr val="tx1"/>
                </a:solidFill>
                <a:hlinkClick r:id="rId3"/>
              </a:rPr>
              <a:t>www.eu-polarin.eu</a:t>
            </a:r>
            <a:endParaRPr lang="es" dirty="0">
              <a:solidFill>
                <a:schemeClr val="tx1"/>
              </a:solidFill>
            </a:endParaRPr>
          </a:p>
        </p:txBody>
      </p:sp>
      <p:sp>
        <p:nvSpPr>
          <p:cNvPr id="2" name="Google Shape;97;p20">
            <a:extLst>
              <a:ext uri="{FF2B5EF4-FFF2-40B4-BE49-F238E27FC236}">
                <a16:creationId xmlns:a16="http://schemas.microsoft.com/office/drawing/2014/main" id="{468B1CB2-A35A-476F-A09F-CFE61CCF88CF}"/>
              </a:ext>
            </a:extLst>
          </p:cNvPr>
          <p:cNvSpPr txBox="1">
            <a:spLocks/>
          </p:cNvSpPr>
          <p:nvPr/>
        </p:nvSpPr>
        <p:spPr>
          <a:xfrm>
            <a:off x="1394811" y="7525283"/>
            <a:ext cx="11030022" cy="2201334"/>
          </a:xfrm>
          <a:prstGeom prst="rect">
            <a:avLst/>
          </a:prstGeom>
          <a:noFill/>
          <a:ln>
            <a:noFill/>
          </a:ln>
        </p:spPr>
        <p:txBody>
          <a:bodyPr spcFirstLastPara="1" wrap="square" lIns="182850" tIns="182850" rIns="182850" bIns="182850"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1pPr>
            <a:lvl2pPr marR="0" lvl="1"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2pPr>
            <a:lvl3pPr marR="0" lvl="2"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3pPr>
            <a:lvl4pPr marR="0" lvl="3"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4pPr>
            <a:lvl5pPr marR="0" lvl="4"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5pPr>
            <a:lvl6pPr marR="0" lvl="5"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6pPr>
            <a:lvl7pPr marR="0" lvl="6"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7pPr>
            <a:lvl8pPr marR="0" lvl="7"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8pPr>
            <a:lvl9pPr marR="0" lvl="8" algn="l" rtl="0">
              <a:lnSpc>
                <a:spcPct val="100000"/>
              </a:lnSpc>
              <a:spcBef>
                <a:spcPts val="0"/>
              </a:spcBef>
              <a:spcAft>
                <a:spcPts val="0"/>
              </a:spcAft>
              <a:buClr>
                <a:schemeClr val="accent1"/>
              </a:buClr>
              <a:buSzPts val="5400"/>
              <a:buFont typeface="Montserrat"/>
              <a:buNone/>
              <a:defRPr sz="5400" b="1" i="0" u="none" strike="noStrike" cap="none">
                <a:solidFill>
                  <a:schemeClr val="accent1"/>
                </a:solidFill>
                <a:latin typeface="Montserrat"/>
                <a:ea typeface="Montserrat"/>
                <a:cs typeface="Montserrat"/>
                <a:sym typeface="Montserrat"/>
              </a:defRPr>
            </a:lvl9pPr>
          </a:lstStyle>
          <a:p>
            <a:r>
              <a:rPr lang="en-GB" sz="3600" b="0" dirty="0">
                <a:solidFill>
                  <a:schemeClr val="tx1"/>
                </a:solidFill>
              </a:rPr>
              <a:t>POLARIN 2</a:t>
            </a:r>
            <a:r>
              <a:rPr lang="en-GB" sz="3600" b="0" baseline="30000" dirty="0">
                <a:solidFill>
                  <a:schemeClr val="tx1"/>
                </a:solidFill>
              </a:rPr>
              <a:t>nd</a:t>
            </a:r>
            <a:r>
              <a:rPr lang="en-GB" sz="3600" b="0" dirty="0">
                <a:solidFill>
                  <a:schemeClr val="tx1"/>
                </a:solidFill>
              </a:rPr>
              <a:t> General Assembly</a:t>
            </a:r>
          </a:p>
          <a:p>
            <a:r>
              <a:rPr lang="en-GB" sz="3600" b="0" dirty="0">
                <a:solidFill>
                  <a:schemeClr val="tx1"/>
                </a:solidFill>
              </a:rPr>
              <a:t>1-2 April, 2025 </a:t>
            </a:r>
            <a:br>
              <a:rPr lang="en-GB" sz="4800" b="0" dirty="0">
                <a:solidFill>
                  <a:schemeClr val="tx1"/>
                </a:solidFill>
              </a:rPr>
            </a:br>
            <a:endParaRPr lang="en-GB" sz="4800" b="0" dirty="0">
              <a:solidFill>
                <a:schemeClr val="tx1"/>
              </a:solidFill>
            </a:endParaRPr>
          </a:p>
        </p:txBody>
      </p:sp>
      <p:pic>
        <p:nvPicPr>
          <p:cNvPr id="4" name="Picture 3">
            <a:extLst>
              <a:ext uri="{FF2B5EF4-FFF2-40B4-BE49-F238E27FC236}">
                <a16:creationId xmlns:a16="http://schemas.microsoft.com/office/drawing/2014/main" id="{6C0731BA-F66B-8624-1F0B-8C8D270CC0D6}"/>
              </a:ext>
            </a:extLst>
          </p:cNvPr>
          <p:cNvPicPr>
            <a:picLocks noChangeAspect="1"/>
          </p:cNvPicPr>
          <p:nvPr/>
        </p:nvPicPr>
        <p:blipFill>
          <a:blip r:embed="rId4"/>
          <a:stretch>
            <a:fillRect/>
          </a:stretch>
        </p:blipFill>
        <p:spPr>
          <a:xfrm>
            <a:off x="13649821" y="8150809"/>
            <a:ext cx="1312049" cy="1312049"/>
          </a:xfrm>
          <a:prstGeom prst="rect">
            <a:avLst/>
          </a:prstGeom>
        </p:spPr>
      </p:pic>
      <p:sp>
        <p:nvSpPr>
          <p:cNvPr id="3" name="Elipse 2">
            <a:extLst>
              <a:ext uri="{FF2B5EF4-FFF2-40B4-BE49-F238E27FC236}">
                <a16:creationId xmlns:a16="http://schemas.microsoft.com/office/drawing/2014/main" id="{B81ADC82-8F70-A6B0-6FA2-13E053C123DA}"/>
              </a:ext>
            </a:extLst>
          </p:cNvPr>
          <p:cNvSpPr/>
          <p:nvPr/>
        </p:nvSpPr>
        <p:spPr>
          <a:xfrm>
            <a:off x="11084119" y="-17201981"/>
            <a:ext cx="3532648" cy="3532648"/>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ontserrat" pitchFamily="2" charset="77"/>
              </a:rPr>
              <a:t>Engagement</a:t>
            </a:r>
            <a:endParaRPr lang="es-MX" sz="2000" dirty="0">
              <a:solidFill>
                <a:schemeClr val="bg1"/>
              </a:solidFill>
            </a:endParaRPr>
          </a:p>
        </p:txBody>
      </p:sp>
      <p:sp>
        <p:nvSpPr>
          <p:cNvPr id="5" name="Elipse 4">
            <a:extLst>
              <a:ext uri="{FF2B5EF4-FFF2-40B4-BE49-F238E27FC236}">
                <a16:creationId xmlns:a16="http://schemas.microsoft.com/office/drawing/2014/main" id="{87A8FC2D-B178-A397-A060-44A24AF5A928}"/>
              </a:ext>
            </a:extLst>
          </p:cNvPr>
          <p:cNvSpPr/>
          <p:nvPr/>
        </p:nvSpPr>
        <p:spPr>
          <a:xfrm>
            <a:off x="3072169" y="-4707468"/>
            <a:ext cx="3532648" cy="3532648"/>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ontserrat" pitchFamily="2" charset="77"/>
              </a:rPr>
              <a:t>Communication</a:t>
            </a:r>
            <a:endParaRPr lang="es-MX" sz="2000" dirty="0">
              <a:solidFill>
                <a:schemeClr val="bg1"/>
              </a:solidFill>
            </a:endParaRPr>
          </a:p>
        </p:txBody>
      </p:sp>
      <p:sp>
        <p:nvSpPr>
          <p:cNvPr id="6" name="Elipse 5">
            <a:extLst>
              <a:ext uri="{FF2B5EF4-FFF2-40B4-BE49-F238E27FC236}">
                <a16:creationId xmlns:a16="http://schemas.microsoft.com/office/drawing/2014/main" id="{648B9EC1-C356-B2A8-209D-98709FA16455}"/>
              </a:ext>
            </a:extLst>
          </p:cNvPr>
          <p:cNvSpPr/>
          <p:nvPr/>
        </p:nvSpPr>
        <p:spPr>
          <a:xfrm>
            <a:off x="7114311" y="-11282070"/>
            <a:ext cx="3532648" cy="353264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2000" dirty="0">
                <a:solidFill>
                  <a:schemeClr val="bg1"/>
                </a:solidFill>
                <a:latin typeface="Montserrat" pitchFamily="2" charset="77"/>
              </a:rPr>
              <a:t>Outreach</a:t>
            </a:r>
            <a:endParaRPr lang="es-MX" sz="2000" dirty="0">
              <a:solidFill>
                <a:schemeClr val="bg1"/>
              </a:solidFill>
            </a:endParaRPr>
          </a:p>
        </p:txBody>
      </p:sp>
      <p:sp>
        <p:nvSpPr>
          <p:cNvPr id="7" name="Google Shape;98;p20">
            <a:extLst>
              <a:ext uri="{FF2B5EF4-FFF2-40B4-BE49-F238E27FC236}">
                <a16:creationId xmlns:a16="http://schemas.microsoft.com/office/drawing/2014/main" id="{D0775CA1-1CC7-8A8B-5302-6A5AC40113D9}"/>
              </a:ext>
            </a:extLst>
          </p:cNvPr>
          <p:cNvSpPr txBox="1">
            <a:spLocks/>
          </p:cNvSpPr>
          <p:nvPr/>
        </p:nvSpPr>
        <p:spPr>
          <a:xfrm>
            <a:off x="4939241" y="7525283"/>
            <a:ext cx="8409517" cy="2651125"/>
          </a:xfrm>
          <a:prstGeom prst="rect">
            <a:avLst/>
          </a:prstGeom>
          <a:noFill/>
          <a:ln>
            <a:noFill/>
          </a:ln>
        </p:spPr>
        <p:txBody>
          <a:bodyPr spcFirstLastPara="1" wrap="square" lIns="182850" tIns="182850" rIns="182850" bIns="182850" anchor="b" anchorCtr="0">
            <a:normAutofit/>
          </a:bodyPr>
          <a:lstStyle>
            <a:defPPr marR="0" lvl="0" algn="l" rtl="0">
              <a:lnSpc>
                <a:spcPct val="100000"/>
              </a:lnSpc>
              <a:spcBef>
                <a:spcPts val="0"/>
              </a:spcBef>
              <a:spcAft>
                <a:spcPts val="0"/>
              </a:spcAft>
            </a:defPPr>
            <a:lvl1pPr marL="457200" marR="0" lvl="0" indent="-457200" algn="r"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1pPr>
            <a:lvl2pPr marL="914400" marR="0" lvl="1"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2pPr>
            <a:lvl3pPr marL="1371600" marR="0" lvl="2"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3pPr>
            <a:lvl4pPr marL="1828800" marR="0" lvl="3"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4pPr>
            <a:lvl5pPr marL="2286000" marR="0" lvl="4"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5pPr>
            <a:lvl6pPr marL="2743200" marR="0" lvl="5"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6pPr>
            <a:lvl7pPr marL="3200400" marR="0" lvl="6"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7pPr>
            <a:lvl8pPr marL="3657600" marR="0" lvl="7"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8pPr>
            <a:lvl9pPr marL="4114800" marR="0" lvl="8" indent="-406400" algn="l" rtl="0">
              <a:lnSpc>
                <a:spcPct val="100000"/>
              </a:lnSpc>
              <a:spcBef>
                <a:spcPts val="0"/>
              </a:spcBef>
              <a:spcAft>
                <a:spcPts val="0"/>
              </a:spcAft>
              <a:buClr>
                <a:schemeClr val="accent1"/>
              </a:buClr>
              <a:buSzPts val="2000"/>
              <a:buFont typeface="Montserrat SemiBold"/>
              <a:buNone/>
              <a:defRPr sz="2000" b="0" i="0" u="none" strike="noStrike" cap="none">
                <a:solidFill>
                  <a:schemeClr val="accent1"/>
                </a:solidFill>
                <a:latin typeface="Montserrat SemiBold"/>
                <a:ea typeface="Montserrat SemiBold"/>
                <a:cs typeface="Montserrat SemiBold"/>
                <a:sym typeface="Montserrat SemiBold"/>
              </a:defRPr>
            </a:lvl9pPr>
          </a:lstStyle>
          <a:p>
            <a:pPr marL="0" indent="0">
              <a:buClr>
                <a:schemeClr val="dk1"/>
              </a:buClr>
              <a:buSzPts val="1100"/>
              <a:buFont typeface="Arial"/>
              <a:buNone/>
            </a:pPr>
            <a:br>
              <a:rPr lang="de-DE" dirty="0">
                <a:solidFill>
                  <a:schemeClr val="tx1"/>
                </a:solidFill>
              </a:rPr>
            </a:br>
            <a:endParaRPr lang="de-DE" dirty="0">
              <a:solidFill>
                <a:schemeClr val="tx1"/>
              </a:solidFill>
            </a:endParaRPr>
          </a:p>
          <a:p>
            <a:pPr marL="0" indent="0"/>
            <a:r>
              <a:rPr lang="de-DE" dirty="0">
                <a:solidFill>
                  <a:schemeClr val="tx1"/>
                </a:solidFill>
              </a:rPr>
              <a:t>WP8 </a:t>
            </a:r>
            <a:r>
              <a:rPr lang="de-DE" dirty="0" err="1">
                <a:solidFill>
                  <a:schemeClr val="tx1"/>
                </a:solidFill>
              </a:rPr>
              <a:t>members</a:t>
            </a:r>
            <a:r>
              <a:rPr lang="de-DE" dirty="0">
                <a:solidFill>
                  <a:schemeClr val="tx1"/>
                </a:solidFill>
              </a:rPr>
              <a:t>: AWI ULUND AU EPB NASC IGOT-UL INACH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1079499" y="890050"/>
            <a:ext cx="10218805" cy="1205592"/>
          </a:xfrm>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b="1" dirty="0">
                <a:latin typeface="Montserrat ExtraBold" pitchFamily="2" charset="77"/>
              </a:rPr>
              <a:t>1. </a:t>
            </a:r>
            <a:r>
              <a:rPr lang="es" dirty="0"/>
              <a:t>Objectives</a:t>
            </a:r>
            <a:endParaRPr dirty="0"/>
          </a:p>
        </p:txBody>
      </p:sp>
      <p:sp>
        <p:nvSpPr>
          <p:cNvPr id="14" name="Arco 13">
            <a:extLst>
              <a:ext uri="{FF2B5EF4-FFF2-40B4-BE49-F238E27FC236}">
                <a16:creationId xmlns:a16="http://schemas.microsoft.com/office/drawing/2014/main" id="{58042447-0F31-5D62-760F-141787888570}"/>
              </a:ext>
            </a:extLst>
          </p:cNvPr>
          <p:cNvSpPr/>
          <p:nvPr/>
        </p:nvSpPr>
        <p:spPr>
          <a:xfrm>
            <a:off x="103517" y="5628290"/>
            <a:ext cx="17684151" cy="10099389"/>
          </a:xfrm>
          <a:prstGeom prst="arc">
            <a:avLst>
              <a:gd name="adj1" fmla="val 10880570"/>
              <a:gd name="adj2" fmla="val 2152006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15" name="Elipse 14">
            <a:extLst>
              <a:ext uri="{FF2B5EF4-FFF2-40B4-BE49-F238E27FC236}">
                <a16:creationId xmlns:a16="http://schemas.microsoft.com/office/drawing/2014/main" id="{4876F029-B44A-D48B-ADC9-B79D7D845DB3}"/>
              </a:ext>
            </a:extLst>
          </p:cNvPr>
          <p:cNvSpPr/>
          <p:nvPr/>
        </p:nvSpPr>
        <p:spPr>
          <a:xfrm>
            <a:off x="11084119" y="4658710"/>
            <a:ext cx="3532648" cy="3532648"/>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ontserrat" pitchFamily="2" charset="77"/>
              </a:rPr>
              <a:t>Engagement</a:t>
            </a:r>
            <a:endParaRPr lang="es-MX" sz="2000" dirty="0">
              <a:solidFill>
                <a:schemeClr val="bg1"/>
              </a:solidFill>
            </a:endParaRPr>
          </a:p>
        </p:txBody>
      </p:sp>
      <p:sp>
        <p:nvSpPr>
          <p:cNvPr id="16" name="Elipse 15">
            <a:extLst>
              <a:ext uri="{FF2B5EF4-FFF2-40B4-BE49-F238E27FC236}">
                <a16:creationId xmlns:a16="http://schemas.microsoft.com/office/drawing/2014/main" id="{634C57BE-B7E9-8035-BEDD-D74CA136F6BF}"/>
              </a:ext>
            </a:extLst>
          </p:cNvPr>
          <p:cNvSpPr/>
          <p:nvPr/>
        </p:nvSpPr>
        <p:spPr>
          <a:xfrm>
            <a:off x="3072169" y="4482252"/>
            <a:ext cx="3532648" cy="3532648"/>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ontserrat" pitchFamily="2" charset="77"/>
              </a:rPr>
              <a:t>Communication</a:t>
            </a:r>
            <a:endParaRPr lang="es-MX" sz="2000" dirty="0">
              <a:solidFill>
                <a:schemeClr val="bg1"/>
              </a:solidFill>
            </a:endParaRPr>
          </a:p>
        </p:txBody>
      </p:sp>
      <p:sp>
        <p:nvSpPr>
          <p:cNvPr id="17" name="Elipse 16">
            <a:extLst>
              <a:ext uri="{FF2B5EF4-FFF2-40B4-BE49-F238E27FC236}">
                <a16:creationId xmlns:a16="http://schemas.microsoft.com/office/drawing/2014/main" id="{13498E62-0F34-D9C3-BF4E-A5A3951F0543}"/>
              </a:ext>
            </a:extLst>
          </p:cNvPr>
          <p:cNvSpPr/>
          <p:nvPr/>
        </p:nvSpPr>
        <p:spPr>
          <a:xfrm>
            <a:off x="7114311" y="3854669"/>
            <a:ext cx="3532648" cy="353264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2000" dirty="0">
                <a:solidFill>
                  <a:schemeClr val="bg1"/>
                </a:solidFill>
                <a:latin typeface="Montserrat" pitchFamily="2" charset="77"/>
              </a:rPr>
              <a:t>Outreach</a:t>
            </a:r>
            <a:endParaRPr lang="es-MX" sz="2000" dirty="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1079499" y="890050"/>
            <a:ext cx="10218805" cy="2043300"/>
          </a:xfrm>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b="1" dirty="0">
                <a:latin typeface="Montserrat ExtraBold" pitchFamily="2" charset="77"/>
              </a:rPr>
              <a:t>2. </a:t>
            </a:r>
            <a:r>
              <a:rPr lang="es" dirty="0"/>
              <a:t>Tasks</a:t>
            </a:r>
            <a:endParaRPr dirty="0">
              <a:highlight>
                <a:srgbClr val="FFFF00"/>
              </a:highlight>
            </a:endParaRPr>
          </a:p>
        </p:txBody>
      </p:sp>
      <p:sp>
        <p:nvSpPr>
          <p:cNvPr id="112" name="Google Shape;112;p22"/>
          <p:cNvSpPr txBox="1">
            <a:spLocks noGrp="1"/>
          </p:cNvSpPr>
          <p:nvPr>
            <p:ph type="body" idx="1"/>
          </p:nvPr>
        </p:nvSpPr>
        <p:spPr>
          <a:xfrm>
            <a:off x="1079499" y="2997675"/>
            <a:ext cx="12417473" cy="6832800"/>
          </a:xfrm>
          <a:prstGeom prst="rect">
            <a:avLst/>
          </a:prstGeom>
          <a:noFill/>
          <a:ln>
            <a:noFill/>
          </a:ln>
        </p:spPr>
        <p:txBody>
          <a:bodyPr spcFirstLastPara="1" wrap="square" lIns="182850" tIns="182850" rIns="182850" bIns="182850" anchor="t" anchorCtr="0">
            <a:normAutofit/>
          </a:bodyPr>
          <a:lstStyle/>
          <a:p>
            <a:r>
              <a:rPr lang="en-GB" dirty="0"/>
              <a:t>Visibility and communication of POLARIN (T8.1) </a:t>
            </a:r>
            <a:br>
              <a:rPr lang="en-GB" dirty="0"/>
            </a:br>
            <a:r>
              <a:rPr lang="en-GB" b="1" dirty="0">
                <a:solidFill>
                  <a:schemeClr val="accent1"/>
                </a:solidFill>
              </a:rPr>
              <a:t>(EPB, INACH, IGOT-UL)</a:t>
            </a:r>
          </a:p>
          <a:p>
            <a:endParaRPr lang="en-GB" dirty="0"/>
          </a:p>
          <a:p>
            <a:r>
              <a:rPr lang="en-GB" dirty="0"/>
              <a:t>Engagement of Service Users and Ambassadors (T8.2) </a:t>
            </a:r>
            <a:r>
              <a:rPr lang="en-GB" b="1" dirty="0">
                <a:solidFill>
                  <a:schemeClr val="accent1"/>
                </a:solidFill>
              </a:rPr>
              <a:t>(EPB, IGOT-UL, INACH)</a:t>
            </a:r>
          </a:p>
          <a:p>
            <a:endParaRPr lang="en-GB" dirty="0"/>
          </a:p>
          <a:p>
            <a:r>
              <a:rPr lang="en-GB" dirty="0"/>
              <a:t>Evaluation of the communication and engagement activities and the impact of POLARIN (T8.3). </a:t>
            </a:r>
            <a:br>
              <a:rPr lang="en-GB" dirty="0"/>
            </a:br>
            <a:r>
              <a:rPr lang="en-GB" b="1" dirty="0">
                <a:solidFill>
                  <a:schemeClr val="accent1"/>
                </a:solidFill>
              </a:rPr>
              <a:t>(EPB, IGOT-UL)</a:t>
            </a:r>
          </a:p>
          <a:p>
            <a:endParaRPr lang="en-GB" dirty="0"/>
          </a:p>
        </p:txBody>
      </p:sp>
    </p:spTree>
    <p:extLst>
      <p:ext uri="{BB962C8B-B14F-4D97-AF65-F5344CB8AC3E}">
        <p14:creationId xmlns:p14="http://schemas.microsoft.com/office/powerpoint/2010/main" val="44142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595E3B2-8110-A136-D1B6-A56450D69428}"/>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EC341E4-2542-B7CF-4DD0-2FC40D570F12}"/>
              </a:ext>
            </a:extLst>
          </p:cNvPr>
          <p:cNvSpPr txBox="1">
            <a:spLocks noGrp="1"/>
          </p:cNvSpPr>
          <p:nvPr>
            <p:ph type="title"/>
          </p:nvPr>
        </p:nvSpPr>
        <p:spPr>
          <a:xfrm>
            <a:off x="1079499" y="890050"/>
            <a:ext cx="10218805" cy="2043300"/>
          </a:xfrm>
          <a:prstGeom prst="rect">
            <a:avLst/>
          </a:prstGeom>
        </p:spPr>
        <p:txBody>
          <a:bodyPr spcFirstLastPara="1" wrap="square" lIns="182850" tIns="182850" rIns="182850" bIns="182850" anchor="t" anchorCtr="0">
            <a:noAutofit/>
          </a:bodyPr>
          <a:lstStyle/>
          <a:p>
            <a:r>
              <a:rPr lang="es" b="1" dirty="0">
                <a:latin typeface="Montserrat ExtraBold" pitchFamily="2" charset="77"/>
              </a:rPr>
              <a:t>2. </a:t>
            </a:r>
            <a:r>
              <a:rPr lang="en-GB" dirty="0"/>
              <a:t>Progress &amp; Achievements</a:t>
            </a:r>
            <a:br>
              <a:rPr lang="en-GB" dirty="0"/>
            </a:br>
            <a:endParaRPr dirty="0"/>
          </a:p>
        </p:txBody>
      </p:sp>
      <p:sp>
        <p:nvSpPr>
          <p:cNvPr id="3" name="Marcador de texto 2">
            <a:extLst>
              <a:ext uri="{FF2B5EF4-FFF2-40B4-BE49-F238E27FC236}">
                <a16:creationId xmlns:a16="http://schemas.microsoft.com/office/drawing/2014/main" id="{14E728D0-F574-FCB9-5DCD-3F48ACBED05B}"/>
              </a:ext>
            </a:extLst>
          </p:cNvPr>
          <p:cNvSpPr>
            <a:spLocks noGrp="1"/>
          </p:cNvSpPr>
          <p:nvPr>
            <p:ph type="body" idx="1"/>
          </p:nvPr>
        </p:nvSpPr>
        <p:spPr/>
        <p:txBody>
          <a:bodyPr/>
          <a:lstStyle/>
          <a:p>
            <a:endParaRPr lang="es-CL" dirty="0"/>
          </a:p>
        </p:txBody>
      </p:sp>
      <p:graphicFrame>
        <p:nvGraphicFramePr>
          <p:cNvPr id="2" name="Table 1">
            <a:extLst>
              <a:ext uri="{FF2B5EF4-FFF2-40B4-BE49-F238E27FC236}">
                <a16:creationId xmlns:a16="http://schemas.microsoft.com/office/drawing/2014/main" id="{9D50C0FF-D8F2-C0E5-9C05-6A1E84F0A4EE}"/>
              </a:ext>
            </a:extLst>
          </p:cNvPr>
          <p:cNvGraphicFramePr>
            <a:graphicFrameLocks noGrp="1"/>
          </p:cNvGraphicFramePr>
          <p:nvPr>
            <p:extLst>
              <p:ext uri="{D42A27DB-BD31-4B8C-83A1-F6EECF244321}">
                <p14:modId xmlns:p14="http://schemas.microsoft.com/office/powerpoint/2010/main" val="1435689767"/>
              </p:ext>
            </p:extLst>
          </p:nvPr>
        </p:nvGraphicFramePr>
        <p:xfrm>
          <a:off x="1079500" y="2833744"/>
          <a:ext cx="12394960" cy="5600099"/>
        </p:xfrm>
        <a:graphic>
          <a:graphicData uri="http://schemas.openxmlformats.org/drawingml/2006/table">
            <a:tbl>
              <a:tblPr firstRow="1" bandRow="1">
                <a:tableStyleId>{5C22544A-7EE6-4342-B048-85BDC9FD1C3A}</a:tableStyleId>
              </a:tblPr>
              <a:tblGrid>
                <a:gridCol w="2440077">
                  <a:extLst>
                    <a:ext uri="{9D8B030D-6E8A-4147-A177-3AD203B41FA5}">
                      <a16:colId xmlns:a16="http://schemas.microsoft.com/office/drawing/2014/main" val="941597800"/>
                    </a:ext>
                  </a:extLst>
                </a:gridCol>
                <a:gridCol w="7252753">
                  <a:extLst>
                    <a:ext uri="{9D8B030D-6E8A-4147-A177-3AD203B41FA5}">
                      <a16:colId xmlns:a16="http://schemas.microsoft.com/office/drawing/2014/main" val="79469721"/>
                    </a:ext>
                  </a:extLst>
                </a:gridCol>
                <a:gridCol w="2702130">
                  <a:extLst>
                    <a:ext uri="{9D8B030D-6E8A-4147-A177-3AD203B41FA5}">
                      <a16:colId xmlns:a16="http://schemas.microsoft.com/office/drawing/2014/main" val="2876004352"/>
                    </a:ext>
                  </a:extLst>
                </a:gridCol>
              </a:tblGrid>
              <a:tr h="71984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2800" b="0" dirty="0">
                          <a:latin typeface="Montserrat" pitchFamily="2" charset="0"/>
                        </a:rPr>
                        <a:t>Deliverable </a:t>
                      </a:r>
                    </a:p>
                  </a:txBody>
                  <a:tcPr marL="90000" marR="90000" marT="90000" marB="90000" anchor="ctr"/>
                </a:tc>
                <a:tc>
                  <a:txBody>
                    <a:bodyPr/>
                    <a:lstStyle/>
                    <a:p>
                      <a:r>
                        <a:rPr lang="en-GB" sz="2800" b="0" dirty="0">
                          <a:latin typeface="Montserrat" pitchFamily="2" charset="0"/>
                        </a:rPr>
                        <a:t>Name</a:t>
                      </a:r>
                    </a:p>
                  </a:txBody>
                  <a:tcPr marL="90000" marR="90000" marT="90000" marB="90000" anchor="ctr"/>
                </a:tc>
                <a:tc>
                  <a:txBody>
                    <a:bodyPr/>
                    <a:lstStyle/>
                    <a:p>
                      <a:r>
                        <a:rPr lang="en-GB" sz="2800" b="0" dirty="0">
                          <a:latin typeface="Montserrat" pitchFamily="2" charset="0"/>
                        </a:rPr>
                        <a:t>Submitted</a:t>
                      </a:r>
                    </a:p>
                  </a:txBody>
                  <a:tcPr marL="90000" marR="90000" marT="90000" marB="90000" anchor="ctr"/>
                </a:tc>
                <a:extLst>
                  <a:ext uri="{0D108BD9-81ED-4DB2-BD59-A6C34878D82A}">
                    <a16:rowId xmlns:a16="http://schemas.microsoft.com/office/drawing/2014/main" val="279259320"/>
                  </a:ext>
                </a:extLst>
              </a:tr>
              <a:tr h="940990">
                <a:tc>
                  <a:txBody>
                    <a:bodyPr/>
                    <a:lstStyle/>
                    <a:p>
                      <a:r>
                        <a:rPr lang="en-GB" sz="2400" b="0" i="0" u="none" strike="noStrike" dirty="0">
                          <a:solidFill>
                            <a:schemeClr val="tx1"/>
                          </a:solidFill>
                          <a:effectLst/>
                          <a:latin typeface="Montserrat" pitchFamily="2" charset="0"/>
                        </a:rPr>
                        <a:t>D8.1</a:t>
                      </a:r>
                      <a:endParaRPr lang="en-GB" sz="2400" dirty="0">
                        <a:solidFill>
                          <a:schemeClr val="tx1"/>
                        </a:solidFill>
                        <a:latin typeface="Montserrat" pitchFamily="2" charset="0"/>
                      </a:endParaRPr>
                    </a:p>
                  </a:txBody>
                  <a:tcPr marL="90000" marR="90000" marT="90000" marB="90000" anchor="ctr">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latin typeface="Montserrat" pitchFamily="2" charset="0"/>
                        </a:rPr>
                        <a:t>Implement POLARIN website and social media channels (IGOT-UL)</a:t>
                      </a:r>
                    </a:p>
                  </a:txBody>
                  <a:tcPr marL="90000" marR="90000" marT="90000" marB="90000" anchor="ctr">
                    <a:lnB w="12700" cap="flat" cmpd="sng" algn="ctr">
                      <a:solidFill>
                        <a:schemeClr val="tx1"/>
                      </a:solidFill>
                      <a:prstDash val="solid"/>
                      <a:round/>
                      <a:headEnd type="none" w="med" len="med"/>
                      <a:tailEnd type="none" w="med" len="med"/>
                    </a:lnB>
                    <a:solidFill>
                      <a:schemeClr val="bg1"/>
                    </a:solidFill>
                  </a:tcPr>
                </a:tc>
                <a:tc>
                  <a:txBody>
                    <a:bodyPr/>
                    <a:lstStyle/>
                    <a:p>
                      <a:r>
                        <a:rPr lang="en-GB" sz="2400" dirty="0">
                          <a:solidFill>
                            <a:schemeClr val="tx1"/>
                          </a:solidFill>
                          <a:latin typeface="Montserrat" pitchFamily="2" charset="0"/>
                        </a:rPr>
                        <a:t>April 2024</a:t>
                      </a:r>
                    </a:p>
                  </a:txBody>
                  <a:tcPr marL="90000" marR="90000" marT="90000" marB="9000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816355"/>
                  </a:ext>
                </a:extLst>
              </a:tr>
              <a:tr h="940990">
                <a:tc>
                  <a:txBody>
                    <a:bodyPr/>
                    <a:lstStyle/>
                    <a:p>
                      <a:r>
                        <a:rPr lang="en-GB" sz="2400" dirty="0">
                          <a:solidFill>
                            <a:schemeClr val="tx1"/>
                          </a:solidFill>
                          <a:latin typeface="Montserrat" pitchFamily="2" charset="0"/>
                        </a:rPr>
                        <a:t>D8.2</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latin typeface="Montserrat" pitchFamily="2" charset="0"/>
                        </a:rPr>
                        <a:t>Brand Identity and guidelines package (logos, general lay-out etc.) (INACH)</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400" dirty="0">
                          <a:solidFill>
                            <a:schemeClr val="tx1"/>
                          </a:solidFill>
                          <a:latin typeface="Montserrat" pitchFamily="2" charset="0"/>
                        </a:rPr>
                        <a:t>April 2024</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5312713"/>
                  </a:ext>
                </a:extLst>
              </a:tr>
              <a:tr h="940990">
                <a:tc>
                  <a:txBody>
                    <a:bodyPr/>
                    <a:lstStyle/>
                    <a:p>
                      <a:r>
                        <a:rPr lang="en-GB" sz="2400" dirty="0">
                          <a:solidFill>
                            <a:schemeClr val="tx1"/>
                          </a:solidFill>
                          <a:latin typeface="Montserrat" pitchFamily="2" charset="0"/>
                        </a:rPr>
                        <a:t>D8.3 </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latin typeface="Montserrat" pitchFamily="2" charset="0"/>
                        </a:rPr>
                        <a:t>POLARIN promotional materials (press releases, promotion video, flyers, roll-ups etc.) (AWI)</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400" dirty="0">
                          <a:solidFill>
                            <a:schemeClr val="tx1"/>
                          </a:solidFill>
                          <a:latin typeface="Montserrat" pitchFamily="2" charset="0"/>
                        </a:rPr>
                        <a:t>May 2024</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106431"/>
                  </a:ext>
                </a:extLst>
              </a:tr>
              <a:tr h="940990">
                <a:tc>
                  <a:txBody>
                    <a:bodyPr/>
                    <a:lstStyle/>
                    <a:p>
                      <a:r>
                        <a:rPr lang="en-GB" sz="2400" dirty="0">
                          <a:solidFill>
                            <a:schemeClr val="tx1"/>
                          </a:solidFill>
                          <a:latin typeface="Montserrat" pitchFamily="2" charset="0"/>
                        </a:rPr>
                        <a:t>D8.4</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2000" dirty="0">
                          <a:solidFill>
                            <a:schemeClr val="tx1"/>
                          </a:solidFill>
                          <a:latin typeface="Montserrat" pitchFamily="2" charset="0"/>
                        </a:rPr>
                        <a:t>POLARIN Communication, </a:t>
                      </a:r>
                      <a:r>
                        <a:rPr lang="fr-FR" sz="2000" dirty="0" err="1">
                          <a:solidFill>
                            <a:schemeClr val="tx1"/>
                          </a:solidFill>
                          <a:latin typeface="Montserrat" pitchFamily="2" charset="0"/>
                        </a:rPr>
                        <a:t>dissemination</a:t>
                      </a:r>
                      <a:r>
                        <a:rPr lang="fr-FR" sz="2000" dirty="0">
                          <a:solidFill>
                            <a:schemeClr val="tx1"/>
                          </a:solidFill>
                          <a:latin typeface="Montserrat" pitchFamily="2" charset="0"/>
                        </a:rPr>
                        <a:t>, and engagement plan (EPB)</a:t>
                      </a:r>
                      <a:endParaRPr lang="en-GB" sz="2000" dirty="0">
                        <a:solidFill>
                          <a:schemeClr val="tx1"/>
                        </a:solidFill>
                        <a:latin typeface="Montserrat" pitchFamily="2" charset="0"/>
                      </a:endParaRP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400" dirty="0">
                          <a:solidFill>
                            <a:schemeClr val="tx1"/>
                          </a:solidFill>
                          <a:latin typeface="Montserrat" pitchFamily="2" charset="0"/>
                        </a:rPr>
                        <a:t>June 2024</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6298580"/>
                  </a:ext>
                </a:extLst>
              </a:tr>
              <a:tr h="1116290">
                <a:tc>
                  <a:txBody>
                    <a:bodyPr/>
                    <a:lstStyle/>
                    <a:p>
                      <a:r>
                        <a:rPr lang="en-GB" sz="2400" dirty="0">
                          <a:solidFill>
                            <a:schemeClr val="tx1"/>
                          </a:solidFill>
                          <a:latin typeface="Montserrat" pitchFamily="2" charset="0"/>
                        </a:rPr>
                        <a:t>D8.5</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latin typeface="Montserrat" pitchFamily="2" charset="0"/>
                        </a:rPr>
                        <a:t>Content Creation Guidelines (short video tutorials) for POLARIN service users to support outreach and engagement (EPB)</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400" dirty="0">
                          <a:solidFill>
                            <a:schemeClr val="tx1"/>
                          </a:solidFill>
                          <a:latin typeface="Montserrat" pitchFamily="2" charset="0"/>
                        </a:rPr>
                        <a:t>October 2024</a:t>
                      </a:r>
                    </a:p>
                  </a:txBody>
                  <a:tcPr marL="90000" marR="90000" marT="90000" marB="9000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5045131"/>
                  </a:ext>
                </a:extLst>
              </a:tr>
            </a:tbl>
          </a:graphicData>
        </a:graphic>
      </p:graphicFrame>
      <p:pic>
        <p:nvPicPr>
          <p:cNvPr id="4" name="Picture 2">
            <a:extLst>
              <a:ext uri="{FF2B5EF4-FFF2-40B4-BE49-F238E27FC236}">
                <a16:creationId xmlns:a16="http://schemas.microsoft.com/office/drawing/2014/main" id="{839492F6-CEDF-C5F8-309F-98186F24048B}"/>
              </a:ext>
            </a:extLst>
          </p:cNvPr>
          <p:cNvPicPr>
            <a:picLocks noChangeAspect="1"/>
          </p:cNvPicPr>
          <p:nvPr/>
        </p:nvPicPr>
        <p:blipFill>
          <a:blip r:embed="rId3"/>
          <a:stretch>
            <a:fillRect/>
          </a:stretch>
        </p:blipFill>
        <p:spPr>
          <a:xfrm>
            <a:off x="1053479" y="10982214"/>
            <a:ext cx="12676851" cy="6481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5894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390C5632-2313-0400-3D59-BAFA2611E67A}"/>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7C4E61AA-844E-6750-28AF-6999F48A738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n-GB" sz="4800" dirty="0">
                <a:latin typeface="Montserrat" pitchFamily="2" charset="0"/>
              </a:rPr>
              <a:t>POLARIN website </a:t>
            </a:r>
            <a:br>
              <a:rPr lang="en-GB" sz="4800" dirty="0">
                <a:latin typeface="Montserrat" pitchFamily="2" charset="0"/>
              </a:rPr>
            </a:br>
            <a:r>
              <a:rPr lang="en-GB" sz="4800" b="1" dirty="0" err="1">
                <a:latin typeface="Montserrat ExtraBold" pitchFamily="2" charset="77"/>
              </a:rPr>
              <a:t>www.eu-polarin.eu</a:t>
            </a:r>
            <a:br>
              <a:rPr lang="en-GB" dirty="0"/>
            </a:br>
            <a:endParaRPr dirty="0"/>
          </a:p>
        </p:txBody>
      </p:sp>
      <p:pic>
        <p:nvPicPr>
          <p:cNvPr id="3" name="Picture 2">
            <a:extLst>
              <a:ext uri="{FF2B5EF4-FFF2-40B4-BE49-F238E27FC236}">
                <a16:creationId xmlns:a16="http://schemas.microsoft.com/office/drawing/2014/main" id="{72865EBB-B86A-6991-CB86-175DD23E3219}"/>
              </a:ext>
            </a:extLst>
          </p:cNvPr>
          <p:cNvPicPr>
            <a:picLocks noChangeAspect="1"/>
          </p:cNvPicPr>
          <p:nvPr/>
        </p:nvPicPr>
        <p:blipFill>
          <a:blip r:embed="rId3"/>
          <a:stretch>
            <a:fillRect/>
          </a:stretch>
        </p:blipFill>
        <p:spPr>
          <a:xfrm>
            <a:off x="1053479" y="3805560"/>
            <a:ext cx="12676851" cy="6481440"/>
          </a:xfrm>
          <a:prstGeom prst="rect">
            <a:avLst/>
          </a:prstGeom>
          <a:ln>
            <a:noFill/>
          </a:ln>
          <a:effectLst>
            <a:outerShdw blurRad="292100" dist="139700" dir="2700000" algn="tl" rotWithShape="0">
              <a:srgbClr val="333333">
                <a:alpha val="65000"/>
              </a:srgbClr>
            </a:outerShdw>
          </a:effectLst>
        </p:spPr>
      </p:pic>
      <p:sp>
        <p:nvSpPr>
          <p:cNvPr id="4" name="Elipse 3">
            <a:extLst>
              <a:ext uri="{FF2B5EF4-FFF2-40B4-BE49-F238E27FC236}">
                <a16:creationId xmlns:a16="http://schemas.microsoft.com/office/drawing/2014/main" id="{E147F7B8-4814-8055-9991-4E66D3938F78}"/>
              </a:ext>
            </a:extLst>
          </p:cNvPr>
          <p:cNvSpPr/>
          <p:nvPr/>
        </p:nvSpPr>
        <p:spPr>
          <a:xfrm>
            <a:off x="12999200" y="3805560"/>
            <a:ext cx="4658264" cy="465826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CL" dirty="0"/>
          </a:p>
        </p:txBody>
      </p:sp>
      <p:sp>
        <p:nvSpPr>
          <p:cNvPr id="5" name="TextBox 49">
            <a:extLst>
              <a:ext uri="{FF2B5EF4-FFF2-40B4-BE49-F238E27FC236}">
                <a16:creationId xmlns:a16="http://schemas.microsoft.com/office/drawing/2014/main" id="{E2F6CB1B-47C2-ACAE-59D5-6014EF8B4266}"/>
              </a:ext>
            </a:extLst>
          </p:cNvPr>
          <p:cNvSpPr/>
          <p:nvPr/>
        </p:nvSpPr>
        <p:spPr>
          <a:xfrm>
            <a:off x="13814064" y="5334473"/>
            <a:ext cx="2973600" cy="160043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r>
              <a:rPr lang="en-US" sz="3200" b="0" strike="noStrike" spc="-1" dirty="0">
                <a:solidFill>
                  <a:schemeClr val="bg1"/>
                </a:solidFill>
                <a:latin typeface="Open Sans"/>
                <a:ea typeface="Open Sans"/>
              </a:rPr>
              <a:t>Impressions</a:t>
            </a:r>
            <a:br>
              <a:rPr lang="en-US" sz="7200" b="1" strike="noStrike" spc="-1" dirty="0">
                <a:solidFill>
                  <a:schemeClr val="bg1"/>
                </a:solidFill>
                <a:latin typeface="Open Sans Bold"/>
                <a:ea typeface="Open Sans Bold"/>
              </a:rPr>
            </a:br>
            <a:r>
              <a:rPr lang="en-US" sz="7200" b="1" strike="noStrike" spc="-1" dirty="0">
                <a:solidFill>
                  <a:schemeClr val="bg1"/>
                </a:solidFill>
                <a:latin typeface="Open Sans Bold"/>
                <a:ea typeface="Open Sans Bold"/>
              </a:rPr>
              <a:t>132K</a:t>
            </a:r>
            <a:endParaRPr lang="fr-FR" sz="7200" b="0" strike="noStrike" spc="-1" dirty="0">
              <a:solidFill>
                <a:schemeClr val="bg1"/>
              </a:solidFill>
              <a:latin typeface="Calibri"/>
            </a:endParaRPr>
          </a:p>
        </p:txBody>
      </p:sp>
    </p:spTree>
    <p:extLst>
      <p:ext uri="{BB962C8B-B14F-4D97-AF65-F5344CB8AC3E}">
        <p14:creationId xmlns:p14="http://schemas.microsoft.com/office/powerpoint/2010/main" val="35328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390C5632-2313-0400-3D59-BAFA2611E67A}"/>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7C4E61AA-844E-6750-28AF-6999F48A738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n-GB" sz="4800" dirty="0">
                <a:latin typeface="Montserrat" pitchFamily="2" charset="0"/>
              </a:rPr>
              <a:t>POLARIN website </a:t>
            </a:r>
            <a:br>
              <a:rPr lang="en-GB" sz="4800" dirty="0">
                <a:latin typeface="Montserrat" pitchFamily="2" charset="0"/>
              </a:rPr>
            </a:br>
            <a:r>
              <a:rPr lang="en-GB" sz="4800" b="1" dirty="0">
                <a:latin typeface="Montserrat ExtraBold" pitchFamily="2" charset="77"/>
              </a:rPr>
              <a:t>Intranet</a:t>
            </a:r>
            <a:br>
              <a:rPr lang="en-GB" dirty="0"/>
            </a:br>
            <a:endParaRPr dirty="0"/>
          </a:p>
        </p:txBody>
      </p:sp>
      <p:pic>
        <p:nvPicPr>
          <p:cNvPr id="3" name="Picture 2">
            <a:extLst>
              <a:ext uri="{FF2B5EF4-FFF2-40B4-BE49-F238E27FC236}">
                <a16:creationId xmlns:a16="http://schemas.microsoft.com/office/drawing/2014/main" id="{72865EBB-B86A-6991-CB86-175DD23E3219}"/>
              </a:ext>
            </a:extLst>
          </p:cNvPr>
          <p:cNvPicPr>
            <a:picLocks noChangeAspect="1"/>
          </p:cNvPicPr>
          <p:nvPr/>
        </p:nvPicPr>
        <p:blipFill>
          <a:blip r:embed="rId3"/>
          <a:stretch>
            <a:fillRect/>
          </a:stretch>
        </p:blipFill>
        <p:spPr>
          <a:xfrm>
            <a:off x="1053479" y="3805560"/>
            <a:ext cx="12676851" cy="6481440"/>
          </a:xfrm>
          <a:prstGeom prst="rect">
            <a:avLst/>
          </a:prstGeom>
          <a:ln>
            <a:noFill/>
          </a:ln>
          <a:effectLst>
            <a:outerShdw blurRad="292100" dist="139700" dir="2700000" algn="tl" rotWithShape="0">
              <a:srgbClr val="333333">
                <a:alpha val="65000"/>
              </a:srgbClr>
            </a:outerShdw>
          </a:effectLst>
        </p:spPr>
      </p:pic>
      <p:sp>
        <p:nvSpPr>
          <p:cNvPr id="4" name="Elipse 3">
            <a:extLst>
              <a:ext uri="{FF2B5EF4-FFF2-40B4-BE49-F238E27FC236}">
                <a16:creationId xmlns:a16="http://schemas.microsoft.com/office/drawing/2014/main" id="{E147F7B8-4814-8055-9991-4E66D3938F78}"/>
              </a:ext>
            </a:extLst>
          </p:cNvPr>
          <p:cNvSpPr/>
          <p:nvPr/>
        </p:nvSpPr>
        <p:spPr>
          <a:xfrm>
            <a:off x="12999200" y="10691552"/>
            <a:ext cx="4658264" cy="465826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CL" dirty="0"/>
          </a:p>
        </p:txBody>
      </p:sp>
      <p:sp>
        <p:nvSpPr>
          <p:cNvPr id="5" name="TextBox 49">
            <a:extLst>
              <a:ext uri="{FF2B5EF4-FFF2-40B4-BE49-F238E27FC236}">
                <a16:creationId xmlns:a16="http://schemas.microsoft.com/office/drawing/2014/main" id="{E2F6CB1B-47C2-ACAE-59D5-6014EF8B4266}"/>
              </a:ext>
            </a:extLst>
          </p:cNvPr>
          <p:cNvSpPr/>
          <p:nvPr/>
        </p:nvSpPr>
        <p:spPr>
          <a:xfrm>
            <a:off x="13814064" y="12220465"/>
            <a:ext cx="2973600" cy="160043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r>
              <a:rPr lang="en-US" sz="3200" b="0" strike="noStrike" spc="-1" dirty="0">
                <a:solidFill>
                  <a:schemeClr val="bg1"/>
                </a:solidFill>
                <a:latin typeface="Open Sans"/>
                <a:ea typeface="Open Sans"/>
              </a:rPr>
              <a:t>Impressions</a:t>
            </a:r>
            <a:br>
              <a:rPr lang="en-US" sz="7200" b="1" strike="noStrike" spc="-1" dirty="0">
                <a:solidFill>
                  <a:schemeClr val="bg1"/>
                </a:solidFill>
                <a:latin typeface="Open Sans Bold"/>
                <a:ea typeface="Open Sans Bold"/>
              </a:rPr>
            </a:br>
            <a:r>
              <a:rPr lang="en-US" sz="7200" b="1" strike="noStrike" spc="-1" dirty="0">
                <a:solidFill>
                  <a:schemeClr val="bg1"/>
                </a:solidFill>
                <a:latin typeface="Open Sans Bold"/>
                <a:ea typeface="Open Sans Bold"/>
              </a:rPr>
              <a:t>132K</a:t>
            </a:r>
            <a:endParaRPr lang="fr-FR" sz="7200" b="0" strike="noStrike" spc="-1" dirty="0">
              <a:solidFill>
                <a:schemeClr val="bg1"/>
              </a:solidFill>
              <a:latin typeface="Calibri"/>
            </a:endParaRPr>
          </a:p>
        </p:txBody>
      </p:sp>
      <p:pic>
        <p:nvPicPr>
          <p:cNvPr id="2" name="Picture 8">
            <a:extLst>
              <a:ext uri="{FF2B5EF4-FFF2-40B4-BE49-F238E27FC236}">
                <a16:creationId xmlns:a16="http://schemas.microsoft.com/office/drawing/2014/main" id="{AD6D2211-0594-EEE9-906A-33FF85D67BD8}"/>
              </a:ext>
            </a:extLst>
          </p:cNvPr>
          <p:cNvPicPr>
            <a:picLocks noChangeAspect="1"/>
          </p:cNvPicPr>
          <p:nvPr/>
        </p:nvPicPr>
        <p:blipFill>
          <a:blip r:embed="rId4"/>
          <a:stretch>
            <a:fillRect/>
          </a:stretch>
        </p:blipFill>
        <p:spPr>
          <a:xfrm>
            <a:off x="1073387" y="3805560"/>
            <a:ext cx="12637033" cy="6481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4019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390C5632-2313-0400-3D59-BAFA2611E67A}"/>
            </a:ext>
          </a:extLst>
        </p:cNvPr>
        <p:cNvGrpSpPr/>
        <p:nvPr/>
      </p:nvGrpSpPr>
      <p:grpSpPr>
        <a:xfrm>
          <a:off x="0" y="0"/>
          <a:ext cx="0" cy="0"/>
          <a:chOff x="0" y="0"/>
          <a:chExt cx="0" cy="0"/>
        </a:xfrm>
      </p:grpSpPr>
      <p:pic>
        <p:nvPicPr>
          <p:cNvPr id="6" name="Picture 8">
            <a:extLst>
              <a:ext uri="{FF2B5EF4-FFF2-40B4-BE49-F238E27FC236}">
                <a16:creationId xmlns:a16="http://schemas.microsoft.com/office/drawing/2014/main" id="{6E07A8CF-5E2C-87CD-C39B-EC14FC9D2572}"/>
              </a:ext>
            </a:extLst>
          </p:cNvPr>
          <p:cNvPicPr>
            <a:picLocks noChangeAspect="1"/>
          </p:cNvPicPr>
          <p:nvPr/>
        </p:nvPicPr>
        <p:blipFill>
          <a:blip r:embed="rId3">
            <a:alphaModFix amt="23000"/>
            <a:extLst>
              <a:ext uri="{BEBA8EAE-BF5A-486C-A8C5-ECC9F3942E4B}">
                <a14:imgProps xmlns:a14="http://schemas.microsoft.com/office/drawing/2010/main">
                  <a14:imgLayer r:embed="rId4">
                    <a14:imgEffect>
                      <a14:artisticBlur radius="59"/>
                    </a14:imgEffect>
                  </a14:imgLayer>
                </a14:imgProps>
              </a:ext>
            </a:extLst>
          </a:blip>
          <a:stretch>
            <a:fillRect/>
          </a:stretch>
        </p:blipFill>
        <p:spPr>
          <a:xfrm>
            <a:off x="1079500" y="5620803"/>
            <a:ext cx="12637033" cy="6481440"/>
          </a:xfrm>
          <a:prstGeom prst="rect">
            <a:avLst/>
          </a:prstGeom>
          <a:ln>
            <a:noFill/>
          </a:ln>
          <a:effectLst>
            <a:outerShdw blurRad="292100" dist="139700" dir="2700000" algn="tl" rotWithShape="0">
              <a:srgbClr val="333333">
                <a:alpha val="65000"/>
              </a:srgbClr>
            </a:outerShdw>
          </a:effectLst>
        </p:spPr>
      </p:pic>
      <p:sp>
        <p:nvSpPr>
          <p:cNvPr id="40" name="Rectángulo redondeado 39">
            <a:extLst>
              <a:ext uri="{FF2B5EF4-FFF2-40B4-BE49-F238E27FC236}">
                <a16:creationId xmlns:a16="http://schemas.microsoft.com/office/drawing/2014/main" id="{00205F60-208D-E259-83B5-B4FF20EB1345}"/>
              </a:ext>
            </a:extLst>
          </p:cNvPr>
          <p:cNvSpPr>
            <a:spLocks/>
          </p:cNvSpPr>
          <p:nvPr/>
        </p:nvSpPr>
        <p:spPr>
          <a:xfrm>
            <a:off x="5245128" y="7968258"/>
            <a:ext cx="7516393" cy="4053926"/>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11" name="Google Shape;111;p22">
            <a:extLst>
              <a:ext uri="{FF2B5EF4-FFF2-40B4-BE49-F238E27FC236}">
                <a16:creationId xmlns:a16="http://schemas.microsoft.com/office/drawing/2014/main" id="{7C4E61AA-844E-6750-28AF-6999F48A738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n-GB" sz="4800" dirty="0">
                <a:latin typeface="Montserrat" pitchFamily="2" charset="0"/>
              </a:rPr>
              <a:t>POLARIN</a:t>
            </a:r>
            <a:br>
              <a:rPr lang="en-GB" sz="4800" dirty="0">
                <a:latin typeface="Montserrat" pitchFamily="2" charset="0"/>
              </a:rPr>
            </a:br>
            <a:r>
              <a:rPr lang="en-GB" sz="4800" b="1" dirty="0">
                <a:latin typeface="Montserrat ExtraBold" pitchFamily="2" charset="77"/>
              </a:rPr>
              <a:t>Social media and Newsletter</a:t>
            </a:r>
            <a:br>
              <a:rPr lang="en-GB" dirty="0"/>
            </a:br>
            <a:endParaRPr dirty="0"/>
          </a:p>
        </p:txBody>
      </p:sp>
      <p:sp>
        <p:nvSpPr>
          <p:cNvPr id="4" name="Elipse 3">
            <a:extLst>
              <a:ext uri="{FF2B5EF4-FFF2-40B4-BE49-F238E27FC236}">
                <a16:creationId xmlns:a16="http://schemas.microsoft.com/office/drawing/2014/main" id="{E147F7B8-4814-8055-9991-4E66D3938F78}"/>
              </a:ext>
            </a:extLst>
          </p:cNvPr>
          <p:cNvSpPr/>
          <p:nvPr/>
        </p:nvSpPr>
        <p:spPr>
          <a:xfrm>
            <a:off x="12999200" y="10691552"/>
            <a:ext cx="4658264" cy="465826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CL" dirty="0"/>
          </a:p>
        </p:txBody>
      </p:sp>
      <p:sp>
        <p:nvSpPr>
          <p:cNvPr id="5" name="TextBox 49">
            <a:extLst>
              <a:ext uri="{FF2B5EF4-FFF2-40B4-BE49-F238E27FC236}">
                <a16:creationId xmlns:a16="http://schemas.microsoft.com/office/drawing/2014/main" id="{E2F6CB1B-47C2-ACAE-59D5-6014EF8B4266}"/>
              </a:ext>
            </a:extLst>
          </p:cNvPr>
          <p:cNvSpPr/>
          <p:nvPr/>
        </p:nvSpPr>
        <p:spPr>
          <a:xfrm>
            <a:off x="13814064" y="12220465"/>
            <a:ext cx="2973600" cy="160043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r>
              <a:rPr lang="en-US" sz="3200" b="0" strike="noStrike" spc="-1" dirty="0">
                <a:solidFill>
                  <a:schemeClr val="bg1"/>
                </a:solidFill>
                <a:latin typeface="Open Sans"/>
                <a:ea typeface="Open Sans"/>
              </a:rPr>
              <a:t>Impressions</a:t>
            </a:r>
            <a:br>
              <a:rPr lang="en-US" sz="7200" b="1" strike="noStrike" spc="-1" dirty="0">
                <a:solidFill>
                  <a:schemeClr val="bg1"/>
                </a:solidFill>
                <a:latin typeface="Open Sans Bold"/>
                <a:ea typeface="Open Sans Bold"/>
              </a:rPr>
            </a:br>
            <a:r>
              <a:rPr lang="en-US" sz="7200" b="1" strike="noStrike" spc="-1" dirty="0">
                <a:solidFill>
                  <a:schemeClr val="bg1"/>
                </a:solidFill>
                <a:latin typeface="Open Sans Bold"/>
                <a:ea typeface="Open Sans Bold"/>
              </a:rPr>
              <a:t>132K</a:t>
            </a:r>
            <a:endParaRPr lang="fr-FR" sz="7200" b="0" strike="noStrike" spc="-1" dirty="0">
              <a:solidFill>
                <a:schemeClr val="bg1"/>
              </a:solidFill>
              <a:latin typeface="Calibri"/>
            </a:endParaRPr>
          </a:p>
        </p:txBody>
      </p:sp>
      <p:sp>
        <p:nvSpPr>
          <p:cNvPr id="11" name="Rectángulo redondeado 10">
            <a:extLst>
              <a:ext uri="{FF2B5EF4-FFF2-40B4-BE49-F238E27FC236}">
                <a16:creationId xmlns:a16="http://schemas.microsoft.com/office/drawing/2014/main" id="{F2003795-263C-9721-6A39-0C72E2DD78D7}"/>
              </a:ext>
            </a:extLst>
          </p:cNvPr>
          <p:cNvSpPr>
            <a:spLocks/>
          </p:cNvSpPr>
          <p:nvPr/>
        </p:nvSpPr>
        <p:spPr>
          <a:xfrm>
            <a:off x="1406509" y="3805560"/>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2" name="Rectángulo redondeado 11">
            <a:extLst>
              <a:ext uri="{FF2B5EF4-FFF2-40B4-BE49-F238E27FC236}">
                <a16:creationId xmlns:a16="http://schemas.microsoft.com/office/drawing/2014/main" id="{E213AF90-CD36-618E-EDB2-9EB2DB4184AA}"/>
              </a:ext>
            </a:extLst>
          </p:cNvPr>
          <p:cNvSpPr>
            <a:spLocks/>
          </p:cNvSpPr>
          <p:nvPr/>
        </p:nvSpPr>
        <p:spPr>
          <a:xfrm>
            <a:off x="5245128" y="3805560"/>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3" name="Rectángulo redondeado 12">
            <a:extLst>
              <a:ext uri="{FF2B5EF4-FFF2-40B4-BE49-F238E27FC236}">
                <a16:creationId xmlns:a16="http://schemas.microsoft.com/office/drawing/2014/main" id="{B3D0084D-91D4-C474-8C41-5DAAD2EF9F1F}"/>
              </a:ext>
            </a:extLst>
          </p:cNvPr>
          <p:cNvSpPr>
            <a:spLocks/>
          </p:cNvSpPr>
          <p:nvPr/>
        </p:nvSpPr>
        <p:spPr>
          <a:xfrm>
            <a:off x="9127729" y="3805560"/>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4" name="Rectángulo redondeado 13">
            <a:extLst>
              <a:ext uri="{FF2B5EF4-FFF2-40B4-BE49-F238E27FC236}">
                <a16:creationId xmlns:a16="http://schemas.microsoft.com/office/drawing/2014/main" id="{4FF712D8-2399-52C1-7D48-93B3AD9CCDC2}"/>
              </a:ext>
            </a:extLst>
          </p:cNvPr>
          <p:cNvSpPr>
            <a:spLocks/>
          </p:cNvSpPr>
          <p:nvPr/>
        </p:nvSpPr>
        <p:spPr>
          <a:xfrm>
            <a:off x="12960927" y="3805560"/>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dirty="0"/>
          </a:p>
        </p:txBody>
      </p:sp>
      <p:pic>
        <p:nvPicPr>
          <p:cNvPr id="16" name="Picture 4">
            <a:extLst>
              <a:ext uri="{FF2B5EF4-FFF2-40B4-BE49-F238E27FC236}">
                <a16:creationId xmlns:a16="http://schemas.microsoft.com/office/drawing/2014/main" id="{CEFF3FC2-50E4-AD2B-9562-C98EB7E167FB}"/>
              </a:ext>
            </a:extLst>
          </p:cNvPr>
          <p:cNvPicPr>
            <a:picLocks noChangeAspect="1"/>
          </p:cNvPicPr>
          <p:nvPr/>
        </p:nvPicPr>
        <p:blipFill>
          <a:blip r:embed="rId5"/>
          <a:stretch>
            <a:fillRect/>
          </a:stretch>
        </p:blipFill>
        <p:spPr>
          <a:xfrm>
            <a:off x="6095834" y="2935697"/>
            <a:ext cx="1778103" cy="1778103"/>
          </a:xfrm>
          <a:prstGeom prst="rect">
            <a:avLst/>
          </a:prstGeom>
        </p:spPr>
      </p:pic>
      <p:pic>
        <p:nvPicPr>
          <p:cNvPr id="17" name="Picture 6">
            <a:extLst>
              <a:ext uri="{FF2B5EF4-FFF2-40B4-BE49-F238E27FC236}">
                <a16:creationId xmlns:a16="http://schemas.microsoft.com/office/drawing/2014/main" id="{4329F93B-633C-E849-CFB4-F18514727C41}"/>
              </a:ext>
            </a:extLst>
          </p:cNvPr>
          <p:cNvPicPr>
            <a:picLocks noChangeAspect="1"/>
          </p:cNvPicPr>
          <p:nvPr/>
        </p:nvPicPr>
        <p:blipFill>
          <a:blip r:embed="rId6"/>
          <a:stretch>
            <a:fillRect/>
          </a:stretch>
        </p:blipFill>
        <p:spPr>
          <a:xfrm>
            <a:off x="10081284" y="2952026"/>
            <a:ext cx="1778103" cy="1778103"/>
          </a:xfrm>
          <a:prstGeom prst="rect">
            <a:avLst/>
          </a:prstGeom>
        </p:spPr>
      </p:pic>
      <p:pic>
        <p:nvPicPr>
          <p:cNvPr id="18" name="Picture 13">
            <a:extLst>
              <a:ext uri="{FF2B5EF4-FFF2-40B4-BE49-F238E27FC236}">
                <a16:creationId xmlns:a16="http://schemas.microsoft.com/office/drawing/2014/main" id="{81F06CA2-CBB1-0C4E-54D5-E8083F47F757}"/>
              </a:ext>
            </a:extLst>
          </p:cNvPr>
          <p:cNvPicPr>
            <a:picLocks noChangeAspect="1"/>
          </p:cNvPicPr>
          <p:nvPr/>
        </p:nvPicPr>
        <p:blipFill>
          <a:blip r:embed="rId7"/>
          <a:stretch>
            <a:fillRect/>
          </a:stretch>
        </p:blipFill>
        <p:spPr>
          <a:xfrm>
            <a:off x="13632911" y="3238547"/>
            <a:ext cx="1999407" cy="1400366"/>
          </a:xfrm>
          <a:prstGeom prst="rect">
            <a:avLst/>
          </a:prstGeom>
        </p:spPr>
      </p:pic>
      <p:pic>
        <p:nvPicPr>
          <p:cNvPr id="19" name="Picture 2">
            <a:extLst>
              <a:ext uri="{FF2B5EF4-FFF2-40B4-BE49-F238E27FC236}">
                <a16:creationId xmlns:a16="http://schemas.microsoft.com/office/drawing/2014/main" id="{44BB04B8-220C-95E4-5E22-298075437F2E}"/>
              </a:ext>
            </a:extLst>
          </p:cNvPr>
          <p:cNvPicPr>
            <a:picLocks noChangeAspect="1"/>
          </p:cNvPicPr>
          <p:nvPr/>
        </p:nvPicPr>
        <p:blipFill>
          <a:blip r:embed="rId8"/>
          <a:stretch>
            <a:fillRect/>
          </a:stretch>
        </p:blipFill>
        <p:spPr>
          <a:xfrm>
            <a:off x="2300758" y="3238547"/>
            <a:ext cx="1491582" cy="1491582"/>
          </a:xfrm>
          <a:prstGeom prst="rect">
            <a:avLst/>
          </a:prstGeom>
        </p:spPr>
      </p:pic>
      <p:sp>
        <p:nvSpPr>
          <p:cNvPr id="20" name="Google Shape;112;p22">
            <a:extLst>
              <a:ext uri="{FF2B5EF4-FFF2-40B4-BE49-F238E27FC236}">
                <a16:creationId xmlns:a16="http://schemas.microsoft.com/office/drawing/2014/main" id="{892CCFD9-1A21-11F0-1C92-32E3A8469BCB}"/>
              </a:ext>
            </a:extLst>
          </p:cNvPr>
          <p:cNvSpPr txBox="1">
            <a:spLocks noGrp="1"/>
          </p:cNvSpPr>
          <p:nvPr>
            <p:ph type="body" idx="1"/>
          </p:nvPr>
        </p:nvSpPr>
        <p:spPr>
          <a:xfrm>
            <a:off x="9691956" y="4730129"/>
            <a:ext cx="2131050" cy="1005465"/>
          </a:xfrm>
          <a:prstGeom prst="rect">
            <a:avLst/>
          </a:prstGeom>
          <a:noFill/>
          <a:ln>
            <a:noFill/>
          </a:ln>
        </p:spPr>
        <p:txBody>
          <a:bodyPr spcFirstLastPara="1" wrap="square" lIns="182850" tIns="182850" rIns="182850" bIns="182850" anchor="t" anchorCtr="0">
            <a:normAutofit/>
          </a:bodyPr>
          <a:lstStyle/>
          <a:p>
            <a:pPr marL="82550" indent="0" algn="l">
              <a:buNone/>
            </a:pPr>
            <a:r>
              <a:rPr lang="en-GB" sz="1800" b="1" i="0" u="none" strike="noStrike" baseline="0" dirty="0">
                <a:solidFill>
                  <a:srgbClr val="1C48E9"/>
                </a:solidFill>
                <a:latin typeface="Montserrat-Bold"/>
              </a:rPr>
              <a:t>@eu.polarin</a:t>
            </a:r>
            <a:endParaRPr lang="en-GB" b="0" i="0" u="none" strike="noStrike" dirty="0">
              <a:solidFill>
                <a:srgbClr val="000000"/>
              </a:solidFill>
              <a:effectLst/>
            </a:endParaRPr>
          </a:p>
        </p:txBody>
      </p:sp>
      <p:sp>
        <p:nvSpPr>
          <p:cNvPr id="21" name="Google Shape;112;p22">
            <a:extLst>
              <a:ext uri="{FF2B5EF4-FFF2-40B4-BE49-F238E27FC236}">
                <a16:creationId xmlns:a16="http://schemas.microsoft.com/office/drawing/2014/main" id="{035EE4DE-00F1-A63B-453D-63FA5D840F67}"/>
              </a:ext>
            </a:extLst>
          </p:cNvPr>
          <p:cNvSpPr txBox="1">
            <a:spLocks/>
          </p:cNvSpPr>
          <p:nvPr/>
        </p:nvSpPr>
        <p:spPr>
          <a:xfrm>
            <a:off x="2223623" y="4793780"/>
            <a:ext cx="2131050" cy="1005465"/>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buFont typeface="Montserrat SemiBold"/>
              <a:buNone/>
            </a:pPr>
            <a:r>
              <a:rPr lang="en-GB" sz="1800" b="1" dirty="0">
                <a:solidFill>
                  <a:srgbClr val="1C48E9"/>
                </a:solidFill>
                <a:latin typeface="Montserrat-Bold"/>
              </a:rPr>
              <a:t>POLARIN</a:t>
            </a:r>
            <a:endParaRPr lang="en-GB" dirty="0">
              <a:solidFill>
                <a:srgbClr val="000000"/>
              </a:solidFill>
            </a:endParaRPr>
          </a:p>
        </p:txBody>
      </p:sp>
      <p:sp>
        <p:nvSpPr>
          <p:cNvPr id="22" name="Google Shape;112;p22">
            <a:extLst>
              <a:ext uri="{FF2B5EF4-FFF2-40B4-BE49-F238E27FC236}">
                <a16:creationId xmlns:a16="http://schemas.microsoft.com/office/drawing/2014/main" id="{87E17A1D-4350-FF27-9B88-8A3AEB381C6C}"/>
              </a:ext>
            </a:extLst>
          </p:cNvPr>
          <p:cNvSpPr txBox="1">
            <a:spLocks/>
          </p:cNvSpPr>
          <p:nvPr/>
        </p:nvSpPr>
        <p:spPr>
          <a:xfrm>
            <a:off x="6176484" y="4793780"/>
            <a:ext cx="2131050" cy="1005465"/>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buFont typeface="Montserrat SemiBold"/>
              <a:buNone/>
            </a:pPr>
            <a:r>
              <a:rPr lang="en-GB" sz="1800" b="1" i="0" u="none" strike="noStrike" baseline="0" dirty="0" err="1">
                <a:solidFill>
                  <a:srgbClr val="1C48E9"/>
                </a:solidFill>
                <a:latin typeface="Montserrat-Bold"/>
              </a:rPr>
              <a:t>Polarin</a:t>
            </a:r>
            <a:endParaRPr lang="en-GB" dirty="0">
              <a:solidFill>
                <a:srgbClr val="000000"/>
              </a:solidFill>
            </a:endParaRPr>
          </a:p>
        </p:txBody>
      </p:sp>
      <p:grpSp>
        <p:nvGrpSpPr>
          <p:cNvPr id="23" name="Group 20">
            <a:extLst>
              <a:ext uri="{FF2B5EF4-FFF2-40B4-BE49-F238E27FC236}">
                <a16:creationId xmlns:a16="http://schemas.microsoft.com/office/drawing/2014/main" id="{AB5D143A-C57A-67ED-2F95-91CD856E6963}"/>
              </a:ext>
            </a:extLst>
          </p:cNvPr>
          <p:cNvGrpSpPr/>
          <p:nvPr/>
        </p:nvGrpSpPr>
        <p:grpSpPr>
          <a:xfrm>
            <a:off x="1724357" y="5434411"/>
            <a:ext cx="2630316" cy="640800"/>
            <a:chOff x="2079360" y="7861320"/>
            <a:chExt cx="3418560" cy="640800"/>
          </a:xfrm>
        </p:grpSpPr>
        <p:sp>
          <p:nvSpPr>
            <p:cNvPr id="24" name="Freeform 21">
              <a:extLst>
                <a:ext uri="{FF2B5EF4-FFF2-40B4-BE49-F238E27FC236}">
                  <a16:creationId xmlns:a16="http://schemas.microsoft.com/office/drawing/2014/main" id="{C64D285D-7AB4-C903-FA1A-20251217A8CF}"/>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25" name="TextBox 22">
              <a:extLst>
                <a:ext uri="{FF2B5EF4-FFF2-40B4-BE49-F238E27FC236}">
                  <a16:creationId xmlns:a16="http://schemas.microsoft.com/office/drawing/2014/main" id="{43A9BF01-9359-07C8-82E8-B2C1DA134293}"/>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sp>
        <p:nvSpPr>
          <p:cNvPr id="26" name="TextBox 42">
            <a:extLst>
              <a:ext uri="{FF2B5EF4-FFF2-40B4-BE49-F238E27FC236}">
                <a16:creationId xmlns:a16="http://schemas.microsoft.com/office/drawing/2014/main" id="{7075A406-03C1-E3F8-AE43-C13BB5F16EEC}"/>
              </a:ext>
            </a:extLst>
          </p:cNvPr>
          <p:cNvSpPr/>
          <p:nvPr/>
        </p:nvSpPr>
        <p:spPr>
          <a:xfrm>
            <a:off x="1589667" y="5555371"/>
            <a:ext cx="281952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Followers</a:t>
            </a:r>
            <a:endParaRPr lang="fr-FR" sz="2450" b="0" strike="noStrike" spc="-1" dirty="0">
              <a:solidFill>
                <a:srgbClr val="000000"/>
              </a:solidFill>
              <a:latin typeface="Calibri"/>
            </a:endParaRPr>
          </a:p>
        </p:txBody>
      </p:sp>
      <p:sp>
        <p:nvSpPr>
          <p:cNvPr id="27" name="TextBox 43">
            <a:extLst>
              <a:ext uri="{FF2B5EF4-FFF2-40B4-BE49-F238E27FC236}">
                <a16:creationId xmlns:a16="http://schemas.microsoft.com/office/drawing/2014/main" id="{322A48A5-7F91-B9A0-0FCA-313F80B4347A}"/>
              </a:ext>
            </a:extLst>
          </p:cNvPr>
          <p:cNvSpPr/>
          <p:nvPr/>
        </p:nvSpPr>
        <p:spPr>
          <a:xfrm>
            <a:off x="1354227" y="5472016"/>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trike="noStrike" spc="-1" dirty="0">
                <a:solidFill>
                  <a:srgbClr val="0078FF"/>
                </a:solidFill>
                <a:latin typeface="Open Sans Bold"/>
                <a:ea typeface="Open Sans Bold"/>
              </a:rPr>
              <a:t>675</a:t>
            </a:r>
            <a:endParaRPr lang="fr-FR" sz="8000" b="0" strike="noStrike" spc="-1" dirty="0">
              <a:solidFill>
                <a:srgbClr val="000000"/>
              </a:solidFill>
              <a:latin typeface="Calibri"/>
            </a:endParaRPr>
          </a:p>
        </p:txBody>
      </p:sp>
      <p:grpSp>
        <p:nvGrpSpPr>
          <p:cNvPr id="28" name="Group 20">
            <a:extLst>
              <a:ext uri="{FF2B5EF4-FFF2-40B4-BE49-F238E27FC236}">
                <a16:creationId xmlns:a16="http://schemas.microsoft.com/office/drawing/2014/main" id="{8BB5C056-4734-838B-9030-45F1426DC349}"/>
              </a:ext>
            </a:extLst>
          </p:cNvPr>
          <p:cNvGrpSpPr/>
          <p:nvPr/>
        </p:nvGrpSpPr>
        <p:grpSpPr>
          <a:xfrm>
            <a:off x="5593332" y="5409910"/>
            <a:ext cx="2630316" cy="640800"/>
            <a:chOff x="2079360" y="7861320"/>
            <a:chExt cx="3418560" cy="640800"/>
          </a:xfrm>
        </p:grpSpPr>
        <p:sp>
          <p:nvSpPr>
            <p:cNvPr id="29" name="Freeform 21">
              <a:extLst>
                <a:ext uri="{FF2B5EF4-FFF2-40B4-BE49-F238E27FC236}">
                  <a16:creationId xmlns:a16="http://schemas.microsoft.com/office/drawing/2014/main" id="{B388A95F-FC66-E05F-50B2-BCB7F43833CB}"/>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30" name="TextBox 22">
              <a:extLst>
                <a:ext uri="{FF2B5EF4-FFF2-40B4-BE49-F238E27FC236}">
                  <a16:creationId xmlns:a16="http://schemas.microsoft.com/office/drawing/2014/main" id="{1BABE195-73FD-8EBE-0042-0DFD8251B6FB}"/>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grpSp>
        <p:nvGrpSpPr>
          <p:cNvPr id="31" name="Group 20">
            <a:extLst>
              <a:ext uri="{FF2B5EF4-FFF2-40B4-BE49-F238E27FC236}">
                <a16:creationId xmlns:a16="http://schemas.microsoft.com/office/drawing/2014/main" id="{F79FC197-D7EF-019D-C2D9-31F98CBECF42}"/>
              </a:ext>
            </a:extLst>
          </p:cNvPr>
          <p:cNvGrpSpPr/>
          <p:nvPr/>
        </p:nvGrpSpPr>
        <p:grpSpPr>
          <a:xfrm>
            <a:off x="9556708" y="5389951"/>
            <a:ext cx="2630316" cy="640800"/>
            <a:chOff x="2079360" y="7861320"/>
            <a:chExt cx="3418560" cy="640800"/>
          </a:xfrm>
        </p:grpSpPr>
        <p:sp>
          <p:nvSpPr>
            <p:cNvPr id="32" name="Freeform 21">
              <a:extLst>
                <a:ext uri="{FF2B5EF4-FFF2-40B4-BE49-F238E27FC236}">
                  <a16:creationId xmlns:a16="http://schemas.microsoft.com/office/drawing/2014/main" id="{16A67ABE-7EE2-C383-8288-CF61591253A5}"/>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33" name="TextBox 22">
              <a:extLst>
                <a:ext uri="{FF2B5EF4-FFF2-40B4-BE49-F238E27FC236}">
                  <a16:creationId xmlns:a16="http://schemas.microsoft.com/office/drawing/2014/main" id="{CD0D69EE-39BC-434F-F7B2-53C26187A9FB}"/>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sp>
        <p:nvSpPr>
          <p:cNvPr id="34" name="TextBox 43">
            <a:extLst>
              <a:ext uri="{FF2B5EF4-FFF2-40B4-BE49-F238E27FC236}">
                <a16:creationId xmlns:a16="http://schemas.microsoft.com/office/drawing/2014/main" id="{308158CA-E7D7-8779-7BF7-CF90CD73AFE6}"/>
              </a:ext>
            </a:extLst>
          </p:cNvPr>
          <p:cNvSpPr/>
          <p:nvPr/>
        </p:nvSpPr>
        <p:spPr>
          <a:xfrm>
            <a:off x="5254195" y="5452566"/>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trike="noStrike" spc="-1" dirty="0">
                <a:solidFill>
                  <a:srgbClr val="0078FF"/>
                </a:solidFill>
                <a:latin typeface="Open Sans Bold"/>
                <a:ea typeface="Open Sans Bold"/>
              </a:rPr>
              <a:t>82</a:t>
            </a:r>
            <a:endParaRPr lang="fr-FR" sz="8000" b="0" strike="noStrike" spc="-1" dirty="0">
              <a:solidFill>
                <a:srgbClr val="000000"/>
              </a:solidFill>
              <a:latin typeface="Calibri"/>
            </a:endParaRPr>
          </a:p>
        </p:txBody>
      </p:sp>
      <p:sp>
        <p:nvSpPr>
          <p:cNvPr id="35" name="TextBox 42">
            <a:extLst>
              <a:ext uri="{FF2B5EF4-FFF2-40B4-BE49-F238E27FC236}">
                <a16:creationId xmlns:a16="http://schemas.microsoft.com/office/drawing/2014/main" id="{BBF8C5B6-79C5-DB7D-C930-CA51A82B9A9E}"/>
              </a:ext>
            </a:extLst>
          </p:cNvPr>
          <p:cNvSpPr/>
          <p:nvPr/>
        </p:nvSpPr>
        <p:spPr>
          <a:xfrm>
            <a:off x="5489635" y="5537371"/>
            <a:ext cx="281952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Followers</a:t>
            </a:r>
            <a:endParaRPr lang="fr-FR" sz="2450" b="0" strike="noStrike" spc="-1" dirty="0">
              <a:solidFill>
                <a:srgbClr val="000000"/>
              </a:solidFill>
              <a:latin typeface="Calibri"/>
            </a:endParaRPr>
          </a:p>
        </p:txBody>
      </p:sp>
      <p:sp>
        <p:nvSpPr>
          <p:cNvPr id="36" name="TextBox 42">
            <a:extLst>
              <a:ext uri="{FF2B5EF4-FFF2-40B4-BE49-F238E27FC236}">
                <a16:creationId xmlns:a16="http://schemas.microsoft.com/office/drawing/2014/main" id="{DE329FD9-457F-2724-E986-A3E75C1A7501}"/>
              </a:ext>
            </a:extLst>
          </p:cNvPr>
          <p:cNvSpPr/>
          <p:nvPr/>
        </p:nvSpPr>
        <p:spPr>
          <a:xfrm>
            <a:off x="9398588" y="5510911"/>
            <a:ext cx="281952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Followers</a:t>
            </a:r>
            <a:endParaRPr lang="fr-FR" sz="2450" b="0" strike="noStrike" spc="-1" dirty="0">
              <a:solidFill>
                <a:srgbClr val="000000"/>
              </a:solidFill>
              <a:latin typeface="Calibri"/>
            </a:endParaRPr>
          </a:p>
        </p:txBody>
      </p:sp>
      <p:sp>
        <p:nvSpPr>
          <p:cNvPr id="37" name="TextBox 43">
            <a:extLst>
              <a:ext uri="{FF2B5EF4-FFF2-40B4-BE49-F238E27FC236}">
                <a16:creationId xmlns:a16="http://schemas.microsoft.com/office/drawing/2014/main" id="{8A744550-A35D-C422-AE35-49FFC1EEFBB0}"/>
              </a:ext>
            </a:extLst>
          </p:cNvPr>
          <p:cNvSpPr/>
          <p:nvPr/>
        </p:nvSpPr>
        <p:spPr>
          <a:xfrm>
            <a:off x="9220973" y="5470411"/>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pc="-1" dirty="0">
                <a:solidFill>
                  <a:srgbClr val="0078FF"/>
                </a:solidFill>
                <a:latin typeface="Open Sans Bold"/>
                <a:ea typeface="Open Sans Bold"/>
              </a:rPr>
              <a:t>365</a:t>
            </a:r>
            <a:endParaRPr lang="fr-FR" sz="8000" b="0" strike="noStrike" spc="-1" dirty="0">
              <a:solidFill>
                <a:srgbClr val="000000"/>
              </a:solidFill>
              <a:latin typeface="Calibri"/>
            </a:endParaRPr>
          </a:p>
        </p:txBody>
      </p:sp>
      <p:pic>
        <p:nvPicPr>
          <p:cNvPr id="39" name="Picture 28">
            <a:extLst>
              <a:ext uri="{FF2B5EF4-FFF2-40B4-BE49-F238E27FC236}">
                <a16:creationId xmlns:a16="http://schemas.microsoft.com/office/drawing/2014/main" id="{294AA355-1498-1693-D453-FF3FFA10DAF2}"/>
              </a:ext>
            </a:extLst>
          </p:cNvPr>
          <p:cNvPicPr>
            <a:picLocks noChangeAspect="1"/>
          </p:cNvPicPr>
          <p:nvPr/>
        </p:nvPicPr>
        <p:blipFill>
          <a:blip r:embed="rId9"/>
          <a:stretch>
            <a:fillRect/>
          </a:stretch>
        </p:blipFill>
        <p:spPr>
          <a:xfrm>
            <a:off x="6129620" y="8205469"/>
            <a:ext cx="5747407" cy="1789208"/>
          </a:xfrm>
          <a:prstGeom prst="rect">
            <a:avLst/>
          </a:prstGeom>
        </p:spPr>
      </p:pic>
      <p:sp>
        <p:nvSpPr>
          <p:cNvPr id="2" name="Google Shape;112;p22">
            <a:extLst>
              <a:ext uri="{FF2B5EF4-FFF2-40B4-BE49-F238E27FC236}">
                <a16:creationId xmlns:a16="http://schemas.microsoft.com/office/drawing/2014/main" id="{D10E6895-51D9-1C05-51B7-D0FF4D6AF968}"/>
              </a:ext>
            </a:extLst>
          </p:cNvPr>
          <p:cNvSpPr txBox="1">
            <a:spLocks/>
          </p:cNvSpPr>
          <p:nvPr/>
        </p:nvSpPr>
        <p:spPr>
          <a:xfrm>
            <a:off x="13561525" y="4722345"/>
            <a:ext cx="2131050" cy="1005465"/>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1"/>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buFont typeface="Montserrat SemiBold"/>
              <a:buNone/>
            </a:pPr>
            <a:r>
              <a:rPr lang="en-GB" sz="1800" b="1" dirty="0">
                <a:solidFill>
                  <a:srgbClr val="1C48E9"/>
                </a:solidFill>
                <a:latin typeface="Montserrat-Bold"/>
              </a:rPr>
              <a:t>POLARIN EU</a:t>
            </a:r>
          </a:p>
        </p:txBody>
      </p:sp>
      <p:grpSp>
        <p:nvGrpSpPr>
          <p:cNvPr id="3" name="Group 20">
            <a:extLst>
              <a:ext uri="{FF2B5EF4-FFF2-40B4-BE49-F238E27FC236}">
                <a16:creationId xmlns:a16="http://schemas.microsoft.com/office/drawing/2014/main" id="{73CB952A-4D0B-B2A9-425B-FFC309E312DB}"/>
              </a:ext>
            </a:extLst>
          </p:cNvPr>
          <p:cNvGrpSpPr/>
          <p:nvPr/>
        </p:nvGrpSpPr>
        <p:grpSpPr>
          <a:xfrm>
            <a:off x="13389396" y="5370066"/>
            <a:ext cx="2630316" cy="640800"/>
            <a:chOff x="2079360" y="7861320"/>
            <a:chExt cx="3418560" cy="640800"/>
          </a:xfrm>
        </p:grpSpPr>
        <p:sp>
          <p:nvSpPr>
            <p:cNvPr id="7" name="Freeform 21">
              <a:extLst>
                <a:ext uri="{FF2B5EF4-FFF2-40B4-BE49-F238E27FC236}">
                  <a16:creationId xmlns:a16="http://schemas.microsoft.com/office/drawing/2014/main" id="{F85EFB7A-2C77-86A3-18C1-215EB7FC6A19}"/>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8" name="TextBox 22">
              <a:extLst>
                <a:ext uri="{FF2B5EF4-FFF2-40B4-BE49-F238E27FC236}">
                  <a16:creationId xmlns:a16="http://schemas.microsoft.com/office/drawing/2014/main" id="{8C858FCF-24F0-167D-BA7C-1D6E60B635B1}"/>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sp>
        <p:nvSpPr>
          <p:cNvPr id="15" name="TextBox 42">
            <a:extLst>
              <a:ext uri="{FF2B5EF4-FFF2-40B4-BE49-F238E27FC236}">
                <a16:creationId xmlns:a16="http://schemas.microsoft.com/office/drawing/2014/main" id="{E23442E3-2977-4E94-4E26-2BC80E5F3068}"/>
              </a:ext>
            </a:extLst>
          </p:cNvPr>
          <p:cNvSpPr/>
          <p:nvPr/>
        </p:nvSpPr>
        <p:spPr>
          <a:xfrm>
            <a:off x="13297909" y="5480869"/>
            <a:ext cx="2819520" cy="40959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2 videos - views</a:t>
            </a:r>
            <a:endParaRPr lang="fr-FR" sz="2450" b="0" strike="noStrike" spc="-1" dirty="0">
              <a:solidFill>
                <a:srgbClr val="000000"/>
              </a:solidFill>
              <a:latin typeface="Calibri"/>
            </a:endParaRPr>
          </a:p>
        </p:txBody>
      </p:sp>
      <p:sp>
        <p:nvSpPr>
          <p:cNvPr id="38" name="TextBox 43">
            <a:extLst>
              <a:ext uri="{FF2B5EF4-FFF2-40B4-BE49-F238E27FC236}">
                <a16:creationId xmlns:a16="http://schemas.microsoft.com/office/drawing/2014/main" id="{475569DF-82B3-B6FF-D2BF-4C32C44CDC77}"/>
              </a:ext>
            </a:extLst>
          </p:cNvPr>
          <p:cNvSpPr/>
          <p:nvPr/>
        </p:nvSpPr>
        <p:spPr>
          <a:xfrm>
            <a:off x="13008149" y="5421217"/>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pc="-1" dirty="0">
                <a:solidFill>
                  <a:srgbClr val="0078FF"/>
                </a:solidFill>
                <a:latin typeface="Open Sans Bold"/>
                <a:ea typeface="Open Sans Bold"/>
              </a:rPr>
              <a:t>100+</a:t>
            </a:r>
            <a:endParaRPr lang="fr-FR" sz="8000" b="0" strike="noStrike" spc="-1" dirty="0">
              <a:solidFill>
                <a:srgbClr val="000000"/>
              </a:solidFill>
              <a:latin typeface="Calibri"/>
            </a:endParaRPr>
          </a:p>
        </p:txBody>
      </p:sp>
    </p:spTree>
    <p:extLst>
      <p:ext uri="{BB962C8B-B14F-4D97-AF65-F5344CB8AC3E}">
        <p14:creationId xmlns:p14="http://schemas.microsoft.com/office/powerpoint/2010/main" val="143973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390C5632-2313-0400-3D59-BAFA2611E67A}"/>
            </a:ext>
          </a:extLst>
        </p:cNvPr>
        <p:cNvGrpSpPr/>
        <p:nvPr/>
      </p:nvGrpSpPr>
      <p:grpSpPr>
        <a:xfrm>
          <a:off x="0" y="0"/>
          <a:ext cx="0" cy="0"/>
          <a:chOff x="0" y="0"/>
          <a:chExt cx="0" cy="0"/>
        </a:xfrm>
      </p:grpSpPr>
      <p:sp>
        <p:nvSpPr>
          <p:cNvPr id="40" name="Rectángulo redondeado 39">
            <a:extLst>
              <a:ext uri="{FF2B5EF4-FFF2-40B4-BE49-F238E27FC236}">
                <a16:creationId xmlns:a16="http://schemas.microsoft.com/office/drawing/2014/main" id="{00205F60-208D-E259-83B5-B4FF20EB1345}"/>
              </a:ext>
            </a:extLst>
          </p:cNvPr>
          <p:cNvSpPr>
            <a:spLocks/>
          </p:cNvSpPr>
          <p:nvPr/>
        </p:nvSpPr>
        <p:spPr>
          <a:xfrm>
            <a:off x="5245128" y="-5718245"/>
            <a:ext cx="7516393" cy="4053926"/>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11" name="Google Shape;111;p22">
            <a:extLst>
              <a:ext uri="{FF2B5EF4-FFF2-40B4-BE49-F238E27FC236}">
                <a16:creationId xmlns:a16="http://schemas.microsoft.com/office/drawing/2014/main" id="{7C4E61AA-844E-6750-28AF-6999F48A738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n-GB" sz="4800" dirty="0">
                <a:latin typeface="Montserrat" pitchFamily="2" charset="0"/>
              </a:rPr>
              <a:t>POLARIN</a:t>
            </a:r>
            <a:br>
              <a:rPr lang="en-GB" sz="4800" dirty="0">
                <a:latin typeface="Montserrat" pitchFamily="2" charset="0"/>
              </a:rPr>
            </a:br>
            <a:r>
              <a:rPr lang="en-GB" sz="4800" b="1" dirty="0">
                <a:latin typeface="Montserrat ExtraBold" pitchFamily="2" charset="77"/>
              </a:rPr>
              <a:t>Social media campaigns</a:t>
            </a:r>
            <a:br>
              <a:rPr lang="en-GB" sz="4800" b="1" dirty="0">
                <a:latin typeface="Montserrat ExtraBold" pitchFamily="2" charset="77"/>
              </a:rPr>
            </a:br>
            <a:br>
              <a:rPr lang="en-GB" dirty="0"/>
            </a:br>
            <a:endParaRPr dirty="0"/>
          </a:p>
        </p:txBody>
      </p:sp>
      <p:sp>
        <p:nvSpPr>
          <p:cNvPr id="11" name="Rectángulo redondeado 10">
            <a:extLst>
              <a:ext uri="{FF2B5EF4-FFF2-40B4-BE49-F238E27FC236}">
                <a16:creationId xmlns:a16="http://schemas.microsoft.com/office/drawing/2014/main" id="{F2003795-263C-9721-6A39-0C72E2DD78D7}"/>
              </a:ext>
            </a:extLst>
          </p:cNvPr>
          <p:cNvSpPr>
            <a:spLocks/>
          </p:cNvSpPr>
          <p:nvPr/>
        </p:nvSpPr>
        <p:spPr>
          <a:xfrm>
            <a:off x="1406509" y="-9880943"/>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2" name="Rectángulo redondeado 11">
            <a:extLst>
              <a:ext uri="{FF2B5EF4-FFF2-40B4-BE49-F238E27FC236}">
                <a16:creationId xmlns:a16="http://schemas.microsoft.com/office/drawing/2014/main" id="{E213AF90-CD36-618E-EDB2-9EB2DB4184AA}"/>
              </a:ext>
            </a:extLst>
          </p:cNvPr>
          <p:cNvSpPr>
            <a:spLocks/>
          </p:cNvSpPr>
          <p:nvPr/>
        </p:nvSpPr>
        <p:spPr>
          <a:xfrm>
            <a:off x="5245128" y="-9880943"/>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3" name="Rectángulo redondeado 12">
            <a:extLst>
              <a:ext uri="{FF2B5EF4-FFF2-40B4-BE49-F238E27FC236}">
                <a16:creationId xmlns:a16="http://schemas.microsoft.com/office/drawing/2014/main" id="{B3D0084D-91D4-C474-8C41-5DAAD2EF9F1F}"/>
              </a:ext>
            </a:extLst>
          </p:cNvPr>
          <p:cNvSpPr>
            <a:spLocks/>
          </p:cNvSpPr>
          <p:nvPr/>
        </p:nvSpPr>
        <p:spPr>
          <a:xfrm>
            <a:off x="9127729" y="-9880943"/>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a:p>
        </p:txBody>
      </p:sp>
      <p:sp>
        <p:nvSpPr>
          <p:cNvPr id="14" name="Rectángulo redondeado 13">
            <a:extLst>
              <a:ext uri="{FF2B5EF4-FFF2-40B4-BE49-F238E27FC236}">
                <a16:creationId xmlns:a16="http://schemas.microsoft.com/office/drawing/2014/main" id="{4FF712D8-2399-52C1-7D48-93B3AD9CCDC2}"/>
              </a:ext>
            </a:extLst>
          </p:cNvPr>
          <p:cNvSpPr>
            <a:spLocks/>
          </p:cNvSpPr>
          <p:nvPr/>
        </p:nvSpPr>
        <p:spPr>
          <a:xfrm>
            <a:off x="12960927" y="-9880943"/>
            <a:ext cx="3448957" cy="3747779"/>
          </a:xfrm>
          <a:prstGeom prst="roundRect">
            <a:avLst>
              <a:gd name="adj" fmla="val 4238"/>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L" dirty="0"/>
          </a:p>
        </p:txBody>
      </p:sp>
      <p:pic>
        <p:nvPicPr>
          <p:cNvPr id="16" name="Picture 4">
            <a:extLst>
              <a:ext uri="{FF2B5EF4-FFF2-40B4-BE49-F238E27FC236}">
                <a16:creationId xmlns:a16="http://schemas.microsoft.com/office/drawing/2014/main" id="{CEFF3FC2-50E4-AD2B-9562-C98EB7E167FB}"/>
              </a:ext>
            </a:extLst>
          </p:cNvPr>
          <p:cNvPicPr>
            <a:picLocks noChangeAspect="1"/>
          </p:cNvPicPr>
          <p:nvPr/>
        </p:nvPicPr>
        <p:blipFill>
          <a:blip r:embed="rId3"/>
          <a:stretch>
            <a:fillRect/>
          </a:stretch>
        </p:blipFill>
        <p:spPr>
          <a:xfrm>
            <a:off x="6095834" y="-10750806"/>
            <a:ext cx="1778103" cy="1778103"/>
          </a:xfrm>
          <a:prstGeom prst="rect">
            <a:avLst/>
          </a:prstGeom>
        </p:spPr>
      </p:pic>
      <p:pic>
        <p:nvPicPr>
          <p:cNvPr id="17" name="Picture 6">
            <a:extLst>
              <a:ext uri="{FF2B5EF4-FFF2-40B4-BE49-F238E27FC236}">
                <a16:creationId xmlns:a16="http://schemas.microsoft.com/office/drawing/2014/main" id="{4329F93B-633C-E849-CFB4-F18514727C41}"/>
              </a:ext>
            </a:extLst>
          </p:cNvPr>
          <p:cNvPicPr>
            <a:picLocks noChangeAspect="1"/>
          </p:cNvPicPr>
          <p:nvPr/>
        </p:nvPicPr>
        <p:blipFill>
          <a:blip r:embed="rId4"/>
          <a:stretch>
            <a:fillRect/>
          </a:stretch>
        </p:blipFill>
        <p:spPr>
          <a:xfrm>
            <a:off x="10081284" y="-10734477"/>
            <a:ext cx="1778103" cy="1778103"/>
          </a:xfrm>
          <a:prstGeom prst="rect">
            <a:avLst/>
          </a:prstGeom>
        </p:spPr>
      </p:pic>
      <p:pic>
        <p:nvPicPr>
          <p:cNvPr id="18" name="Picture 13">
            <a:extLst>
              <a:ext uri="{FF2B5EF4-FFF2-40B4-BE49-F238E27FC236}">
                <a16:creationId xmlns:a16="http://schemas.microsoft.com/office/drawing/2014/main" id="{81F06CA2-CBB1-0C4E-54D5-E8083F47F757}"/>
              </a:ext>
            </a:extLst>
          </p:cNvPr>
          <p:cNvPicPr>
            <a:picLocks noChangeAspect="1"/>
          </p:cNvPicPr>
          <p:nvPr/>
        </p:nvPicPr>
        <p:blipFill>
          <a:blip r:embed="rId5"/>
          <a:stretch>
            <a:fillRect/>
          </a:stretch>
        </p:blipFill>
        <p:spPr>
          <a:xfrm>
            <a:off x="13632911" y="-10447956"/>
            <a:ext cx="1999407" cy="1400366"/>
          </a:xfrm>
          <a:prstGeom prst="rect">
            <a:avLst/>
          </a:prstGeom>
        </p:spPr>
      </p:pic>
      <p:pic>
        <p:nvPicPr>
          <p:cNvPr id="19" name="Picture 2">
            <a:extLst>
              <a:ext uri="{FF2B5EF4-FFF2-40B4-BE49-F238E27FC236}">
                <a16:creationId xmlns:a16="http://schemas.microsoft.com/office/drawing/2014/main" id="{44BB04B8-220C-95E4-5E22-298075437F2E}"/>
              </a:ext>
            </a:extLst>
          </p:cNvPr>
          <p:cNvPicPr>
            <a:picLocks noChangeAspect="1"/>
          </p:cNvPicPr>
          <p:nvPr/>
        </p:nvPicPr>
        <p:blipFill>
          <a:blip r:embed="rId6"/>
          <a:stretch>
            <a:fillRect/>
          </a:stretch>
        </p:blipFill>
        <p:spPr>
          <a:xfrm>
            <a:off x="2300758" y="-10447956"/>
            <a:ext cx="1491582" cy="1491582"/>
          </a:xfrm>
          <a:prstGeom prst="rect">
            <a:avLst/>
          </a:prstGeom>
        </p:spPr>
      </p:pic>
      <p:sp>
        <p:nvSpPr>
          <p:cNvPr id="20" name="Google Shape;112;p22">
            <a:extLst>
              <a:ext uri="{FF2B5EF4-FFF2-40B4-BE49-F238E27FC236}">
                <a16:creationId xmlns:a16="http://schemas.microsoft.com/office/drawing/2014/main" id="{892CCFD9-1A21-11F0-1C92-32E3A8469BCB}"/>
              </a:ext>
            </a:extLst>
          </p:cNvPr>
          <p:cNvSpPr txBox="1">
            <a:spLocks noGrp="1"/>
          </p:cNvSpPr>
          <p:nvPr>
            <p:ph type="body" idx="1"/>
          </p:nvPr>
        </p:nvSpPr>
        <p:spPr>
          <a:xfrm>
            <a:off x="9691956" y="-8956374"/>
            <a:ext cx="2131050" cy="1005465"/>
          </a:xfrm>
          <a:prstGeom prst="rect">
            <a:avLst/>
          </a:prstGeom>
          <a:noFill/>
          <a:ln>
            <a:noFill/>
          </a:ln>
        </p:spPr>
        <p:txBody>
          <a:bodyPr spcFirstLastPara="1" wrap="square" lIns="182850" tIns="182850" rIns="182850" bIns="182850" anchor="t" anchorCtr="0">
            <a:normAutofit/>
          </a:bodyPr>
          <a:lstStyle/>
          <a:p>
            <a:pPr marL="82550" indent="0" algn="l">
              <a:buNone/>
            </a:pPr>
            <a:r>
              <a:rPr lang="en-GB" sz="1800" b="1" i="0" u="none" strike="noStrike" baseline="0" dirty="0">
                <a:solidFill>
                  <a:srgbClr val="1C48E9"/>
                </a:solidFill>
                <a:latin typeface="Montserrat-Bold"/>
              </a:rPr>
              <a:t>@eu.polarin</a:t>
            </a:r>
            <a:endParaRPr lang="en-GB" b="0" i="0" u="none" strike="noStrike" dirty="0">
              <a:solidFill>
                <a:srgbClr val="000000"/>
              </a:solidFill>
              <a:effectLst/>
            </a:endParaRPr>
          </a:p>
        </p:txBody>
      </p:sp>
      <p:sp>
        <p:nvSpPr>
          <p:cNvPr id="21" name="Google Shape;112;p22">
            <a:extLst>
              <a:ext uri="{FF2B5EF4-FFF2-40B4-BE49-F238E27FC236}">
                <a16:creationId xmlns:a16="http://schemas.microsoft.com/office/drawing/2014/main" id="{035EE4DE-00F1-A63B-453D-63FA5D840F67}"/>
              </a:ext>
            </a:extLst>
          </p:cNvPr>
          <p:cNvSpPr txBox="1">
            <a:spLocks/>
          </p:cNvSpPr>
          <p:nvPr/>
        </p:nvSpPr>
        <p:spPr>
          <a:xfrm>
            <a:off x="2223623" y="-8892723"/>
            <a:ext cx="2131050" cy="1005465"/>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buFont typeface="Montserrat SemiBold"/>
              <a:buNone/>
            </a:pPr>
            <a:r>
              <a:rPr lang="en-GB" sz="1800" b="1" dirty="0">
                <a:solidFill>
                  <a:srgbClr val="1C48E9"/>
                </a:solidFill>
                <a:latin typeface="Montserrat-Bold"/>
              </a:rPr>
              <a:t>POLARIN</a:t>
            </a:r>
            <a:endParaRPr lang="en-GB" dirty="0">
              <a:solidFill>
                <a:srgbClr val="000000"/>
              </a:solidFill>
            </a:endParaRPr>
          </a:p>
        </p:txBody>
      </p:sp>
      <p:sp>
        <p:nvSpPr>
          <p:cNvPr id="22" name="Google Shape;112;p22">
            <a:extLst>
              <a:ext uri="{FF2B5EF4-FFF2-40B4-BE49-F238E27FC236}">
                <a16:creationId xmlns:a16="http://schemas.microsoft.com/office/drawing/2014/main" id="{87E17A1D-4350-FF27-9B88-8A3AEB381C6C}"/>
              </a:ext>
            </a:extLst>
          </p:cNvPr>
          <p:cNvSpPr txBox="1">
            <a:spLocks/>
          </p:cNvSpPr>
          <p:nvPr/>
        </p:nvSpPr>
        <p:spPr>
          <a:xfrm>
            <a:off x="6176484" y="-8892723"/>
            <a:ext cx="2131050" cy="1005465"/>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82550" indent="0">
              <a:buFont typeface="Montserrat SemiBold"/>
              <a:buNone/>
            </a:pPr>
            <a:r>
              <a:rPr lang="en-GB" sz="1800" b="1" i="0" u="none" strike="noStrike" baseline="0" dirty="0" err="1">
                <a:solidFill>
                  <a:srgbClr val="1C48E9"/>
                </a:solidFill>
                <a:latin typeface="Montserrat-Bold"/>
              </a:rPr>
              <a:t>Polarin</a:t>
            </a:r>
            <a:endParaRPr lang="en-GB" dirty="0">
              <a:solidFill>
                <a:srgbClr val="000000"/>
              </a:solidFill>
            </a:endParaRPr>
          </a:p>
        </p:txBody>
      </p:sp>
      <p:grpSp>
        <p:nvGrpSpPr>
          <p:cNvPr id="23" name="Group 20">
            <a:extLst>
              <a:ext uri="{FF2B5EF4-FFF2-40B4-BE49-F238E27FC236}">
                <a16:creationId xmlns:a16="http://schemas.microsoft.com/office/drawing/2014/main" id="{AB5D143A-C57A-67ED-2F95-91CD856E6963}"/>
              </a:ext>
            </a:extLst>
          </p:cNvPr>
          <p:cNvGrpSpPr/>
          <p:nvPr/>
        </p:nvGrpSpPr>
        <p:grpSpPr>
          <a:xfrm>
            <a:off x="1724357" y="-8252092"/>
            <a:ext cx="2630316" cy="640800"/>
            <a:chOff x="2079360" y="7861320"/>
            <a:chExt cx="3418560" cy="640800"/>
          </a:xfrm>
        </p:grpSpPr>
        <p:sp>
          <p:nvSpPr>
            <p:cNvPr id="24" name="Freeform 21">
              <a:extLst>
                <a:ext uri="{FF2B5EF4-FFF2-40B4-BE49-F238E27FC236}">
                  <a16:creationId xmlns:a16="http://schemas.microsoft.com/office/drawing/2014/main" id="{C64D285D-7AB4-C903-FA1A-20251217A8CF}"/>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25" name="TextBox 22">
              <a:extLst>
                <a:ext uri="{FF2B5EF4-FFF2-40B4-BE49-F238E27FC236}">
                  <a16:creationId xmlns:a16="http://schemas.microsoft.com/office/drawing/2014/main" id="{43A9BF01-9359-07C8-82E8-B2C1DA134293}"/>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sp>
        <p:nvSpPr>
          <p:cNvPr id="26" name="TextBox 42">
            <a:extLst>
              <a:ext uri="{FF2B5EF4-FFF2-40B4-BE49-F238E27FC236}">
                <a16:creationId xmlns:a16="http://schemas.microsoft.com/office/drawing/2014/main" id="{7075A406-03C1-E3F8-AE43-C13BB5F16EEC}"/>
              </a:ext>
            </a:extLst>
          </p:cNvPr>
          <p:cNvSpPr/>
          <p:nvPr/>
        </p:nvSpPr>
        <p:spPr>
          <a:xfrm>
            <a:off x="1589667" y="-8131132"/>
            <a:ext cx="281952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Followers</a:t>
            </a:r>
            <a:endParaRPr lang="fr-FR" sz="2450" b="0" strike="noStrike" spc="-1" dirty="0">
              <a:solidFill>
                <a:srgbClr val="000000"/>
              </a:solidFill>
              <a:latin typeface="Calibri"/>
            </a:endParaRPr>
          </a:p>
        </p:txBody>
      </p:sp>
      <p:sp>
        <p:nvSpPr>
          <p:cNvPr id="27" name="TextBox 43">
            <a:extLst>
              <a:ext uri="{FF2B5EF4-FFF2-40B4-BE49-F238E27FC236}">
                <a16:creationId xmlns:a16="http://schemas.microsoft.com/office/drawing/2014/main" id="{322A48A5-7F91-B9A0-0FCA-313F80B4347A}"/>
              </a:ext>
            </a:extLst>
          </p:cNvPr>
          <p:cNvSpPr/>
          <p:nvPr/>
        </p:nvSpPr>
        <p:spPr>
          <a:xfrm>
            <a:off x="1354227" y="-8214487"/>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trike="noStrike" spc="-1" dirty="0">
                <a:solidFill>
                  <a:srgbClr val="0078FF"/>
                </a:solidFill>
                <a:latin typeface="Open Sans Bold"/>
                <a:ea typeface="Open Sans Bold"/>
              </a:rPr>
              <a:t>675</a:t>
            </a:r>
            <a:endParaRPr lang="fr-FR" sz="8000" b="0" strike="noStrike" spc="-1" dirty="0">
              <a:solidFill>
                <a:srgbClr val="000000"/>
              </a:solidFill>
              <a:latin typeface="Calibri"/>
            </a:endParaRPr>
          </a:p>
        </p:txBody>
      </p:sp>
      <p:grpSp>
        <p:nvGrpSpPr>
          <p:cNvPr id="28" name="Group 20">
            <a:extLst>
              <a:ext uri="{FF2B5EF4-FFF2-40B4-BE49-F238E27FC236}">
                <a16:creationId xmlns:a16="http://schemas.microsoft.com/office/drawing/2014/main" id="{8BB5C056-4734-838B-9030-45F1426DC349}"/>
              </a:ext>
            </a:extLst>
          </p:cNvPr>
          <p:cNvGrpSpPr/>
          <p:nvPr/>
        </p:nvGrpSpPr>
        <p:grpSpPr>
          <a:xfrm>
            <a:off x="5593332" y="-8276593"/>
            <a:ext cx="2630316" cy="640800"/>
            <a:chOff x="2079360" y="7861320"/>
            <a:chExt cx="3418560" cy="640800"/>
          </a:xfrm>
        </p:grpSpPr>
        <p:sp>
          <p:nvSpPr>
            <p:cNvPr id="29" name="Freeform 21">
              <a:extLst>
                <a:ext uri="{FF2B5EF4-FFF2-40B4-BE49-F238E27FC236}">
                  <a16:creationId xmlns:a16="http://schemas.microsoft.com/office/drawing/2014/main" id="{B388A95F-FC66-E05F-50B2-BCB7F43833CB}"/>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30" name="TextBox 22">
              <a:extLst>
                <a:ext uri="{FF2B5EF4-FFF2-40B4-BE49-F238E27FC236}">
                  <a16:creationId xmlns:a16="http://schemas.microsoft.com/office/drawing/2014/main" id="{1BABE195-73FD-8EBE-0042-0DFD8251B6FB}"/>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grpSp>
        <p:nvGrpSpPr>
          <p:cNvPr id="31" name="Group 20">
            <a:extLst>
              <a:ext uri="{FF2B5EF4-FFF2-40B4-BE49-F238E27FC236}">
                <a16:creationId xmlns:a16="http://schemas.microsoft.com/office/drawing/2014/main" id="{F79FC197-D7EF-019D-C2D9-31F98CBECF42}"/>
              </a:ext>
            </a:extLst>
          </p:cNvPr>
          <p:cNvGrpSpPr/>
          <p:nvPr/>
        </p:nvGrpSpPr>
        <p:grpSpPr>
          <a:xfrm>
            <a:off x="9556708" y="-8296552"/>
            <a:ext cx="2630316" cy="640800"/>
            <a:chOff x="2079360" y="7861320"/>
            <a:chExt cx="3418560" cy="640800"/>
          </a:xfrm>
        </p:grpSpPr>
        <p:sp>
          <p:nvSpPr>
            <p:cNvPr id="32" name="Freeform 21">
              <a:extLst>
                <a:ext uri="{FF2B5EF4-FFF2-40B4-BE49-F238E27FC236}">
                  <a16:creationId xmlns:a16="http://schemas.microsoft.com/office/drawing/2014/main" id="{16A67ABE-7EE2-C383-8288-CF61591253A5}"/>
                </a:ext>
              </a:extLst>
            </p:cNvPr>
            <p:cNvSpPr/>
            <p:nvPr/>
          </p:nvSpPr>
          <p:spPr>
            <a:xfrm>
              <a:off x="2079360" y="7897320"/>
              <a:ext cx="3418560" cy="604800"/>
            </a:xfrm>
            <a:custGeom>
              <a:avLst/>
              <a:gdLst>
                <a:gd name="textAreaLeft" fmla="*/ 0 w 3418560"/>
                <a:gd name="textAreaRight" fmla="*/ 3418920 w 3418560"/>
                <a:gd name="textAreaTop" fmla="*/ 0 h 604800"/>
                <a:gd name="textAreaBottom" fmla="*/ 605160 h 604800"/>
              </a:gdLst>
              <a:ahLst/>
              <a:cxnLst/>
              <a:rect l="textAreaLeft" t="textAreaTop" r="textAreaRight" b="textAreaBottom"/>
              <a:pathLst>
                <a:path w="3611528" h="639249">
                  <a:moveTo>
                    <a:pt x="203200" y="0"/>
                  </a:moveTo>
                  <a:lnTo>
                    <a:pt x="3611528" y="0"/>
                  </a:lnTo>
                  <a:lnTo>
                    <a:pt x="3408328" y="639249"/>
                  </a:lnTo>
                  <a:lnTo>
                    <a:pt x="0" y="639249"/>
                  </a:lnTo>
                  <a:lnTo>
                    <a:pt x="203200" y="0"/>
                  </a:lnTo>
                  <a:close/>
                </a:path>
              </a:pathLst>
            </a:custGeom>
            <a:solidFill>
              <a:srgbClr val="0078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400" b="0" strike="noStrike" spc="-1">
                <a:solidFill>
                  <a:srgbClr val="000000"/>
                </a:solidFill>
                <a:latin typeface="Arial"/>
                <a:ea typeface="Arial"/>
              </a:endParaRPr>
            </a:p>
          </p:txBody>
        </p:sp>
        <p:sp>
          <p:nvSpPr>
            <p:cNvPr id="33" name="TextBox 22">
              <a:extLst>
                <a:ext uri="{FF2B5EF4-FFF2-40B4-BE49-F238E27FC236}">
                  <a16:creationId xmlns:a16="http://schemas.microsoft.com/office/drawing/2014/main" id="{CD0D69EE-39BC-434F-F7B2-53C26187A9FB}"/>
                </a:ext>
              </a:extLst>
            </p:cNvPr>
            <p:cNvSpPr/>
            <p:nvPr/>
          </p:nvSpPr>
          <p:spPr>
            <a:xfrm>
              <a:off x="2175480" y="7861320"/>
              <a:ext cx="3225960" cy="640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659"/>
                </a:lnSpc>
              </a:pPr>
              <a:endParaRPr lang="fr-FR" sz="1400" b="0" strike="noStrike" spc="-1">
                <a:solidFill>
                  <a:srgbClr val="000000"/>
                </a:solidFill>
                <a:latin typeface="Arial"/>
                <a:ea typeface="Arial"/>
              </a:endParaRPr>
            </a:p>
          </p:txBody>
        </p:sp>
      </p:grpSp>
      <p:sp>
        <p:nvSpPr>
          <p:cNvPr id="34" name="TextBox 43">
            <a:extLst>
              <a:ext uri="{FF2B5EF4-FFF2-40B4-BE49-F238E27FC236}">
                <a16:creationId xmlns:a16="http://schemas.microsoft.com/office/drawing/2014/main" id="{308158CA-E7D7-8779-7BF7-CF90CD73AFE6}"/>
              </a:ext>
            </a:extLst>
          </p:cNvPr>
          <p:cNvSpPr/>
          <p:nvPr/>
        </p:nvSpPr>
        <p:spPr>
          <a:xfrm>
            <a:off x="5254195" y="-8233937"/>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trike="noStrike" spc="-1" dirty="0">
                <a:solidFill>
                  <a:srgbClr val="0078FF"/>
                </a:solidFill>
                <a:latin typeface="Open Sans Bold"/>
                <a:ea typeface="Open Sans Bold"/>
              </a:rPr>
              <a:t>82</a:t>
            </a:r>
            <a:endParaRPr lang="fr-FR" sz="8000" b="0" strike="noStrike" spc="-1" dirty="0">
              <a:solidFill>
                <a:srgbClr val="000000"/>
              </a:solidFill>
              <a:latin typeface="Calibri"/>
            </a:endParaRPr>
          </a:p>
        </p:txBody>
      </p:sp>
      <p:sp>
        <p:nvSpPr>
          <p:cNvPr id="35" name="TextBox 42">
            <a:extLst>
              <a:ext uri="{FF2B5EF4-FFF2-40B4-BE49-F238E27FC236}">
                <a16:creationId xmlns:a16="http://schemas.microsoft.com/office/drawing/2014/main" id="{BBF8C5B6-79C5-DB7D-C930-CA51A82B9A9E}"/>
              </a:ext>
            </a:extLst>
          </p:cNvPr>
          <p:cNvSpPr/>
          <p:nvPr/>
        </p:nvSpPr>
        <p:spPr>
          <a:xfrm>
            <a:off x="5489635" y="-8149132"/>
            <a:ext cx="281952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Followers</a:t>
            </a:r>
            <a:endParaRPr lang="fr-FR" sz="2450" b="0" strike="noStrike" spc="-1" dirty="0">
              <a:solidFill>
                <a:srgbClr val="000000"/>
              </a:solidFill>
              <a:latin typeface="Calibri"/>
            </a:endParaRPr>
          </a:p>
        </p:txBody>
      </p:sp>
      <p:sp>
        <p:nvSpPr>
          <p:cNvPr id="36" name="TextBox 42">
            <a:extLst>
              <a:ext uri="{FF2B5EF4-FFF2-40B4-BE49-F238E27FC236}">
                <a16:creationId xmlns:a16="http://schemas.microsoft.com/office/drawing/2014/main" id="{DE329FD9-457F-2724-E986-A3E75C1A7501}"/>
              </a:ext>
            </a:extLst>
          </p:cNvPr>
          <p:cNvSpPr/>
          <p:nvPr/>
        </p:nvSpPr>
        <p:spPr>
          <a:xfrm>
            <a:off x="9398588" y="-8175592"/>
            <a:ext cx="281952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427"/>
              </a:lnSpc>
            </a:pPr>
            <a:r>
              <a:rPr lang="en-US" sz="2450" b="0" strike="noStrike" spc="-1" dirty="0">
                <a:solidFill>
                  <a:srgbClr val="FFFFFF"/>
                </a:solidFill>
                <a:latin typeface="Open Sans"/>
                <a:ea typeface="Open Sans"/>
              </a:rPr>
              <a:t>Followers</a:t>
            </a:r>
            <a:endParaRPr lang="fr-FR" sz="2450" b="0" strike="noStrike" spc="-1" dirty="0">
              <a:solidFill>
                <a:srgbClr val="000000"/>
              </a:solidFill>
              <a:latin typeface="Calibri"/>
            </a:endParaRPr>
          </a:p>
        </p:txBody>
      </p:sp>
      <p:sp>
        <p:nvSpPr>
          <p:cNvPr id="37" name="TextBox 43">
            <a:extLst>
              <a:ext uri="{FF2B5EF4-FFF2-40B4-BE49-F238E27FC236}">
                <a16:creationId xmlns:a16="http://schemas.microsoft.com/office/drawing/2014/main" id="{8A744550-A35D-C422-AE35-49FFC1EEFBB0}"/>
              </a:ext>
            </a:extLst>
          </p:cNvPr>
          <p:cNvSpPr/>
          <p:nvPr/>
        </p:nvSpPr>
        <p:spPr>
          <a:xfrm>
            <a:off x="9220973" y="-8216092"/>
            <a:ext cx="3290400" cy="178920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15812"/>
              </a:lnSpc>
            </a:pPr>
            <a:r>
              <a:rPr lang="en-US" sz="8000" b="1" spc="-1" dirty="0">
                <a:solidFill>
                  <a:srgbClr val="0078FF"/>
                </a:solidFill>
                <a:latin typeface="Open Sans Bold"/>
                <a:ea typeface="Open Sans Bold"/>
              </a:rPr>
              <a:t>365</a:t>
            </a:r>
            <a:endParaRPr lang="fr-FR" sz="8000" b="0" strike="noStrike" spc="-1" dirty="0">
              <a:solidFill>
                <a:srgbClr val="000000"/>
              </a:solidFill>
              <a:latin typeface="Calibri"/>
            </a:endParaRPr>
          </a:p>
        </p:txBody>
      </p:sp>
      <p:pic>
        <p:nvPicPr>
          <p:cNvPr id="39" name="Picture 28">
            <a:extLst>
              <a:ext uri="{FF2B5EF4-FFF2-40B4-BE49-F238E27FC236}">
                <a16:creationId xmlns:a16="http://schemas.microsoft.com/office/drawing/2014/main" id="{294AA355-1498-1693-D453-FF3FFA10DAF2}"/>
              </a:ext>
            </a:extLst>
          </p:cNvPr>
          <p:cNvPicPr>
            <a:picLocks noChangeAspect="1"/>
          </p:cNvPicPr>
          <p:nvPr/>
        </p:nvPicPr>
        <p:blipFill>
          <a:blip r:embed="rId7"/>
          <a:stretch>
            <a:fillRect/>
          </a:stretch>
        </p:blipFill>
        <p:spPr>
          <a:xfrm>
            <a:off x="6129620" y="-5481034"/>
            <a:ext cx="5747407" cy="1789208"/>
          </a:xfrm>
          <a:prstGeom prst="rect">
            <a:avLst/>
          </a:prstGeom>
        </p:spPr>
      </p:pic>
      <p:pic>
        <p:nvPicPr>
          <p:cNvPr id="2" name="Picture 4">
            <a:extLst>
              <a:ext uri="{FF2B5EF4-FFF2-40B4-BE49-F238E27FC236}">
                <a16:creationId xmlns:a16="http://schemas.microsoft.com/office/drawing/2014/main" id="{347E9A89-C27E-AAA2-E5FD-9FFE390CF93E}"/>
              </a:ext>
            </a:extLst>
          </p:cNvPr>
          <p:cNvPicPr>
            <a:picLocks noChangeAspect="1"/>
          </p:cNvPicPr>
          <p:nvPr/>
        </p:nvPicPr>
        <p:blipFill>
          <a:blip r:embed="rId8"/>
          <a:stretch>
            <a:fillRect/>
          </a:stretch>
        </p:blipFill>
        <p:spPr>
          <a:xfrm>
            <a:off x="4563450" y="2912920"/>
            <a:ext cx="2950409" cy="2932219"/>
          </a:xfrm>
          <a:prstGeom prst="rect">
            <a:avLst/>
          </a:prstGeom>
          <a:ln>
            <a:noFill/>
          </a:ln>
          <a:effectLst>
            <a:outerShdw blurRad="292100" dist="139700" dir="2700000" algn="tl" rotWithShape="0">
              <a:srgbClr val="333333">
                <a:alpha val="65000"/>
              </a:srgbClr>
            </a:outerShdw>
          </a:effectLst>
        </p:spPr>
      </p:pic>
      <p:pic>
        <p:nvPicPr>
          <p:cNvPr id="3" name="Picture 8">
            <a:extLst>
              <a:ext uri="{FF2B5EF4-FFF2-40B4-BE49-F238E27FC236}">
                <a16:creationId xmlns:a16="http://schemas.microsoft.com/office/drawing/2014/main" id="{688360CF-C1E0-2BC7-D2EB-E443D776E523}"/>
              </a:ext>
            </a:extLst>
          </p:cNvPr>
          <p:cNvPicPr>
            <a:picLocks noChangeAspect="1"/>
          </p:cNvPicPr>
          <p:nvPr/>
        </p:nvPicPr>
        <p:blipFill>
          <a:blip r:embed="rId9"/>
          <a:stretch>
            <a:fillRect/>
          </a:stretch>
        </p:blipFill>
        <p:spPr>
          <a:xfrm>
            <a:off x="1079500" y="2933349"/>
            <a:ext cx="2901936" cy="2831071"/>
          </a:xfrm>
          <a:prstGeom prst="rect">
            <a:avLst/>
          </a:prstGeom>
          <a:ln>
            <a:noFill/>
          </a:ln>
          <a:effectLst>
            <a:outerShdw blurRad="292100" dist="139700" dir="2700000" algn="tl" rotWithShape="0">
              <a:srgbClr val="333333">
                <a:alpha val="65000"/>
              </a:srgbClr>
            </a:outerShdw>
          </a:effectLst>
        </p:spPr>
      </p:pic>
      <p:pic>
        <p:nvPicPr>
          <p:cNvPr id="7" name="Picture 10">
            <a:extLst>
              <a:ext uri="{FF2B5EF4-FFF2-40B4-BE49-F238E27FC236}">
                <a16:creationId xmlns:a16="http://schemas.microsoft.com/office/drawing/2014/main" id="{5ECB0B70-9957-B856-DEEF-AC1F892C52E4}"/>
              </a:ext>
            </a:extLst>
          </p:cNvPr>
          <p:cNvPicPr>
            <a:picLocks noChangeAspect="1"/>
          </p:cNvPicPr>
          <p:nvPr/>
        </p:nvPicPr>
        <p:blipFill>
          <a:blip r:embed="rId10"/>
          <a:stretch>
            <a:fillRect/>
          </a:stretch>
        </p:blipFill>
        <p:spPr>
          <a:xfrm>
            <a:off x="1100771" y="6253611"/>
            <a:ext cx="2880666" cy="2958223"/>
          </a:xfrm>
          <a:prstGeom prst="rect">
            <a:avLst/>
          </a:prstGeom>
          <a:ln>
            <a:noFill/>
          </a:ln>
          <a:effectLst>
            <a:outerShdw blurRad="292100" dist="139700" dir="2700000" algn="tl" rotWithShape="0">
              <a:srgbClr val="333333">
                <a:alpha val="65000"/>
              </a:srgbClr>
            </a:outerShdw>
          </a:effectLst>
        </p:spPr>
      </p:pic>
      <p:pic>
        <p:nvPicPr>
          <p:cNvPr id="8" name="Picture 12">
            <a:extLst>
              <a:ext uri="{FF2B5EF4-FFF2-40B4-BE49-F238E27FC236}">
                <a16:creationId xmlns:a16="http://schemas.microsoft.com/office/drawing/2014/main" id="{4866C6AD-F881-C9F8-67E7-6AA83A694D84}"/>
              </a:ext>
            </a:extLst>
          </p:cNvPr>
          <p:cNvPicPr>
            <a:picLocks noChangeAspect="1"/>
          </p:cNvPicPr>
          <p:nvPr/>
        </p:nvPicPr>
        <p:blipFill>
          <a:blip r:embed="rId11"/>
          <a:srcRect r="9094"/>
          <a:stretch/>
        </p:blipFill>
        <p:spPr>
          <a:xfrm>
            <a:off x="12344657" y="2595842"/>
            <a:ext cx="3124719" cy="3180355"/>
          </a:xfrm>
          <a:prstGeom prst="rect">
            <a:avLst/>
          </a:prstGeom>
          <a:ln>
            <a:noFill/>
          </a:ln>
          <a:effectLst>
            <a:outerShdw blurRad="292100" dist="139700" dir="2700000" algn="tl" rotWithShape="0">
              <a:srgbClr val="333333">
                <a:alpha val="65000"/>
              </a:srgbClr>
            </a:outerShdw>
          </a:effectLst>
        </p:spPr>
      </p:pic>
      <p:pic>
        <p:nvPicPr>
          <p:cNvPr id="9" name="Picture 14">
            <a:extLst>
              <a:ext uri="{FF2B5EF4-FFF2-40B4-BE49-F238E27FC236}">
                <a16:creationId xmlns:a16="http://schemas.microsoft.com/office/drawing/2014/main" id="{599A3525-28A8-1314-6604-829F7B6701C7}"/>
              </a:ext>
            </a:extLst>
          </p:cNvPr>
          <p:cNvPicPr>
            <a:picLocks noChangeAspect="1"/>
          </p:cNvPicPr>
          <p:nvPr/>
        </p:nvPicPr>
        <p:blipFill>
          <a:blip r:embed="rId12"/>
          <a:stretch>
            <a:fillRect/>
          </a:stretch>
        </p:blipFill>
        <p:spPr>
          <a:xfrm>
            <a:off x="14443922" y="5143500"/>
            <a:ext cx="2656628" cy="2366408"/>
          </a:xfrm>
          <a:prstGeom prst="rect">
            <a:avLst/>
          </a:prstGeom>
          <a:ln>
            <a:noFill/>
          </a:ln>
          <a:effectLst>
            <a:outerShdw blurRad="292100" dist="139700" dir="2700000" algn="tl" rotWithShape="0">
              <a:srgbClr val="333333">
                <a:alpha val="65000"/>
              </a:srgbClr>
            </a:outerShdw>
          </a:effectLst>
        </p:spPr>
      </p:pic>
      <p:pic>
        <p:nvPicPr>
          <p:cNvPr id="10" name="Picture 16">
            <a:extLst>
              <a:ext uri="{FF2B5EF4-FFF2-40B4-BE49-F238E27FC236}">
                <a16:creationId xmlns:a16="http://schemas.microsoft.com/office/drawing/2014/main" id="{5BC8E8F1-92C1-9945-805A-A9B798CDA895}"/>
              </a:ext>
            </a:extLst>
          </p:cNvPr>
          <p:cNvPicPr>
            <a:picLocks noChangeAspect="1"/>
          </p:cNvPicPr>
          <p:nvPr/>
        </p:nvPicPr>
        <p:blipFill>
          <a:blip r:embed="rId13"/>
          <a:stretch>
            <a:fillRect/>
          </a:stretch>
        </p:blipFill>
        <p:spPr>
          <a:xfrm>
            <a:off x="11829744" y="7064687"/>
            <a:ext cx="3298525" cy="2366408"/>
          </a:xfrm>
          <a:prstGeom prst="rect">
            <a:avLst/>
          </a:prstGeom>
          <a:ln>
            <a:noFill/>
          </a:ln>
          <a:effectLst>
            <a:outerShdw blurRad="292100" dist="139700" dir="2700000" algn="tl" rotWithShape="0">
              <a:srgbClr val="333333">
                <a:alpha val="65000"/>
              </a:srgbClr>
            </a:outerShdw>
          </a:effectLst>
        </p:spPr>
      </p:pic>
      <p:pic>
        <p:nvPicPr>
          <p:cNvPr id="15" name="Picture 18">
            <a:extLst>
              <a:ext uri="{FF2B5EF4-FFF2-40B4-BE49-F238E27FC236}">
                <a16:creationId xmlns:a16="http://schemas.microsoft.com/office/drawing/2014/main" id="{4EFF40D2-B2D4-2CFC-CC2E-963F1B84E709}"/>
              </a:ext>
            </a:extLst>
          </p:cNvPr>
          <p:cNvPicPr>
            <a:picLocks noChangeAspect="1"/>
          </p:cNvPicPr>
          <p:nvPr/>
        </p:nvPicPr>
        <p:blipFill>
          <a:blip r:embed="rId14"/>
          <a:stretch>
            <a:fillRect/>
          </a:stretch>
        </p:blipFill>
        <p:spPr>
          <a:xfrm>
            <a:off x="8060900" y="2880009"/>
            <a:ext cx="3231939" cy="2977831"/>
          </a:xfrm>
          <a:prstGeom prst="rect">
            <a:avLst/>
          </a:prstGeom>
          <a:ln>
            <a:noFill/>
          </a:ln>
          <a:effectLst>
            <a:outerShdw blurRad="292100" dist="139700" dir="2700000" algn="tl" rotWithShape="0">
              <a:srgbClr val="333333">
                <a:alpha val="65000"/>
              </a:srgbClr>
            </a:outerShdw>
          </a:effectLst>
        </p:spPr>
      </p:pic>
      <p:pic>
        <p:nvPicPr>
          <p:cNvPr id="38" name="Picture 22">
            <a:extLst>
              <a:ext uri="{FF2B5EF4-FFF2-40B4-BE49-F238E27FC236}">
                <a16:creationId xmlns:a16="http://schemas.microsoft.com/office/drawing/2014/main" id="{7D2A0F51-66E0-2A88-83E1-06DD7E657768}"/>
              </a:ext>
            </a:extLst>
          </p:cNvPr>
          <p:cNvPicPr>
            <a:picLocks noChangeAspect="1"/>
          </p:cNvPicPr>
          <p:nvPr/>
        </p:nvPicPr>
        <p:blipFill>
          <a:blip r:embed="rId15"/>
          <a:stretch>
            <a:fillRect/>
          </a:stretch>
        </p:blipFill>
        <p:spPr>
          <a:xfrm>
            <a:off x="8116389" y="6294641"/>
            <a:ext cx="2983999" cy="2917193"/>
          </a:xfrm>
          <a:prstGeom prst="rect">
            <a:avLst/>
          </a:prstGeom>
          <a:ln>
            <a:noFill/>
          </a:ln>
          <a:effectLst>
            <a:outerShdw blurRad="292100" dist="139700" dir="2700000" algn="tl" rotWithShape="0">
              <a:srgbClr val="333333">
                <a:alpha val="65000"/>
              </a:srgbClr>
            </a:outerShdw>
          </a:effectLst>
        </p:spPr>
      </p:pic>
      <p:pic>
        <p:nvPicPr>
          <p:cNvPr id="41" name="Picture 28">
            <a:extLst>
              <a:ext uri="{FF2B5EF4-FFF2-40B4-BE49-F238E27FC236}">
                <a16:creationId xmlns:a16="http://schemas.microsoft.com/office/drawing/2014/main" id="{0CF91028-6358-C761-7ED3-1C8E8E0E277B}"/>
              </a:ext>
            </a:extLst>
          </p:cNvPr>
          <p:cNvPicPr>
            <a:picLocks noChangeAspect="1"/>
          </p:cNvPicPr>
          <p:nvPr/>
        </p:nvPicPr>
        <p:blipFill>
          <a:blip r:embed="rId16"/>
          <a:stretch>
            <a:fillRect/>
          </a:stretch>
        </p:blipFill>
        <p:spPr>
          <a:xfrm>
            <a:off x="4563451" y="6283065"/>
            <a:ext cx="2950409" cy="29287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065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A8A1A02-38BE-D694-37A1-E254048021CF}"/>
            </a:ext>
          </a:extLst>
        </p:cNvPr>
        <p:cNvGrpSpPr/>
        <p:nvPr/>
      </p:nvGrpSpPr>
      <p:grpSpPr>
        <a:xfrm>
          <a:off x="0" y="0"/>
          <a:ext cx="0" cy="0"/>
          <a:chOff x="0" y="0"/>
          <a:chExt cx="0" cy="0"/>
        </a:xfrm>
      </p:grpSpPr>
      <p:pic>
        <p:nvPicPr>
          <p:cNvPr id="3" name="Picture 6">
            <a:extLst>
              <a:ext uri="{FF2B5EF4-FFF2-40B4-BE49-F238E27FC236}">
                <a16:creationId xmlns:a16="http://schemas.microsoft.com/office/drawing/2014/main" id="{29D71BFA-0BD4-9105-1512-9EB9CD38A04D}"/>
              </a:ext>
            </a:extLst>
          </p:cNvPr>
          <p:cNvPicPr>
            <a:picLocks noChangeAspect="1"/>
          </p:cNvPicPr>
          <p:nvPr/>
        </p:nvPicPr>
        <p:blipFill>
          <a:blip r:embed="rId3">
            <a:alphaModFix amt="0"/>
            <a:extLst>
              <a:ext uri="{BEBA8EAE-BF5A-486C-A8C5-ECC9F3942E4B}">
                <a14:imgProps xmlns:a14="http://schemas.microsoft.com/office/drawing/2010/main">
                  <a14:imgLayer r:embed="rId4">
                    <a14:imgEffect>
                      <a14:brightnessContrast bright="-3000"/>
                    </a14:imgEffect>
                  </a14:imgLayer>
                </a14:imgProps>
              </a:ext>
            </a:extLst>
          </a:blip>
          <a:stretch>
            <a:fillRect/>
          </a:stretch>
        </p:blipFill>
        <p:spPr>
          <a:xfrm>
            <a:off x="-2168676" y="2933350"/>
            <a:ext cx="9817155" cy="6859663"/>
          </a:xfrm>
          <a:prstGeom prst="rect">
            <a:avLst/>
          </a:prstGeom>
          <a:ln>
            <a:noFill/>
          </a:ln>
          <a:effectLst>
            <a:outerShdw blurRad="430666" dist="300725" dir="3720000" sx="103665" sy="103665" algn="t" rotWithShape="0">
              <a:prstClr val="black">
                <a:alpha val="36000"/>
              </a:prstClr>
            </a:outerShdw>
          </a:effectLst>
        </p:spPr>
      </p:pic>
      <p:sp>
        <p:nvSpPr>
          <p:cNvPr id="111" name="Google Shape;111;p22">
            <a:extLst>
              <a:ext uri="{FF2B5EF4-FFF2-40B4-BE49-F238E27FC236}">
                <a16:creationId xmlns:a16="http://schemas.microsoft.com/office/drawing/2014/main" id="{EB5AADA5-D2F3-784F-EAFF-2CAAE4C2A3EF}"/>
              </a:ext>
            </a:extLst>
          </p:cNvPr>
          <p:cNvSpPr txBox="1">
            <a:spLocks noGrp="1"/>
          </p:cNvSpPr>
          <p:nvPr>
            <p:ph type="title"/>
          </p:nvPr>
        </p:nvSpPr>
        <p:spPr>
          <a:xfrm>
            <a:off x="1072729" y="890050"/>
            <a:ext cx="10225576" cy="2043300"/>
          </a:xfrm>
          <a:prstGeom prst="rect">
            <a:avLst/>
          </a:prstGeom>
        </p:spPr>
        <p:txBody>
          <a:bodyPr spcFirstLastPara="1" wrap="square" lIns="182850" tIns="182850" rIns="182850" bIns="182850" anchor="t" anchorCtr="0">
            <a:noAutofit/>
          </a:bodyPr>
          <a:lstStyle/>
          <a:p>
            <a:r>
              <a:rPr lang="en-GB" sz="4800" b="1" dirty="0">
                <a:latin typeface="Montserrat ExtraBold" pitchFamily="2" charset="77"/>
              </a:rPr>
              <a:t>Brand Identity </a:t>
            </a:r>
            <a:br>
              <a:rPr lang="en-GB" sz="4800" b="1" dirty="0">
                <a:latin typeface="Montserrat ExtraBold" pitchFamily="2" charset="77"/>
              </a:rPr>
            </a:br>
            <a:r>
              <a:rPr lang="en-GB" sz="4800" dirty="0"/>
              <a:t>and guidelines package</a:t>
            </a:r>
            <a:endParaRPr sz="4800" dirty="0"/>
          </a:p>
        </p:txBody>
      </p:sp>
      <p:pic>
        <p:nvPicPr>
          <p:cNvPr id="5" name="Picture 4">
            <a:extLst>
              <a:ext uri="{FF2B5EF4-FFF2-40B4-BE49-F238E27FC236}">
                <a16:creationId xmlns:a16="http://schemas.microsoft.com/office/drawing/2014/main" id="{F51EAE24-6B31-D828-E6AC-39765DBC757F}"/>
              </a:ext>
            </a:extLst>
          </p:cNvPr>
          <p:cNvPicPr>
            <a:picLocks noChangeAspect="1"/>
          </p:cNvPicPr>
          <p:nvPr/>
        </p:nvPicPr>
        <p:blipFill>
          <a:blip r:embed="rId5"/>
          <a:stretch>
            <a:fillRect/>
          </a:stretch>
        </p:blipFill>
        <p:spPr>
          <a:xfrm>
            <a:off x="1072729" y="3639670"/>
            <a:ext cx="7751719" cy="560841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5C31BBA0-A3B3-2696-A3F5-96D55A223186}"/>
              </a:ext>
            </a:extLst>
          </p:cNvPr>
          <p:cNvPicPr>
            <a:picLocks noChangeAspect="1"/>
          </p:cNvPicPr>
          <p:nvPr/>
        </p:nvPicPr>
        <p:blipFill>
          <a:blip r:embed="rId6"/>
          <a:stretch>
            <a:fillRect/>
          </a:stretch>
        </p:blipFill>
        <p:spPr>
          <a:xfrm>
            <a:off x="9369318" y="3639670"/>
            <a:ext cx="7754513" cy="56084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7581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BA076065-B8F0-6BF6-0242-9BCD5F6D16E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E1A24DC0-E14F-CACD-B5BF-645507B796F4}"/>
              </a:ext>
            </a:extLst>
          </p:cNvPr>
          <p:cNvSpPr txBox="1">
            <a:spLocks noGrp="1"/>
          </p:cNvSpPr>
          <p:nvPr>
            <p:ph type="title"/>
          </p:nvPr>
        </p:nvSpPr>
        <p:spPr>
          <a:xfrm>
            <a:off x="1079500" y="890050"/>
            <a:ext cx="12007849" cy="2043300"/>
          </a:xfrm>
          <a:prstGeom prst="rect">
            <a:avLst/>
          </a:prstGeom>
        </p:spPr>
        <p:txBody>
          <a:bodyPr spcFirstLastPara="1" wrap="square" lIns="182850" tIns="182850" rIns="182850" bIns="182850" anchor="t" anchorCtr="0">
            <a:noAutofit/>
          </a:bodyPr>
          <a:lstStyle/>
          <a:p>
            <a:r>
              <a:rPr lang="en-GB" sz="4800" dirty="0"/>
              <a:t>POLARIN </a:t>
            </a:r>
            <a:br>
              <a:rPr lang="en-GB" sz="4800" dirty="0"/>
            </a:br>
            <a:r>
              <a:rPr lang="en-GB" sz="4800" b="1" dirty="0">
                <a:latin typeface="Montserrat ExtraBold" pitchFamily="2" charset="77"/>
              </a:rPr>
              <a:t>promotional materials </a:t>
            </a:r>
            <a:endParaRPr sz="4800" b="1" dirty="0">
              <a:latin typeface="Montserrat ExtraBold" pitchFamily="2" charset="77"/>
            </a:endParaRPr>
          </a:p>
        </p:txBody>
      </p:sp>
      <p:pic>
        <p:nvPicPr>
          <p:cNvPr id="10" name="Picture 9">
            <a:extLst>
              <a:ext uri="{FF2B5EF4-FFF2-40B4-BE49-F238E27FC236}">
                <a16:creationId xmlns:a16="http://schemas.microsoft.com/office/drawing/2014/main" id="{AA597242-0711-FCC1-21C2-90EE832B659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1000"/>
                    </a14:imgEffect>
                  </a14:imgLayer>
                </a14:imgProps>
              </a:ext>
            </a:extLst>
          </a:blip>
          <a:stretch>
            <a:fillRect/>
          </a:stretch>
        </p:blipFill>
        <p:spPr>
          <a:xfrm>
            <a:off x="10572751" y="0"/>
            <a:ext cx="7715250" cy="10287000"/>
          </a:xfrm>
          <a:prstGeom prst="rect">
            <a:avLst/>
          </a:prstGeom>
          <a:ln>
            <a:noFill/>
          </a:ln>
          <a:effectLst>
            <a:outerShdw blurRad="292100" dist="139700" dir="2700000" algn="tl" rotWithShape="0">
              <a:srgbClr val="333333">
                <a:alpha val="65000"/>
              </a:srgbClr>
            </a:outerShdw>
          </a:effectLst>
        </p:spPr>
      </p:pic>
      <p:pic>
        <p:nvPicPr>
          <p:cNvPr id="2" name="Picture 6">
            <a:extLst>
              <a:ext uri="{FF2B5EF4-FFF2-40B4-BE49-F238E27FC236}">
                <a16:creationId xmlns:a16="http://schemas.microsoft.com/office/drawing/2014/main" id="{C9BB0CD9-62F9-E69A-0FAF-27D0B539FB63}"/>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000"/>
                    </a14:imgEffect>
                  </a14:imgLayer>
                </a14:imgProps>
              </a:ext>
            </a:extLst>
          </a:blip>
          <a:stretch>
            <a:fillRect/>
          </a:stretch>
        </p:blipFill>
        <p:spPr>
          <a:xfrm>
            <a:off x="1599761" y="2933350"/>
            <a:ext cx="9817155" cy="6859663"/>
          </a:xfrm>
          <a:prstGeom prst="rect">
            <a:avLst/>
          </a:prstGeom>
          <a:ln>
            <a:noFill/>
          </a:ln>
          <a:effectLst>
            <a:outerShdw blurRad="430666" dist="300725" dir="3720000" sx="103665" sy="103665" algn="t" rotWithShape="0">
              <a:prstClr val="black">
                <a:alpha val="36000"/>
              </a:prstClr>
            </a:outerShdw>
          </a:effectLst>
        </p:spPr>
      </p:pic>
    </p:spTree>
    <p:extLst>
      <p:ext uri="{BB962C8B-B14F-4D97-AF65-F5344CB8AC3E}">
        <p14:creationId xmlns:p14="http://schemas.microsoft.com/office/powerpoint/2010/main" val="1103114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A9CACF54-81BC-C197-4B42-E7250067C94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65B92DB-A1DA-F9B7-E806-67EB7A7C2D54}"/>
              </a:ext>
            </a:extLst>
          </p:cNvPr>
          <p:cNvPicPr>
            <a:picLocks noChangeAspect="1"/>
          </p:cNvPicPr>
          <p:nvPr/>
        </p:nvPicPr>
        <p:blipFill>
          <a:blip r:embed="rId3"/>
          <a:srcRect r="9737"/>
          <a:stretch/>
        </p:blipFill>
        <p:spPr>
          <a:xfrm>
            <a:off x="10338372" y="2778763"/>
            <a:ext cx="5279628" cy="4772691"/>
          </a:xfrm>
          <a:prstGeom prst="rect">
            <a:avLst/>
          </a:prstGeom>
        </p:spPr>
      </p:pic>
      <p:pic>
        <p:nvPicPr>
          <p:cNvPr id="11" name="Picture 10">
            <a:extLst>
              <a:ext uri="{FF2B5EF4-FFF2-40B4-BE49-F238E27FC236}">
                <a16:creationId xmlns:a16="http://schemas.microsoft.com/office/drawing/2014/main" id="{90B3B4D2-BD1D-E8BA-D56B-39153D184C92}"/>
              </a:ext>
            </a:extLst>
          </p:cNvPr>
          <p:cNvPicPr>
            <a:picLocks noChangeAspect="1"/>
          </p:cNvPicPr>
          <p:nvPr/>
        </p:nvPicPr>
        <p:blipFill>
          <a:blip r:embed="rId4"/>
          <a:stretch>
            <a:fillRect/>
          </a:stretch>
        </p:blipFill>
        <p:spPr>
          <a:xfrm>
            <a:off x="5076055" y="7396867"/>
            <a:ext cx="7632248" cy="2400417"/>
          </a:xfrm>
          <a:prstGeom prst="rect">
            <a:avLst/>
          </a:prstGeom>
        </p:spPr>
      </p:pic>
      <p:sp>
        <p:nvSpPr>
          <p:cNvPr id="9" name="Rectángulo redondeado 8">
            <a:extLst>
              <a:ext uri="{FF2B5EF4-FFF2-40B4-BE49-F238E27FC236}">
                <a16:creationId xmlns:a16="http://schemas.microsoft.com/office/drawing/2014/main" id="{F6CBE0ED-7B8B-9FE6-3612-65C4834A31DD}"/>
              </a:ext>
            </a:extLst>
          </p:cNvPr>
          <p:cNvSpPr/>
          <p:nvPr/>
        </p:nvSpPr>
        <p:spPr>
          <a:xfrm>
            <a:off x="356461" y="449263"/>
            <a:ext cx="10523349" cy="7082913"/>
          </a:xfrm>
          <a:prstGeom prst="roundRect">
            <a:avLst>
              <a:gd name="adj" fmla="val 416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3" name="Picture 2">
            <a:extLst>
              <a:ext uri="{FF2B5EF4-FFF2-40B4-BE49-F238E27FC236}">
                <a16:creationId xmlns:a16="http://schemas.microsoft.com/office/drawing/2014/main" id="{5EF47974-8329-57F1-2907-E73F1B55422E}"/>
              </a:ext>
            </a:extLst>
          </p:cNvPr>
          <p:cNvPicPr>
            <a:picLocks noChangeAspect="1"/>
          </p:cNvPicPr>
          <p:nvPr/>
        </p:nvPicPr>
        <p:blipFill>
          <a:blip r:embed="rId5"/>
          <a:stretch>
            <a:fillRect/>
          </a:stretch>
        </p:blipFill>
        <p:spPr>
          <a:xfrm>
            <a:off x="1634984" y="3454803"/>
            <a:ext cx="4201111" cy="3724795"/>
          </a:xfrm>
          <a:prstGeom prst="roundRect">
            <a:avLst>
              <a:gd name="adj" fmla="val 5017"/>
            </a:avLst>
          </a:prstGeom>
        </p:spPr>
      </p:pic>
      <p:pic>
        <p:nvPicPr>
          <p:cNvPr id="5" name="Picture 4">
            <a:extLst>
              <a:ext uri="{FF2B5EF4-FFF2-40B4-BE49-F238E27FC236}">
                <a16:creationId xmlns:a16="http://schemas.microsoft.com/office/drawing/2014/main" id="{6B2E91C1-6FDC-BE0D-D7CD-EA1BF18FEBA5}"/>
              </a:ext>
            </a:extLst>
          </p:cNvPr>
          <p:cNvPicPr>
            <a:picLocks noChangeAspect="1"/>
          </p:cNvPicPr>
          <p:nvPr/>
        </p:nvPicPr>
        <p:blipFill rotWithShape="1">
          <a:blip r:embed="rId6"/>
          <a:srcRect l="6592" t="1496" r="9119" b="5066"/>
          <a:stretch/>
        </p:blipFill>
        <p:spPr>
          <a:xfrm>
            <a:off x="6146269" y="2353997"/>
            <a:ext cx="3765192" cy="4998403"/>
          </a:xfrm>
          <a:prstGeom prst="roundRect">
            <a:avLst>
              <a:gd name="adj" fmla="val 5965"/>
            </a:avLst>
          </a:prstGeom>
        </p:spPr>
      </p:pic>
      <p:sp>
        <p:nvSpPr>
          <p:cNvPr id="7" name="Google Shape;111;p22">
            <a:extLst>
              <a:ext uri="{FF2B5EF4-FFF2-40B4-BE49-F238E27FC236}">
                <a16:creationId xmlns:a16="http://schemas.microsoft.com/office/drawing/2014/main" id="{6397ED12-4331-DEC8-7723-28439D82748F}"/>
              </a:ext>
            </a:extLst>
          </p:cNvPr>
          <p:cNvSpPr txBox="1">
            <a:spLocks/>
          </p:cNvSpPr>
          <p:nvPr/>
        </p:nvSpPr>
        <p:spPr>
          <a:xfrm>
            <a:off x="1079500" y="890050"/>
            <a:ext cx="12007849" cy="204330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r>
              <a:rPr lang="en-GB" sz="4800"/>
              <a:t>POLARIN </a:t>
            </a:r>
            <a:br>
              <a:rPr lang="en-GB" sz="4800"/>
            </a:br>
            <a:r>
              <a:rPr lang="en-GB" sz="4800" b="1">
                <a:latin typeface="Montserrat ExtraBold" pitchFamily="2" charset="77"/>
              </a:rPr>
              <a:t>promotional materials </a:t>
            </a:r>
            <a:endParaRPr lang="en-GB" sz="4800" b="1" dirty="0">
              <a:latin typeface="Montserrat ExtraBold" pitchFamily="2" charset="77"/>
            </a:endParaRPr>
          </a:p>
        </p:txBody>
      </p:sp>
      <p:sp>
        <p:nvSpPr>
          <p:cNvPr id="12" name="Rectángulo redondeado 11">
            <a:extLst>
              <a:ext uri="{FF2B5EF4-FFF2-40B4-BE49-F238E27FC236}">
                <a16:creationId xmlns:a16="http://schemas.microsoft.com/office/drawing/2014/main" id="{8D0E75BF-700E-82CB-1244-89B26A6C1591}"/>
              </a:ext>
            </a:extLst>
          </p:cNvPr>
          <p:cNvSpPr/>
          <p:nvPr/>
        </p:nvSpPr>
        <p:spPr>
          <a:xfrm>
            <a:off x="356460" y="7873853"/>
            <a:ext cx="10523349" cy="7082913"/>
          </a:xfrm>
          <a:prstGeom prst="roundRect">
            <a:avLst>
              <a:gd name="adj" fmla="val 4167"/>
            </a:avLst>
          </a:prstGeom>
          <a:solidFill>
            <a:schemeClr val="tx2">
              <a:alpha val="1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Picture 12">
            <a:extLst>
              <a:ext uri="{FF2B5EF4-FFF2-40B4-BE49-F238E27FC236}">
                <a16:creationId xmlns:a16="http://schemas.microsoft.com/office/drawing/2014/main" id="{B5F9C143-EE89-4742-D186-AC45028068E2}"/>
              </a:ext>
            </a:extLst>
          </p:cNvPr>
          <p:cNvPicPr>
            <a:picLocks noChangeAspect="1"/>
          </p:cNvPicPr>
          <p:nvPr/>
        </p:nvPicPr>
        <p:blipFill>
          <a:blip r:embed="rId7"/>
          <a:stretch>
            <a:fillRect/>
          </a:stretch>
        </p:blipFill>
        <p:spPr>
          <a:xfrm>
            <a:off x="2434453" y="7288233"/>
            <a:ext cx="2641602" cy="2617686"/>
          </a:xfrm>
          <a:prstGeom prst="ellipse">
            <a:avLst/>
          </a:prstGeom>
        </p:spPr>
      </p:pic>
    </p:spTree>
    <p:extLst>
      <p:ext uri="{BB962C8B-B14F-4D97-AF65-F5344CB8AC3E}">
        <p14:creationId xmlns:p14="http://schemas.microsoft.com/office/powerpoint/2010/main" val="3269596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10">
          <a:extLst>
            <a:ext uri="{FF2B5EF4-FFF2-40B4-BE49-F238E27FC236}">
              <a16:creationId xmlns:a16="http://schemas.microsoft.com/office/drawing/2014/main" id="{A895AEA4-C683-EAA2-84F6-A76755B40294}"/>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79AF3A3A-D6EF-2BFB-E6B1-4D4E6479FE68}"/>
              </a:ext>
            </a:extLst>
          </p:cNvPr>
          <p:cNvSpPr txBox="1">
            <a:spLocks noGrp="1"/>
          </p:cNvSpPr>
          <p:nvPr>
            <p:ph type="title"/>
          </p:nvPr>
        </p:nvSpPr>
        <p:spPr>
          <a:xfrm>
            <a:off x="820804" y="890050"/>
            <a:ext cx="11615035" cy="2043300"/>
          </a:xfrm>
          <a:prstGeom prst="rect">
            <a:avLst/>
          </a:prstGeom>
        </p:spPr>
        <p:txBody>
          <a:bodyPr spcFirstLastPara="1" wrap="square" lIns="182850" tIns="182850" rIns="182850" bIns="182850" anchor="t" anchorCtr="0">
            <a:noAutofit/>
          </a:bodyPr>
          <a:lstStyle/>
          <a:p>
            <a:r>
              <a:rPr lang="en-GB" sz="4800" b="1" dirty="0">
                <a:latin typeface="Montserrat ExtraBold" pitchFamily="2" charset="77"/>
              </a:rPr>
              <a:t>POLARIN Video </a:t>
            </a:r>
            <a:br>
              <a:rPr lang="en-GB" sz="4800" b="1" dirty="0">
                <a:latin typeface="Montserrat ExtraBold" pitchFamily="2" charset="77"/>
              </a:rPr>
            </a:br>
            <a:r>
              <a:rPr lang="en-GB" sz="4800" dirty="0"/>
              <a:t>(available on YouTube channel) </a:t>
            </a:r>
            <a:endParaRPr sz="4800" dirty="0"/>
          </a:p>
        </p:txBody>
      </p:sp>
      <p:pic>
        <p:nvPicPr>
          <p:cNvPr id="4" name="Online Media 3" title="Introducing POLARIN">
            <a:hlinkClick r:id="" action="ppaction://media"/>
            <a:extLst>
              <a:ext uri="{FF2B5EF4-FFF2-40B4-BE49-F238E27FC236}">
                <a16:creationId xmlns:a16="http://schemas.microsoft.com/office/drawing/2014/main" id="{B2767575-CE63-7716-C29A-B21D86B527F8}"/>
              </a:ext>
            </a:extLst>
          </p:cNvPr>
          <p:cNvPicPr>
            <a:picLocks noRot="1" noChangeAspect="1"/>
          </p:cNvPicPr>
          <p:nvPr>
            <a:videoFile r:link="rId1"/>
          </p:nvPr>
        </p:nvPicPr>
        <p:blipFill>
          <a:blip r:embed="rId4"/>
          <a:stretch>
            <a:fillRect/>
          </a:stretch>
        </p:blipFill>
        <p:spPr>
          <a:xfrm>
            <a:off x="3680752" y="3223480"/>
            <a:ext cx="10926496" cy="617347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36021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BC77594A-C815-8D03-5E2A-51FFFBF5898B}"/>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A2E841E0-E183-EC44-92AA-307D53B60442}"/>
              </a:ext>
            </a:extLst>
          </p:cNvPr>
          <p:cNvSpPr txBox="1">
            <a:spLocks noGrp="1"/>
          </p:cNvSpPr>
          <p:nvPr>
            <p:ph type="title"/>
          </p:nvPr>
        </p:nvSpPr>
        <p:spPr>
          <a:xfrm>
            <a:off x="1079500" y="890050"/>
            <a:ext cx="12158777" cy="2043300"/>
          </a:xfrm>
          <a:prstGeom prst="rect">
            <a:avLst/>
          </a:prstGeom>
        </p:spPr>
        <p:txBody>
          <a:bodyPr spcFirstLastPara="1" wrap="square" lIns="182850" tIns="182850" rIns="182850" bIns="182850" anchor="t" anchorCtr="0">
            <a:noAutofit/>
          </a:bodyPr>
          <a:lstStyle/>
          <a:p>
            <a:r>
              <a:rPr lang="fr-FR" sz="4800" b="1" dirty="0">
                <a:latin typeface="Montserrat ExtraBold" pitchFamily="2" charset="77"/>
              </a:rPr>
              <a:t>POLARIN</a:t>
            </a:r>
            <a:r>
              <a:rPr lang="fr-FR" sz="4800" dirty="0"/>
              <a:t> Communication, </a:t>
            </a:r>
            <a:br>
              <a:rPr lang="fr-FR" sz="4800" dirty="0"/>
            </a:br>
            <a:r>
              <a:rPr lang="fr-FR" sz="4800" dirty="0" err="1"/>
              <a:t>dissemination</a:t>
            </a:r>
            <a:r>
              <a:rPr lang="fr-FR" sz="4800" dirty="0"/>
              <a:t>, and engagement plan </a:t>
            </a:r>
            <a:endParaRPr sz="4800" dirty="0"/>
          </a:p>
        </p:txBody>
      </p:sp>
      <p:sp>
        <p:nvSpPr>
          <p:cNvPr id="112" name="Google Shape;112;p22">
            <a:extLst>
              <a:ext uri="{FF2B5EF4-FFF2-40B4-BE49-F238E27FC236}">
                <a16:creationId xmlns:a16="http://schemas.microsoft.com/office/drawing/2014/main" id="{2359E6C1-E470-CF0B-9DD1-AD441DF33305}"/>
              </a:ext>
            </a:extLst>
          </p:cNvPr>
          <p:cNvSpPr txBox="1">
            <a:spLocks noGrp="1"/>
          </p:cNvSpPr>
          <p:nvPr>
            <p:ph type="body" idx="1"/>
          </p:nvPr>
        </p:nvSpPr>
        <p:spPr>
          <a:xfrm>
            <a:off x="1079499" y="2997675"/>
            <a:ext cx="12417473" cy="6832800"/>
          </a:xfrm>
          <a:prstGeom prst="rect">
            <a:avLst/>
          </a:prstGeom>
          <a:noFill/>
          <a:ln>
            <a:noFill/>
          </a:ln>
        </p:spPr>
        <p:txBody>
          <a:bodyPr spcFirstLastPara="1" wrap="square" lIns="182850" tIns="182850" rIns="182850" bIns="182850" anchor="t" anchorCtr="0">
            <a:normAutofit/>
          </a:bodyPr>
          <a:lstStyle/>
          <a:p>
            <a:pPr marL="82550" indent="0" algn="l">
              <a:buNone/>
            </a:pPr>
            <a:r>
              <a:rPr lang="en-GB" sz="4000" b="1" dirty="0">
                <a:solidFill>
                  <a:srgbClr val="000000"/>
                </a:solidFill>
              </a:rPr>
              <a:t>Includes:</a:t>
            </a:r>
          </a:p>
          <a:p>
            <a:r>
              <a:rPr lang="en-GB" sz="4000" b="0" i="0" u="none" strike="noStrike" dirty="0">
                <a:solidFill>
                  <a:srgbClr val="000000"/>
                </a:solidFill>
                <a:effectLst/>
              </a:rPr>
              <a:t>Main Objectives</a:t>
            </a:r>
          </a:p>
          <a:p>
            <a:r>
              <a:rPr lang="en-GB" sz="4000" dirty="0">
                <a:solidFill>
                  <a:srgbClr val="000000"/>
                </a:solidFill>
              </a:rPr>
              <a:t>Target audiences </a:t>
            </a:r>
          </a:p>
          <a:p>
            <a:r>
              <a:rPr lang="en-GB" sz="4000" b="0" i="0" u="none" strike="noStrike" dirty="0">
                <a:solidFill>
                  <a:srgbClr val="000000"/>
                </a:solidFill>
                <a:effectLst/>
              </a:rPr>
              <a:t>Communications Channels and Tools </a:t>
            </a:r>
          </a:p>
          <a:p>
            <a:r>
              <a:rPr lang="en-GB" sz="4000" dirty="0">
                <a:solidFill>
                  <a:srgbClr val="000000"/>
                </a:solidFill>
              </a:rPr>
              <a:t>Communication activities and events</a:t>
            </a:r>
            <a:endParaRPr lang="en-GB" sz="4000" b="0" i="0" u="none" strike="noStrike" dirty="0">
              <a:solidFill>
                <a:srgbClr val="000000"/>
              </a:solidFill>
              <a:effectLst/>
            </a:endParaRPr>
          </a:p>
          <a:p>
            <a:endParaRPr lang="en-GB" b="0" i="0" u="none" strike="noStrike" dirty="0">
              <a:solidFill>
                <a:srgbClr val="FF0000"/>
              </a:solidFill>
              <a:effectLst/>
            </a:endParaRPr>
          </a:p>
        </p:txBody>
      </p:sp>
    </p:spTree>
    <p:extLst>
      <p:ext uri="{BB962C8B-B14F-4D97-AF65-F5344CB8AC3E}">
        <p14:creationId xmlns:p14="http://schemas.microsoft.com/office/powerpoint/2010/main" val="115676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A23B086E-2B2E-163B-00A9-82C615815BE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295FC06-9E52-FCF7-54BC-738736A10D7C}"/>
              </a:ext>
            </a:extLst>
          </p:cNvPr>
          <p:cNvSpPr txBox="1">
            <a:spLocks noGrp="1"/>
          </p:cNvSpPr>
          <p:nvPr>
            <p:ph type="title"/>
          </p:nvPr>
        </p:nvSpPr>
        <p:spPr>
          <a:xfrm>
            <a:off x="1079499" y="890050"/>
            <a:ext cx="12372805" cy="2043300"/>
          </a:xfrm>
          <a:prstGeom prst="rect">
            <a:avLst/>
          </a:prstGeom>
        </p:spPr>
        <p:txBody>
          <a:bodyPr spcFirstLastPara="1" wrap="square" lIns="182850" tIns="182850" rIns="182850" bIns="182850" anchor="t" anchorCtr="0">
            <a:noAutofit/>
          </a:bodyPr>
          <a:lstStyle/>
          <a:p>
            <a:r>
              <a:rPr lang="en-GB" sz="4800" b="1" dirty="0">
                <a:latin typeface="Montserrat ExtraBold" pitchFamily="2" charset="77"/>
              </a:rPr>
              <a:t>Content Creation Guidelines </a:t>
            </a:r>
            <a:r>
              <a:rPr lang="en-GB" sz="4800" dirty="0">
                <a:latin typeface="Montserrat" pitchFamily="2" charset="0"/>
              </a:rPr>
              <a:t>for POLARIN service users to support outreach and engagement </a:t>
            </a:r>
            <a:endParaRPr sz="4800" dirty="0"/>
          </a:p>
        </p:txBody>
      </p:sp>
      <p:sp>
        <p:nvSpPr>
          <p:cNvPr id="112" name="Google Shape;112;p22">
            <a:extLst>
              <a:ext uri="{FF2B5EF4-FFF2-40B4-BE49-F238E27FC236}">
                <a16:creationId xmlns:a16="http://schemas.microsoft.com/office/drawing/2014/main" id="{983D8068-48A2-8325-696E-23ED9D2595F8}"/>
              </a:ext>
            </a:extLst>
          </p:cNvPr>
          <p:cNvSpPr txBox="1">
            <a:spLocks noGrp="1"/>
          </p:cNvSpPr>
          <p:nvPr>
            <p:ph type="body" idx="1"/>
          </p:nvPr>
        </p:nvSpPr>
        <p:spPr>
          <a:xfrm>
            <a:off x="1079499" y="3514165"/>
            <a:ext cx="12417473" cy="6316310"/>
          </a:xfrm>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sz="3600" dirty="0">
                <a:solidFill>
                  <a:schemeClr val="tx1"/>
                </a:solidFill>
              </a:rPr>
              <a:t>Part of </a:t>
            </a:r>
            <a:r>
              <a:rPr lang="en-GB" sz="3600" b="1" dirty="0">
                <a:solidFill>
                  <a:schemeClr val="accent1"/>
                </a:solidFill>
              </a:rPr>
              <a:t>Ambassadors Programme</a:t>
            </a:r>
            <a:endParaRPr lang="en-GB" sz="3600" dirty="0">
              <a:solidFill>
                <a:schemeClr val="tx1"/>
              </a:solidFill>
            </a:endParaRPr>
          </a:p>
          <a:p>
            <a:pPr algn="l">
              <a:buFont typeface="Arial" panose="020B0604020202020204" pitchFamily="34" charset="0"/>
              <a:buChar char="•"/>
            </a:pPr>
            <a:r>
              <a:rPr lang="en-GB" sz="3600" b="1" dirty="0">
                <a:solidFill>
                  <a:schemeClr val="accent1"/>
                </a:solidFill>
              </a:rPr>
              <a:t>Aim</a:t>
            </a:r>
            <a:r>
              <a:rPr lang="en-GB" sz="3600" i="0" u="none" strike="noStrike" dirty="0">
                <a:solidFill>
                  <a:schemeClr val="tx1"/>
                </a:solidFill>
                <a:effectLst/>
              </a:rPr>
              <a:t>: </a:t>
            </a:r>
            <a:r>
              <a:rPr lang="en-GB" sz="3600" b="0" i="0" u="none" strike="noStrike" dirty="0">
                <a:solidFill>
                  <a:schemeClr val="tx1"/>
                </a:solidFill>
                <a:effectLst/>
              </a:rPr>
              <a:t>Help POLARIN service users (future POLARIN Ambassadors) to produce consistent, engaging and high-quality content </a:t>
            </a:r>
          </a:p>
          <a:p>
            <a:pPr algn="l">
              <a:buFont typeface="Arial" panose="020B0604020202020204" pitchFamily="34" charset="0"/>
              <a:buChar char="•"/>
            </a:pPr>
            <a:r>
              <a:rPr lang="en-GB" sz="3600" b="1" dirty="0">
                <a:solidFill>
                  <a:schemeClr val="accent1"/>
                </a:solidFill>
              </a:rPr>
              <a:t>Included</a:t>
            </a:r>
            <a:r>
              <a:rPr lang="en-GB" sz="3600" i="0" u="none" strike="noStrike" dirty="0">
                <a:solidFill>
                  <a:schemeClr val="tx1"/>
                </a:solidFill>
                <a:effectLst/>
              </a:rPr>
              <a:t>: </a:t>
            </a:r>
            <a:r>
              <a:rPr lang="en-GB" sz="3600" b="0" i="0" u="none" strike="noStrike" dirty="0">
                <a:solidFill>
                  <a:schemeClr val="tx1"/>
                </a:solidFill>
                <a:effectLst/>
              </a:rPr>
              <a:t>Content types, ideas and tools for content creation, visual, platform-specific, legal and ethical guidelines, video and photo creation best practices. </a:t>
            </a:r>
          </a:p>
        </p:txBody>
      </p:sp>
    </p:spTree>
    <p:extLst>
      <p:ext uri="{BB962C8B-B14F-4D97-AF65-F5344CB8AC3E}">
        <p14:creationId xmlns:p14="http://schemas.microsoft.com/office/powerpoint/2010/main" val="1354743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C070140B-4B5B-5614-793A-6863D245021E}"/>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6F0FDF88-3025-F05D-42A3-70536C989228}"/>
              </a:ext>
            </a:extLst>
          </p:cNvPr>
          <p:cNvSpPr/>
          <p:nvPr/>
        </p:nvSpPr>
        <p:spPr>
          <a:xfrm>
            <a:off x="9878769" y="-303061"/>
            <a:ext cx="8997875" cy="112623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1" name="Google Shape;111;p22">
            <a:extLst>
              <a:ext uri="{FF2B5EF4-FFF2-40B4-BE49-F238E27FC236}">
                <a16:creationId xmlns:a16="http://schemas.microsoft.com/office/drawing/2014/main" id="{09FEF3F6-E1E5-CC5B-CECC-687476ED9940}"/>
              </a:ext>
            </a:extLst>
          </p:cNvPr>
          <p:cNvSpPr txBox="1">
            <a:spLocks noGrp="1"/>
          </p:cNvSpPr>
          <p:nvPr>
            <p:ph type="title"/>
          </p:nvPr>
        </p:nvSpPr>
        <p:spPr>
          <a:xfrm>
            <a:off x="1079500" y="890050"/>
            <a:ext cx="14190979" cy="2043300"/>
          </a:xfrm>
          <a:prstGeom prst="rect">
            <a:avLst/>
          </a:prstGeom>
        </p:spPr>
        <p:txBody>
          <a:bodyPr spcFirstLastPara="1" wrap="square" lIns="182850" tIns="182850" rIns="182850" bIns="182850" anchor="t" anchorCtr="0">
            <a:noAutofit/>
          </a:bodyPr>
          <a:lstStyle/>
          <a:p>
            <a:r>
              <a:rPr lang="en-GB" sz="4800" dirty="0">
                <a:latin typeface="Montserrat" pitchFamily="2" charset="0"/>
              </a:rPr>
              <a:t>Ambassadors Programme </a:t>
            </a:r>
            <a:endParaRPr sz="4800" dirty="0"/>
          </a:p>
        </p:txBody>
      </p:sp>
      <p:sp>
        <p:nvSpPr>
          <p:cNvPr id="112" name="Google Shape;112;p22">
            <a:extLst>
              <a:ext uri="{FF2B5EF4-FFF2-40B4-BE49-F238E27FC236}">
                <a16:creationId xmlns:a16="http://schemas.microsoft.com/office/drawing/2014/main" id="{2AF77D34-7A45-D859-5445-A59C3A2B06A6}"/>
              </a:ext>
            </a:extLst>
          </p:cNvPr>
          <p:cNvSpPr txBox="1">
            <a:spLocks noGrp="1"/>
          </p:cNvSpPr>
          <p:nvPr>
            <p:ph type="body" idx="1"/>
          </p:nvPr>
        </p:nvSpPr>
        <p:spPr>
          <a:xfrm>
            <a:off x="865473" y="2997675"/>
            <a:ext cx="8872887" cy="6832800"/>
          </a:xfrm>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sz="3200" b="1" dirty="0">
                <a:solidFill>
                  <a:schemeClr val="accent1"/>
                </a:solidFill>
              </a:rPr>
              <a:t>Aim: </a:t>
            </a:r>
            <a:r>
              <a:rPr lang="en-GB" dirty="0"/>
              <a:t>A space for researchers to share their experiences, inspire others, and help us improve our services</a:t>
            </a:r>
            <a:br>
              <a:rPr lang="en-GB" dirty="0"/>
            </a:br>
            <a:br>
              <a:rPr lang="en-GB" dirty="0"/>
            </a:br>
            <a:r>
              <a:rPr lang="en-GB" dirty="0"/>
              <a:t>           building a vibrant, collaborative network of POLARIN service users</a:t>
            </a:r>
            <a:br>
              <a:rPr lang="en-GB" dirty="0"/>
            </a:br>
            <a:endParaRPr lang="en-GB" b="0" i="0" u="none" strike="noStrike" dirty="0">
              <a:solidFill>
                <a:srgbClr val="000000"/>
              </a:solidFill>
              <a:effectLst/>
            </a:endParaRPr>
          </a:p>
          <a:p>
            <a:pPr algn="l">
              <a:buFont typeface="Arial" panose="020B0604020202020204" pitchFamily="34" charset="0"/>
              <a:buChar char="•"/>
            </a:pPr>
            <a:r>
              <a:rPr lang="en-GB" b="1" dirty="0">
                <a:solidFill>
                  <a:schemeClr val="accent1"/>
                </a:solidFill>
              </a:rPr>
              <a:t>Next steps</a:t>
            </a:r>
            <a:r>
              <a:rPr lang="en-GB" dirty="0">
                <a:solidFill>
                  <a:srgbClr val="000000"/>
                </a:solidFill>
              </a:rPr>
              <a:t>: Selected applicants (1</a:t>
            </a:r>
            <a:r>
              <a:rPr lang="en-GB" baseline="30000" dirty="0">
                <a:solidFill>
                  <a:srgbClr val="000000"/>
                </a:solidFill>
              </a:rPr>
              <a:t>st</a:t>
            </a:r>
            <a:r>
              <a:rPr lang="en-GB" dirty="0">
                <a:solidFill>
                  <a:srgbClr val="000000"/>
                </a:solidFill>
              </a:rPr>
              <a:t> POLARIN call) to receive a package including Content Creation Guidelines &amp; Submission form </a:t>
            </a:r>
            <a:endParaRPr lang="en-GB" b="0" i="0" u="none" strike="noStrike" dirty="0">
              <a:solidFill>
                <a:srgbClr val="FF0000"/>
              </a:solidFill>
              <a:effectLst/>
            </a:endParaRPr>
          </a:p>
        </p:txBody>
      </p:sp>
      <p:pic>
        <p:nvPicPr>
          <p:cNvPr id="3" name="Picture 2">
            <a:extLst>
              <a:ext uri="{FF2B5EF4-FFF2-40B4-BE49-F238E27FC236}">
                <a16:creationId xmlns:a16="http://schemas.microsoft.com/office/drawing/2014/main" id="{A2D2056C-E50B-FB3C-A209-174A193E28DD}"/>
              </a:ext>
            </a:extLst>
          </p:cNvPr>
          <p:cNvPicPr>
            <a:picLocks noChangeAspect="1"/>
          </p:cNvPicPr>
          <p:nvPr/>
        </p:nvPicPr>
        <p:blipFill>
          <a:blip r:embed="rId3"/>
          <a:stretch>
            <a:fillRect/>
          </a:stretch>
        </p:blipFill>
        <p:spPr>
          <a:xfrm>
            <a:off x="10589727" y="1911700"/>
            <a:ext cx="6832800" cy="6832800"/>
          </a:xfrm>
          <a:prstGeom prst="rect">
            <a:avLst/>
          </a:prstGeom>
          <a:ln>
            <a:noFill/>
          </a:ln>
          <a:effectLst>
            <a:outerShdw blurRad="292100" dist="139700" algn="tl" rotWithShape="0">
              <a:srgbClr val="333333">
                <a:alpha val="65000"/>
              </a:srgbClr>
            </a:outerShdw>
          </a:effectLst>
        </p:spPr>
      </p:pic>
      <p:sp>
        <p:nvSpPr>
          <p:cNvPr id="4" name="Arrow: Right 3">
            <a:extLst>
              <a:ext uri="{FF2B5EF4-FFF2-40B4-BE49-F238E27FC236}">
                <a16:creationId xmlns:a16="http://schemas.microsoft.com/office/drawing/2014/main" id="{32605C6A-4544-1D23-74A4-29BCFCB44C50}"/>
              </a:ext>
            </a:extLst>
          </p:cNvPr>
          <p:cNvSpPr/>
          <p:nvPr/>
        </p:nvSpPr>
        <p:spPr>
          <a:xfrm>
            <a:off x="1497330" y="5383530"/>
            <a:ext cx="1028700" cy="6515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90342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A7BC532-CDD1-4203-A319-9B6F6F5B9FE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5D8A80D-0570-118F-3BD4-E94BD5B99C53}"/>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b="1" dirty="0">
                <a:latin typeface="Montserrat ExtraBold" pitchFamily="2" charset="77"/>
              </a:rPr>
              <a:t>3. </a:t>
            </a:r>
            <a:r>
              <a:rPr lang="en-GB" dirty="0"/>
              <a:t>Challenges &amp; Opportunities</a:t>
            </a:r>
            <a:br>
              <a:rPr lang="en-GB" dirty="0"/>
            </a:br>
            <a:endParaRPr dirty="0"/>
          </a:p>
        </p:txBody>
      </p:sp>
      <p:sp>
        <p:nvSpPr>
          <p:cNvPr id="112" name="Google Shape;112;p22">
            <a:extLst>
              <a:ext uri="{FF2B5EF4-FFF2-40B4-BE49-F238E27FC236}">
                <a16:creationId xmlns:a16="http://schemas.microsoft.com/office/drawing/2014/main" id="{E7E2A83C-29B8-C172-F09C-F9E1A317152D}"/>
              </a:ext>
            </a:extLst>
          </p:cNvPr>
          <p:cNvSpPr txBox="1">
            <a:spLocks noGrp="1"/>
          </p:cNvSpPr>
          <p:nvPr>
            <p:ph type="body" idx="1"/>
          </p:nvPr>
        </p:nvSpPr>
        <p:spPr>
          <a:xfrm>
            <a:off x="865473" y="2997675"/>
            <a:ext cx="9633194" cy="6832800"/>
          </a:xfrm>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sz="3600" dirty="0">
                <a:solidFill>
                  <a:srgbClr val="000000"/>
                </a:solidFill>
              </a:rPr>
              <a:t>Sustained engagement and impact measurement </a:t>
            </a:r>
            <a:endParaRPr lang="en-GB" sz="3600" b="0" i="0" u="none" strike="noStrike" dirty="0">
              <a:solidFill>
                <a:srgbClr val="000000"/>
              </a:solidFill>
              <a:effectLst/>
            </a:endParaRPr>
          </a:p>
          <a:p>
            <a:pPr algn="l">
              <a:buFont typeface="Arial" panose="020B0604020202020204" pitchFamily="34" charset="0"/>
              <a:buChar char="•"/>
            </a:pPr>
            <a:r>
              <a:rPr lang="en-GB" sz="3600" dirty="0">
                <a:solidFill>
                  <a:srgbClr val="000000"/>
                </a:solidFill>
              </a:rPr>
              <a:t>Receiving input from all partners (and future POLARIN Ambassadors)</a:t>
            </a:r>
          </a:p>
          <a:p>
            <a:pPr algn="l">
              <a:buFont typeface="Arial" panose="020B0604020202020204" pitchFamily="34" charset="0"/>
              <a:buChar char="•"/>
            </a:pPr>
            <a:r>
              <a:rPr lang="en-GB" sz="3600" b="0" i="0" u="none" strike="noStrike" dirty="0">
                <a:solidFill>
                  <a:srgbClr val="000000"/>
                </a:solidFill>
                <a:effectLst/>
              </a:rPr>
              <a:t>Keeping track of partners’ activities (Communication and exploitation tracker)</a:t>
            </a:r>
            <a:br>
              <a:rPr lang="en-GB" b="0" i="0" u="none" strike="noStrike" dirty="0">
                <a:solidFill>
                  <a:srgbClr val="000000"/>
                </a:solidFill>
                <a:effectLst/>
              </a:rPr>
            </a:br>
            <a:endParaRPr lang="en-GB" dirty="0"/>
          </a:p>
        </p:txBody>
      </p:sp>
      <p:pic>
        <p:nvPicPr>
          <p:cNvPr id="2" name="Google Shape;12;p2">
            <a:extLst>
              <a:ext uri="{FF2B5EF4-FFF2-40B4-BE49-F238E27FC236}">
                <a16:creationId xmlns:a16="http://schemas.microsoft.com/office/drawing/2014/main" id="{74A8A7CB-45AE-9806-5482-9680936AC92B}"/>
              </a:ext>
            </a:extLst>
          </p:cNvPr>
          <p:cNvPicPr preferRelativeResize="0"/>
          <p:nvPr/>
        </p:nvPicPr>
        <p:blipFill rotWithShape="1">
          <a:blip r:embed="rId3">
            <a:alphaModFix/>
          </a:blip>
          <a:srcRect r="69073"/>
          <a:stretch/>
        </p:blipFill>
        <p:spPr>
          <a:xfrm>
            <a:off x="14725534" y="-2220108"/>
            <a:ext cx="8543100" cy="15565079"/>
          </a:xfrm>
          <a:prstGeom prst="rect">
            <a:avLst/>
          </a:prstGeom>
          <a:noFill/>
          <a:ln>
            <a:noFill/>
          </a:ln>
          <a:effectLst/>
        </p:spPr>
      </p:pic>
    </p:spTree>
    <p:extLst>
      <p:ext uri="{BB962C8B-B14F-4D97-AF65-F5344CB8AC3E}">
        <p14:creationId xmlns:p14="http://schemas.microsoft.com/office/powerpoint/2010/main" val="644263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7002960-2B3E-A0E7-694F-72D169945640}"/>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A3A6969-C68F-80BB-72EE-38BEB36EC6D0}"/>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b="1" dirty="0">
                <a:latin typeface="Montserrat ExtraBold" pitchFamily="2" charset="77"/>
              </a:rPr>
              <a:t>4. </a:t>
            </a:r>
            <a:r>
              <a:rPr lang="en-GB" dirty="0"/>
              <a:t>Next Steps</a:t>
            </a:r>
            <a:br>
              <a:rPr lang="en-GB" dirty="0"/>
            </a:br>
            <a:endParaRPr dirty="0"/>
          </a:p>
        </p:txBody>
      </p:sp>
      <p:sp>
        <p:nvSpPr>
          <p:cNvPr id="112" name="Google Shape;112;p22">
            <a:extLst>
              <a:ext uri="{FF2B5EF4-FFF2-40B4-BE49-F238E27FC236}">
                <a16:creationId xmlns:a16="http://schemas.microsoft.com/office/drawing/2014/main" id="{00E3ECAA-0010-64D9-4839-AF2BA3531269}"/>
              </a:ext>
            </a:extLst>
          </p:cNvPr>
          <p:cNvSpPr txBox="1">
            <a:spLocks noGrp="1"/>
          </p:cNvSpPr>
          <p:nvPr>
            <p:ph type="body" idx="1"/>
          </p:nvPr>
        </p:nvSpPr>
        <p:spPr>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b="0" i="0" u="none" strike="noStrike" dirty="0">
                <a:solidFill>
                  <a:srgbClr val="000000"/>
                </a:solidFill>
                <a:effectLst/>
              </a:rPr>
              <a:t>Ambassadors programme preparation </a:t>
            </a:r>
          </a:p>
          <a:p>
            <a:pPr>
              <a:buFont typeface="Arial" panose="020B0604020202020204" pitchFamily="34" charset="0"/>
              <a:buChar char="•"/>
            </a:pPr>
            <a:r>
              <a:rPr lang="en-GB" dirty="0">
                <a:solidFill>
                  <a:srgbClr val="000000"/>
                </a:solidFill>
              </a:rPr>
              <a:t>Upcoming events preparation </a:t>
            </a:r>
            <a:endParaRPr lang="en-GB" b="0" i="0" u="none" strike="noStrike" dirty="0">
              <a:solidFill>
                <a:srgbClr val="000000"/>
              </a:solidFill>
              <a:effectLst/>
            </a:endParaRPr>
          </a:p>
          <a:p>
            <a:pPr algn="l">
              <a:buFont typeface="Arial" panose="020B0604020202020204" pitchFamily="34" charset="0"/>
              <a:buChar char="•"/>
            </a:pPr>
            <a:r>
              <a:rPr lang="en-GB" dirty="0">
                <a:solidFill>
                  <a:srgbClr val="000000"/>
                </a:solidFill>
              </a:rPr>
              <a:t>Ongoing communication, dissemination, and continuous improvements</a:t>
            </a:r>
          </a:p>
          <a:p>
            <a:pPr algn="l">
              <a:buFont typeface="Arial" panose="020B0604020202020204" pitchFamily="34" charset="0"/>
              <a:buChar char="•"/>
            </a:pPr>
            <a:r>
              <a:rPr lang="en-GB" sz="3200" b="0" i="0" u="none" strike="noStrike" dirty="0">
                <a:solidFill>
                  <a:srgbClr val="000000"/>
                </a:solidFill>
                <a:effectLst/>
              </a:rPr>
              <a:t>Monitoring partners' activities through the Communication and Exploitation Tracker</a:t>
            </a:r>
          </a:p>
          <a:p>
            <a:pPr algn="l">
              <a:buFont typeface="Arial" panose="020B0604020202020204" pitchFamily="34" charset="0"/>
              <a:buChar char="•"/>
            </a:pPr>
            <a:r>
              <a:rPr lang="en-GB" b="0" i="0" u="none" strike="noStrike" dirty="0">
                <a:solidFill>
                  <a:srgbClr val="000000"/>
                </a:solidFill>
                <a:effectLst/>
              </a:rPr>
              <a:t>D8.6 Assessment of communications, outreach and engagement activities to date, and update of the Communication, dissemination, and engagement plan (February 2026)</a:t>
            </a:r>
            <a:endParaRPr lang="en-GB" dirty="0"/>
          </a:p>
        </p:txBody>
      </p:sp>
      <p:pic>
        <p:nvPicPr>
          <p:cNvPr id="2" name="Google Shape;12;p2">
            <a:extLst>
              <a:ext uri="{FF2B5EF4-FFF2-40B4-BE49-F238E27FC236}">
                <a16:creationId xmlns:a16="http://schemas.microsoft.com/office/drawing/2014/main" id="{FC822EB6-DD8A-825E-D6A7-73796B02A8A4}"/>
              </a:ext>
            </a:extLst>
          </p:cNvPr>
          <p:cNvPicPr preferRelativeResize="0"/>
          <p:nvPr/>
        </p:nvPicPr>
        <p:blipFill rotWithShape="1">
          <a:blip r:embed="rId3">
            <a:alphaModFix/>
          </a:blip>
          <a:srcRect r="69073"/>
          <a:stretch/>
        </p:blipFill>
        <p:spPr>
          <a:xfrm>
            <a:off x="14016450" y="-2220108"/>
            <a:ext cx="8543100" cy="15565079"/>
          </a:xfrm>
          <a:prstGeom prst="rect">
            <a:avLst/>
          </a:prstGeom>
          <a:noFill/>
          <a:ln>
            <a:noFill/>
          </a:ln>
          <a:effectLst/>
        </p:spPr>
      </p:pic>
    </p:spTree>
    <p:extLst>
      <p:ext uri="{BB962C8B-B14F-4D97-AF65-F5344CB8AC3E}">
        <p14:creationId xmlns:p14="http://schemas.microsoft.com/office/powerpoint/2010/main" val="1402704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4452E6D-C5E3-3D4B-F9E1-B4FA63D9A93C}"/>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7D16272-F730-0B16-A177-50BDA1BF8D84}"/>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b="1" dirty="0">
                <a:latin typeface="Montserrat ExtraBold" pitchFamily="2" charset="77"/>
              </a:rPr>
              <a:t>5. </a:t>
            </a:r>
            <a:r>
              <a:rPr lang="en-GB" dirty="0"/>
              <a:t>Collaboration &amp; Key Interactions</a:t>
            </a:r>
            <a:br>
              <a:rPr lang="en-GB" dirty="0"/>
            </a:br>
            <a:endParaRPr dirty="0"/>
          </a:p>
        </p:txBody>
      </p:sp>
      <p:sp>
        <p:nvSpPr>
          <p:cNvPr id="112" name="Google Shape;112;p22">
            <a:extLst>
              <a:ext uri="{FF2B5EF4-FFF2-40B4-BE49-F238E27FC236}">
                <a16:creationId xmlns:a16="http://schemas.microsoft.com/office/drawing/2014/main" id="{65BC10BD-F4D8-FB8D-C649-1D7556CC70F2}"/>
              </a:ext>
            </a:extLst>
          </p:cNvPr>
          <p:cNvSpPr txBox="1">
            <a:spLocks noGrp="1"/>
          </p:cNvSpPr>
          <p:nvPr>
            <p:ph type="body" idx="1"/>
          </p:nvPr>
        </p:nvSpPr>
        <p:spPr>
          <a:xfrm>
            <a:off x="865473" y="2997675"/>
            <a:ext cx="9260660" cy="6832800"/>
          </a:xfrm>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sz="4000" dirty="0">
                <a:solidFill>
                  <a:srgbClr val="000000"/>
                </a:solidFill>
              </a:rPr>
              <a:t>All WPs – Input for communication and dissemination</a:t>
            </a:r>
          </a:p>
          <a:p>
            <a:pPr algn="l">
              <a:buFont typeface="Arial" panose="020B0604020202020204" pitchFamily="34" charset="0"/>
              <a:buChar char="•"/>
            </a:pPr>
            <a:r>
              <a:rPr lang="en-GB" sz="4000" dirty="0"/>
              <a:t>WP2 &amp; WP7 – preparation of upcoming webinars </a:t>
            </a:r>
          </a:p>
        </p:txBody>
      </p:sp>
      <p:pic>
        <p:nvPicPr>
          <p:cNvPr id="2" name="Google Shape;12;p2">
            <a:extLst>
              <a:ext uri="{FF2B5EF4-FFF2-40B4-BE49-F238E27FC236}">
                <a16:creationId xmlns:a16="http://schemas.microsoft.com/office/drawing/2014/main" id="{872C1458-4823-4685-E62D-5D04F0BA8AFA}"/>
              </a:ext>
            </a:extLst>
          </p:cNvPr>
          <p:cNvPicPr preferRelativeResize="0"/>
          <p:nvPr/>
        </p:nvPicPr>
        <p:blipFill rotWithShape="1">
          <a:blip r:embed="rId3">
            <a:alphaModFix/>
          </a:blip>
          <a:srcRect r="69073"/>
          <a:stretch/>
        </p:blipFill>
        <p:spPr>
          <a:xfrm>
            <a:off x="11643667" y="-2220108"/>
            <a:ext cx="8543100" cy="15565079"/>
          </a:xfrm>
          <a:prstGeom prst="rect">
            <a:avLst/>
          </a:prstGeom>
          <a:noFill/>
          <a:ln>
            <a:noFill/>
          </a:ln>
          <a:effectLst/>
        </p:spPr>
      </p:pic>
    </p:spTree>
    <p:extLst>
      <p:ext uri="{BB962C8B-B14F-4D97-AF65-F5344CB8AC3E}">
        <p14:creationId xmlns:p14="http://schemas.microsoft.com/office/powerpoint/2010/main" val="401122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8FCDA8B-80D2-1AD3-B6BF-ACEF064184D7}"/>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0D6C138-3A2A-D96F-3B96-5E8B4E7E7556}"/>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r>
              <a:rPr lang="es" b="1" dirty="0">
                <a:latin typeface="Montserrat ExtraBold" pitchFamily="2" charset="77"/>
              </a:rPr>
              <a:t>6. </a:t>
            </a:r>
            <a:r>
              <a:rPr lang="en-GB" dirty="0"/>
              <a:t>Discussion</a:t>
            </a:r>
            <a:r>
              <a:rPr lang="en-GB" b="1" i="0" u="none" strike="noStrike" dirty="0">
                <a:solidFill>
                  <a:srgbClr val="000000"/>
                </a:solidFill>
                <a:effectLst/>
              </a:rPr>
              <a:t> </a:t>
            </a:r>
            <a:r>
              <a:rPr lang="en-GB" dirty="0"/>
              <a:t>Points</a:t>
            </a:r>
            <a:endParaRPr dirty="0"/>
          </a:p>
        </p:txBody>
      </p:sp>
      <p:sp>
        <p:nvSpPr>
          <p:cNvPr id="112" name="Google Shape;112;p22">
            <a:extLst>
              <a:ext uri="{FF2B5EF4-FFF2-40B4-BE49-F238E27FC236}">
                <a16:creationId xmlns:a16="http://schemas.microsoft.com/office/drawing/2014/main" id="{7AB80B40-4360-4B40-8535-114102DE8046}"/>
              </a:ext>
            </a:extLst>
          </p:cNvPr>
          <p:cNvSpPr txBox="1">
            <a:spLocks noGrp="1"/>
          </p:cNvSpPr>
          <p:nvPr>
            <p:ph type="body" idx="1"/>
          </p:nvPr>
        </p:nvSpPr>
        <p:spPr>
          <a:xfrm>
            <a:off x="865473" y="2997675"/>
            <a:ext cx="10750794" cy="6832800"/>
          </a:xfrm>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b="0" i="0" u="none" strike="noStrike" dirty="0">
                <a:solidFill>
                  <a:srgbClr val="000000"/>
                </a:solidFill>
                <a:effectLst/>
              </a:rPr>
              <a:t>What are your ideas for effective internal and external communication of POLARIN? </a:t>
            </a:r>
          </a:p>
          <a:p>
            <a:pPr algn="l">
              <a:buFont typeface="Arial" panose="020B0604020202020204" pitchFamily="34" charset="0"/>
              <a:buChar char="•"/>
            </a:pPr>
            <a:r>
              <a:rPr lang="en-GB" dirty="0">
                <a:solidFill>
                  <a:srgbClr val="000000"/>
                </a:solidFill>
              </a:rPr>
              <a:t>What types of external communication approaches do you think would be most successful in enhancing the project's legacy?</a:t>
            </a:r>
          </a:p>
          <a:p>
            <a:pPr algn="l">
              <a:buFont typeface="Arial" panose="020B0604020202020204" pitchFamily="34" charset="0"/>
              <a:buChar char="•"/>
            </a:pPr>
            <a:r>
              <a:rPr lang="en-GB" dirty="0">
                <a:solidFill>
                  <a:srgbClr val="000000"/>
                </a:solidFill>
              </a:rPr>
              <a:t>How do you envision the POLARIN Ambassadors Programme contributing to the project's outreach and impact, and what enhancements would you propose to maximize its effectiveness?</a:t>
            </a:r>
            <a:endParaRPr lang="en-GB" dirty="0"/>
          </a:p>
        </p:txBody>
      </p:sp>
      <p:pic>
        <p:nvPicPr>
          <p:cNvPr id="2" name="Google Shape;12;p2">
            <a:extLst>
              <a:ext uri="{FF2B5EF4-FFF2-40B4-BE49-F238E27FC236}">
                <a16:creationId xmlns:a16="http://schemas.microsoft.com/office/drawing/2014/main" id="{967B80D2-77FE-404B-E866-30CC795ADF10}"/>
              </a:ext>
            </a:extLst>
          </p:cNvPr>
          <p:cNvPicPr preferRelativeResize="0"/>
          <p:nvPr/>
        </p:nvPicPr>
        <p:blipFill rotWithShape="1">
          <a:blip r:embed="rId3">
            <a:alphaModFix/>
          </a:blip>
          <a:srcRect r="69073"/>
          <a:stretch/>
        </p:blipFill>
        <p:spPr>
          <a:xfrm>
            <a:off x="12755495" y="851265"/>
            <a:ext cx="4711700" cy="8584470"/>
          </a:xfrm>
          <a:prstGeom prst="rect">
            <a:avLst/>
          </a:prstGeom>
          <a:noFill/>
          <a:ln>
            <a:noFill/>
          </a:ln>
          <a:effectLst/>
        </p:spPr>
      </p:pic>
    </p:spTree>
    <p:extLst>
      <p:ext uri="{BB962C8B-B14F-4D97-AF65-F5344CB8AC3E}">
        <p14:creationId xmlns:p14="http://schemas.microsoft.com/office/powerpoint/2010/main" val="1966947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6D613FB-E072-53B5-C59C-049AE212429A}"/>
            </a:ext>
          </a:extLst>
        </p:cNvPr>
        <p:cNvGrpSpPr/>
        <p:nvPr/>
      </p:nvGrpSpPr>
      <p:grpSpPr>
        <a:xfrm>
          <a:off x="0" y="0"/>
          <a:ext cx="0" cy="0"/>
          <a:chOff x="0" y="0"/>
          <a:chExt cx="0" cy="0"/>
        </a:xfrm>
      </p:grpSpPr>
      <p:sp>
        <p:nvSpPr>
          <p:cNvPr id="5" name="Elipse 15">
            <a:extLst>
              <a:ext uri="{FF2B5EF4-FFF2-40B4-BE49-F238E27FC236}">
                <a16:creationId xmlns:a16="http://schemas.microsoft.com/office/drawing/2014/main" id="{7EB91E75-82EA-C6DB-3CCA-79E12A5CED9D}"/>
              </a:ext>
            </a:extLst>
          </p:cNvPr>
          <p:cNvSpPr/>
          <p:nvPr/>
        </p:nvSpPr>
        <p:spPr>
          <a:xfrm>
            <a:off x="4767800" y="1146872"/>
            <a:ext cx="8744075" cy="8463231"/>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2000" dirty="0">
              <a:solidFill>
                <a:schemeClr val="bg1"/>
              </a:solidFill>
            </a:endParaRPr>
          </a:p>
        </p:txBody>
      </p:sp>
      <p:sp>
        <p:nvSpPr>
          <p:cNvPr id="16" name="Elipse 15">
            <a:extLst>
              <a:ext uri="{FF2B5EF4-FFF2-40B4-BE49-F238E27FC236}">
                <a16:creationId xmlns:a16="http://schemas.microsoft.com/office/drawing/2014/main" id="{4044A8E4-D07D-4306-2517-B4DDC041E6E9}"/>
              </a:ext>
            </a:extLst>
          </p:cNvPr>
          <p:cNvSpPr/>
          <p:nvPr/>
        </p:nvSpPr>
        <p:spPr>
          <a:xfrm>
            <a:off x="5517411" y="1897028"/>
            <a:ext cx="7244853" cy="6962920"/>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2000" dirty="0">
              <a:solidFill>
                <a:schemeClr val="bg1"/>
              </a:solidFill>
            </a:endParaRPr>
          </a:p>
        </p:txBody>
      </p:sp>
      <p:sp>
        <p:nvSpPr>
          <p:cNvPr id="17" name="Elipse 16">
            <a:extLst>
              <a:ext uri="{FF2B5EF4-FFF2-40B4-BE49-F238E27FC236}">
                <a16:creationId xmlns:a16="http://schemas.microsoft.com/office/drawing/2014/main" id="{3561FDFA-AB99-658B-CA0F-3C1910652B37}"/>
              </a:ext>
            </a:extLst>
          </p:cNvPr>
          <p:cNvSpPr/>
          <p:nvPr/>
        </p:nvSpPr>
        <p:spPr>
          <a:xfrm>
            <a:off x="6447300" y="2731208"/>
            <a:ext cx="5385075" cy="52945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2000" dirty="0">
                <a:solidFill>
                  <a:schemeClr val="bg1"/>
                </a:solidFill>
                <a:latin typeface="Montserrat" pitchFamily="2" charset="77"/>
              </a:rPr>
              <a:t>Outreach</a:t>
            </a:r>
            <a:endParaRPr lang="es-MX" sz="2000" dirty="0">
              <a:solidFill>
                <a:schemeClr val="bg1"/>
              </a:solidFill>
            </a:endParaRPr>
          </a:p>
        </p:txBody>
      </p:sp>
      <p:sp>
        <p:nvSpPr>
          <p:cNvPr id="15" name="Elipse 14">
            <a:extLst>
              <a:ext uri="{FF2B5EF4-FFF2-40B4-BE49-F238E27FC236}">
                <a16:creationId xmlns:a16="http://schemas.microsoft.com/office/drawing/2014/main" id="{2565C54C-81CE-A4D9-67BF-62A6380F6F12}"/>
              </a:ext>
            </a:extLst>
          </p:cNvPr>
          <p:cNvSpPr/>
          <p:nvPr/>
        </p:nvSpPr>
        <p:spPr>
          <a:xfrm>
            <a:off x="7541836" y="3790962"/>
            <a:ext cx="3204326" cy="3175053"/>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latin typeface="Montserrat" pitchFamily="2" charset="77"/>
              </a:rPr>
              <a:t>Internal Communication &amp; Mission Sharing</a:t>
            </a:r>
            <a:endParaRPr lang="es-MX" sz="1800" dirty="0">
              <a:solidFill>
                <a:schemeClr val="bg1"/>
              </a:solidFill>
            </a:endParaRPr>
          </a:p>
        </p:txBody>
      </p:sp>
      <p:sp>
        <p:nvSpPr>
          <p:cNvPr id="2" name="TextBox 1">
            <a:extLst>
              <a:ext uri="{FF2B5EF4-FFF2-40B4-BE49-F238E27FC236}">
                <a16:creationId xmlns:a16="http://schemas.microsoft.com/office/drawing/2014/main" id="{66217B2E-ECBE-F25F-5F6A-29FB1D56D42C}"/>
              </a:ext>
            </a:extLst>
          </p:cNvPr>
          <p:cNvSpPr txBox="1"/>
          <p:nvPr/>
        </p:nvSpPr>
        <p:spPr>
          <a:xfrm>
            <a:off x="7541836" y="7026254"/>
            <a:ext cx="3121745" cy="646331"/>
          </a:xfrm>
          <a:prstGeom prst="rect">
            <a:avLst/>
          </a:prstGeom>
          <a:noFill/>
        </p:spPr>
        <p:txBody>
          <a:bodyPr wrap="square" rtlCol="0">
            <a:spAutoFit/>
          </a:bodyPr>
          <a:lstStyle/>
          <a:p>
            <a:pPr algn="ctr"/>
            <a:r>
              <a:rPr lang="en-GB" sz="1800" dirty="0">
                <a:solidFill>
                  <a:schemeClr val="bg1"/>
                </a:solidFill>
                <a:latin typeface="Montserrat" pitchFamily="2" charset="77"/>
              </a:rPr>
              <a:t>External communication (in-person)</a:t>
            </a:r>
            <a:endParaRPr lang="en-GB" sz="1800" dirty="0"/>
          </a:p>
        </p:txBody>
      </p:sp>
      <p:sp>
        <p:nvSpPr>
          <p:cNvPr id="3" name="TextBox 2">
            <a:extLst>
              <a:ext uri="{FF2B5EF4-FFF2-40B4-BE49-F238E27FC236}">
                <a16:creationId xmlns:a16="http://schemas.microsoft.com/office/drawing/2014/main" id="{8E0FBB5F-CE3D-DBA5-C586-EB1269C560B7}"/>
              </a:ext>
            </a:extLst>
          </p:cNvPr>
          <p:cNvSpPr txBox="1"/>
          <p:nvPr/>
        </p:nvSpPr>
        <p:spPr>
          <a:xfrm>
            <a:off x="7541835" y="8086007"/>
            <a:ext cx="3121745" cy="646331"/>
          </a:xfrm>
          <a:prstGeom prst="rect">
            <a:avLst/>
          </a:prstGeom>
          <a:noFill/>
        </p:spPr>
        <p:txBody>
          <a:bodyPr wrap="square" rtlCol="0">
            <a:spAutoFit/>
          </a:bodyPr>
          <a:lstStyle/>
          <a:p>
            <a:pPr algn="ctr"/>
            <a:r>
              <a:rPr lang="en-GB" sz="1800" dirty="0">
                <a:solidFill>
                  <a:schemeClr val="bg1"/>
                </a:solidFill>
                <a:latin typeface="Montserrat" pitchFamily="2" charset="77"/>
              </a:rPr>
              <a:t>External communication (online)</a:t>
            </a:r>
            <a:endParaRPr lang="en-GB" sz="1800" dirty="0"/>
          </a:p>
        </p:txBody>
      </p:sp>
      <p:sp>
        <p:nvSpPr>
          <p:cNvPr id="6" name="TextBox 5">
            <a:extLst>
              <a:ext uri="{FF2B5EF4-FFF2-40B4-BE49-F238E27FC236}">
                <a16:creationId xmlns:a16="http://schemas.microsoft.com/office/drawing/2014/main" id="{B8486FCB-0419-7545-A6F0-D10C46671539}"/>
              </a:ext>
            </a:extLst>
          </p:cNvPr>
          <p:cNvSpPr txBox="1"/>
          <p:nvPr/>
        </p:nvSpPr>
        <p:spPr>
          <a:xfrm>
            <a:off x="7541834" y="8955462"/>
            <a:ext cx="3121745" cy="369332"/>
          </a:xfrm>
          <a:prstGeom prst="rect">
            <a:avLst/>
          </a:prstGeom>
          <a:noFill/>
        </p:spPr>
        <p:txBody>
          <a:bodyPr wrap="square" rtlCol="0">
            <a:spAutoFit/>
          </a:bodyPr>
          <a:lstStyle/>
          <a:p>
            <a:pPr algn="ctr"/>
            <a:r>
              <a:rPr lang="en-GB" sz="1800" dirty="0">
                <a:solidFill>
                  <a:schemeClr val="bg1"/>
                </a:solidFill>
                <a:latin typeface="Montserrat" pitchFamily="2" charset="77"/>
              </a:rPr>
              <a:t>POLARIN Ambassadors</a:t>
            </a:r>
            <a:endParaRPr lang="en-GB" sz="1800" dirty="0"/>
          </a:p>
        </p:txBody>
      </p:sp>
      <p:sp>
        <p:nvSpPr>
          <p:cNvPr id="9" name="Arrow: Right 8">
            <a:extLst>
              <a:ext uri="{FF2B5EF4-FFF2-40B4-BE49-F238E27FC236}">
                <a16:creationId xmlns:a16="http://schemas.microsoft.com/office/drawing/2014/main" id="{C2166DEF-0C49-9E05-E6B2-BD03E329EBA0}"/>
              </a:ext>
            </a:extLst>
          </p:cNvPr>
          <p:cNvSpPr/>
          <p:nvPr/>
        </p:nvSpPr>
        <p:spPr>
          <a:xfrm>
            <a:off x="13759604" y="4983480"/>
            <a:ext cx="594360" cy="32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Right 9">
            <a:extLst>
              <a:ext uri="{FF2B5EF4-FFF2-40B4-BE49-F238E27FC236}">
                <a16:creationId xmlns:a16="http://schemas.microsoft.com/office/drawing/2014/main" id="{67A72463-16A2-D5A8-8F96-77B3E670949E}"/>
              </a:ext>
            </a:extLst>
          </p:cNvPr>
          <p:cNvSpPr/>
          <p:nvPr/>
        </p:nvSpPr>
        <p:spPr>
          <a:xfrm rot="18998159">
            <a:off x="12180029" y="1701020"/>
            <a:ext cx="594360" cy="32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A5872808-F14E-0D1D-9FC4-4815E0EDCBA7}"/>
              </a:ext>
            </a:extLst>
          </p:cNvPr>
          <p:cNvSpPr/>
          <p:nvPr/>
        </p:nvSpPr>
        <p:spPr>
          <a:xfrm rot="13796929">
            <a:off x="5802893" y="1406556"/>
            <a:ext cx="594360" cy="32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F4BE402A-BD7E-F70F-C347-8B8A1116B6F9}"/>
              </a:ext>
            </a:extLst>
          </p:cNvPr>
          <p:cNvSpPr/>
          <p:nvPr/>
        </p:nvSpPr>
        <p:spPr>
          <a:xfrm rot="10800000">
            <a:off x="3798635" y="4983480"/>
            <a:ext cx="594360" cy="32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D3E5C055-886E-3532-EA9E-D18006F90DAF}"/>
              </a:ext>
            </a:extLst>
          </p:cNvPr>
          <p:cNvSpPr/>
          <p:nvPr/>
        </p:nvSpPr>
        <p:spPr>
          <a:xfrm rot="7949027">
            <a:off x="5547102" y="8890854"/>
            <a:ext cx="594360" cy="32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Right 19">
            <a:extLst>
              <a:ext uri="{FF2B5EF4-FFF2-40B4-BE49-F238E27FC236}">
                <a16:creationId xmlns:a16="http://schemas.microsoft.com/office/drawing/2014/main" id="{6F5CE879-CF5C-6CF2-7310-8138470E6BAC}"/>
              </a:ext>
            </a:extLst>
          </p:cNvPr>
          <p:cNvSpPr/>
          <p:nvPr/>
        </p:nvSpPr>
        <p:spPr>
          <a:xfrm rot="2792435">
            <a:off x="12144519" y="8751265"/>
            <a:ext cx="594360" cy="32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C8255939-3E3B-2591-BA4E-DE9F88CF6557}"/>
              </a:ext>
            </a:extLst>
          </p:cNvPr>
          <p:cNvSpPr txBox="1"/>
          <p:nvPr/>
        </p:nvSpPr>
        <p:spPr>
          <a:xfrm>
            <a:off x="12486290" y="9093598"/>
            <a:ext cx="2939675" cy="830997"/>
          </a:xfrm>
          <a:prstGeom prst="rect">
            <a:avLst/>
          </a:prstGeom>
          <a:noFill/>
        </p:spPr>
        <p:txBody>
          <a:bodyPr wrap="square" rtlCol="0">
            <a:spAutoFit/>
          </a:bodyPr>
          <a:lstStyle/>
          <a:p>
            <a:pPr algn="ctr"/>
            <a:r>
              <a:rPr lang="en-GB" sz="2400" dirty="0">
                <a:solidFill>
                  <a:schemeClr val="tx1"/>
                </a:solidFill>
                <a:latin typeface="Montserrat" pitchFamily="2" charset="77"/>
              </a:rPr>
              <a:t>Project Impact </a:t>
            </a:r>
          </a:p>
          <a:p>
            <a:pPr algn="ctr"/>
            <a:r>
              <a:rPr lang="en-GB" sz="2400" dirty="0">
                <a:solidFill>
                  <a:schemeClr val="tx1"/>
                </a:solidFill>
                <a:latin typeface="Montserrat" pitchFamily="2" charset="77"/>
              </a:rPr>
              <a:t>&amp; Legacy</a:t>
            </a:r>
            <a:endParaRPr lang="en-GB" sz="2400" dirty="0">
              <a:solidFill>
                <a:schemeClr val="tx1"/>
              </a:solidFill>
            </a:endParaRPr>
          </a:p>
        </p:txBody>
      </p:sp>
      <p:cxnSp>
        <p:nvCxnSpPr>
          <p:cNvPr id="7" name="Straight Arrow Connector 6">
            <a:extLst>
              <a:ext uri="{FF2B5EF4-FFF2-40B4-BE49-F238E27FC236}">
                <a16:creationId xmlns:a16="http://schemas.microsoft.com/office/drawing/2014/main" id="{6D18E086-29AA-7FC5-2C97-284FEA1B23BE}"/>
              </a:ext>
            </a:extLst>
          </p:cNvPr>
          <p:cNvCxnSpPr>
            <a:cxnSpLocks/>
          </p:cNvCxnSpPr>
          <p:nvPr/>
        </p:nvCxnSpPr>
        <p:spPr>
          <a:xfrm flipH="1" flipV="1">
            <a:off x="4392995" y="2480506"/>
            <a:ext cx="3985195" cy="197719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8" name="TextBox 7">
            <a:extLst>
              <a:ext uri="{FF2B5EF4-FFF2-40B4-BE49-F238E27FC236}">
                <a16:creationId xmlns:a16="http://schemas.microsoft.com/office/drawing/2014/main" id="{53DD5423-14AB-8E42-C9B9-C15509487369}"/>
              </a:ext>
            </a:extLst>
          </p:cNvPr>
          <p:cNvSpPr txBox="1"/>
          <p:nvPr/>
        </p:nvSpPr>
        <p:spPr>
          <a:xfrm>
            <a:off x="1231029" y="1664898"/>
            <a:ext cx="3289042" cy="1631216"/>
          </a:xfrm>
          <a:prstGeom prst="rect">
            <a:avLst/>
          </a:prstGeom>
          <a:noFill/>
          <a:ln>
            <a:solidFill>
              <a:schemeClr val="tx1"/>
            </a:solidFill>
          </a:ln>
        </p:spPr>
        <p:txBody>
          <a:bodyPr wrap="square" rtlCol="0">
            <a:spAutoFit/>
          </a:bodyPr>
          <a:lstStyle/>
          <a:p>
            <a:pPr marL="342900" indent="-342900" algn="ctr">
              <a:buFontTx/>
              <a:buChar char="-"/>
            </a:pPr>
            <a:r>
              <a:rPr lang="en-GB" sz="2000" dirty="0">
                <a:solidFill>
                  <a:schemeClr val="tx1"/>
                </a:solidFill>
                <a:latin typeface="Montserrat" pitchFamily="2" charset="77"/>
              </a:rPr>
              <a:t>WPs networking</a:t>
            </a:r>
          </a:p>
          <a:p>
            <a:pPr algn="ctr"/>
            <a:r>
              <a:rPr lang="en-GB" sz="2000" dirty="0">
                <a:solidFill>
                  <a:schemeClr val="tx1"/>
                </a:solidFill>
                <a:latin typeface="Montserrat" pitchFamily="2" charset="77"/>
              </a:rPr>
              <a:t>- Consortium meetings</a:t>
            </a:r>
          </a:p>
          <a:p>
            <a:pPr algn="ctr"/>
            <a:r>
              <a:rPr lang="en-GB" sz="2000" dirty="0">
                <a:solidFill>
                  <a:schemeClr val="tx1"/>
                </a:solidFill>
                <a:latin typeface="Montserrat" pitchFamily="2" charset="77"/>
              </a:rPr>
              <a:t>- Reporting and showcasing project’s work</a:t>
            </a:r>
            <a:endParaRPr lang="en-GB" sz="2000" dirty="0">
              <a:solidFill>
                <a:schemeClr val="tx1"/>
              </a:solidFill>
            </a:endParaRPr>
          </a:p>
        </p:txBody>
      </p:sp>
      <p:sp>
        <p:nvSpPr>
          <p:cNvPr id="14" name="Arrow: Left-Right 13">
            <a:extLst>
              <a:ext uri="{FF2B5EF4-FFF2-40B4-BE49-F238E27FC236}">
                <a16:creationId xmlns:a16="http://schemas.microsoft.com/office/drawing/2014/main" id="{19E8EA9D-82B4-D66E-99C5-6B5C18516FC6}"/>
              </a:ext>
            </a:extLst>
          </p:cNvPr>
          <p:cNvSpPr/>
          <p:nvPr/>
        </p:nvSpPr>
        <p:spPr>
          <a:xfrm rot="1586835">
            <a:off x="10303745" y="5698855"/>
            <a:ext cx="719667" cy="35134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Left-Right 21">
            <a:extLst>
              <a:ext uri="{FF2B5EF4-FFF2-40B4-BE49-F238E27FC236}">
                <a16:creationId xmlns:a16="http://schemas.microsoft.com/office/drawing/2014/main" id="{BACAE63A-BAC3-08A5-056D-8C89BB307E05}"/>
              </a:ext>
            </a:extLst>
          </p:cNvPr>
          <p:cNvSpPr/>
          <p:nvPr/>
        </p:nvSpPr>
        <p:spPr>
          <a:xfrm rot="1586835">
            <a:off x="11201300" y="6205585"/>
            <a:ext cx="719667" cy="35134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Left-Right 22">
            <a:extLst>
              <a:ext uri="{FF2B5EF4-FFF2-40B4-BE49-F238E27FC236}">
                <a16:creationId xmlns:a16="http://schemas.microsoft.com/office/drawing/2014/main" id="{B346A0E0-5FA5-6B49-B411-710849179D50}"/>
              </a:ext>
            </a:extLst>
          </p:cNvPr>
          <p:cNvSpPr/>
          <p:nvPr/>
        </p:nvSpPr>
        <p:spPr>
          <a:xfrm rot="1586835">
            <a:off x="12049006" y="6632304"/>
            <a:ext cx="719667" cy="35134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Arrow Connector 25">
            <a:extLst>
              <a:ext uri="{FF2B5EF4-FFF2-40B4-BE49-F238E27FC236}">
                <a16:creationId xmlns:a16="http://schemas.microsoft.com/office/drawing/2014/main" id="{EF87D66B-E87A-8CEA-96D2-B7E543B6949D}"/>
              </a:ext>
            </a:extLst>
          </p:cNvPr>
          <p:cNvCxnSpPr>
            <a:cxnSpLocks/>
          </p:cNvCxnSpPr>
          <p:nvPr/>
        </p:nvCxnSpPr>
        <p:spPr>
          <a:xfrm flipH="1">
            <a:off x="3798634" y="5829301"/>
            <a:ext cx="3328646" cy="560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FB2FA51-04F9-1FD2-DCC1-41FDDD83B2CE}"/>
              </a:ext>
            </a:extLst>
          </p:cNvPr>
          <p:cNvSpPr txBox="1"/>
          <p:nvPr/>
        </p:nvSpPr>
        <p:spPr>
          <a:xfrm>
            <a:off x="959577" y="5684591"/>
            <a:ext cx="2939675" cy="2246769"/>
          </a:xfrm>
          <a:prstGeom prst="rect">
            <a:avLst/>
          </a:prstGeom>
          <a:noFill/>
          <a:ln>
            <a:solidFill>
              <a:schemeClr val="tx1"/>
            </a:solidFill>
          </a:ln>
        </p:spPr>
        <p:txBody>
          <a:bodyPr wrap="square" rtlCol="0">
            <a:spAutoFit/>
          </a:bodyPr>
          <a:lstStyle/>
          <a:p>
            <a:pPr marL="342900" indent="-342900" algn="ctr">
              <a:buFontTx/>
              <a:buChar char="-"/>
            </a:pPr>
            <a:r>
              <a:rPr lang="en-GB" sz="2000" dirty="0">
                <a:solidFill>
                  <a:schemeClr val="tx1"/>
                </a:solidFill>
                <a:latin typeface="Montserrat" pitchFamily="2" charset="77"/>
              </a:rPr>
              <a:t>Scientific and non-scientific events</a:t>
            </a:r>
          </a:p>
          <a:p>
            <a:pPr marL="342900" indent="-342900" algn="ctr">
              <a:buFontTx/>
              <a:buChar char="-"/>
            </a:pPr>
            <a:r>
              <a:rPr lang="en-GB" sz="2000" dirty="0">
                <a:solidFill>
                  <a:schemeClr val="tx1"/>
                </a:solidFill>
                <a:latin typeface="Montserrat" pitchFamily="2" charset="77"/>
              </a:rPr>
              <a:t>International fora</a:t>
            </a:r>
          </a:p>
          <a:p>
            <a:pPr marL="342900" indent="-342900" algn="ctr">
              <a:buFontTx/>
              <a:buChar char="-"/>
            </a:pPr>
            <a:r>
              <a:rPr lang="en-GB" sz="2000" dirty="0">
                <a:solidFill>
                  <a:schemeClr val="tx1"/>
                </a:solidFill>
                <a:latin typeface="Montserrat" pitchFamily="2" charset="77"/>
              </a:rPr>
              <a:t>Clustering with other initiatives</a:t>
            </a:r>
          </a:p>
          <a:p>
            <a:pPr marL="342900" indent="-342900" algn="ctr">
              <a:buFontTx/>
              <a:buChar char="-"/>
            </a:pPr>
            <a:r>
              <a:rPr lang="en-GB" sz="2000" dirty="0">
                <a:solidFill>
                  <a:schemeClr val="tx1"/>
                </a:solidFill>
                <a:latin typeface="Montserrat" pitchFamily="2" charset="77"/>
              </a:rPr>
              <a:t>Meetings</a:t>
            </a:r>
          </a:p>
          <a:p>
            <a:pPr marL="342900" indent="-342900" algn="ctr">
              <a:buFontTx/>
              <a:buChar char="-"/>
            </a:pPr>
            <a:r>
              <a:rPr lang="en-GB" sz="2000" dirty="0">
                <a:solidFill>
                  <a:schemeClr val="tx1"/>
                </a:solidFill>
                <a:latin typeface="Montserrat" pitchFamily="2" charset="77"/>
              </a:rPr>
              <a:t>Exhibition Booths </a:t>
            </a:r>
            <a:endParaRPr lang="en-GB" sz="2000" dirty="0">
              <a:solidFill>
                <a:schemeClr val="tx1"/>
              </a:solidFill>
            </a:endParaRPr>
          </a:p>
        </p:txBody>
      </p:sp>
      <p:cxnSp>
        <p:nvCxnSpPr>
          <p:cNvPr id="32" name="Straight Arrow Connector 31">
            <a:extLst>
              <a:ext uri="{FF2B5EF4-FFF2-40B4-BE49-F238E27FC236}">
                <a16:creationId xmlns:a16="http://schemas.microsoft.com/office/drawing/2014/main" id="{32F482DB-13E9-F473-F285-1EA76EFF0901}"/>
              </a:ext>
            </a:extLst>
          </p:cNvPr>
          <p:cNvCxnSpPr/>
          <p:nvPr/>
        </p:nvCxnSpPr>
        <p:spPr>
          <a:xfrm flipV="1">
            <a:off x="12160334" y="4011441"/>
            <a:ext cx="2765713" cy="7906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ACD7776-D365-D990-2357-11011649C648}"/>
              </a:ext>
            </a:extLst>
          </p:cNvPr>
          <p:cNvSpPr txBox="1"/>
          <p:nvPr/>
        </p:nvSpPr>
        <p:spPr>
          <a:xfrm>
            <a:off x="14481041" y="3201580"/>
            <a:ext cx="2939675" cy="1323439"/>
          </a:xfrm>
          <a:prstGeom prst="rect">
            <a:avLst/>
          </a:prstGeom>
          <a:noFill/>
          <a:ln>
            <a:solidFill>
              <a:schemeClr val="tx1"/>
            </a:solidFill>
          </a:ln>
        </p:spPr>
        <p:txBody>
          <a:bodyPr wrap="square" rtlCol="0">
            <a:spAutoFit/>
          </a:bodyPr>
          <a:lstStyle/>
          <a:p>
            <a:pPr marL="342900" indent="-342900" algn="ctr">
              <a:buFontTx/>
              <a:buChar char="-"/>
            </a:pPr>
            <a:r>
              <a:rPr lang="en-GB" sz="2000" dirty="0">
                <a:solidFill>
                  <a:schemeClr val="tx1"/>
                </a:solidFill>
                <a:latin typeface="Montserrat" pitchFamily="2" charset="77"/>
              </a:rPr>
              <a:t>Webpage</a:t>
            </a:r>
          </a:p>
          <a:p>
            <a:pPr marL="342900" indent="-342900" algn="ctr">
              <a:buFontTx/>
              <a:buChar char="-"/>
            </a:pPr>
            <a:r>
              <a:rPr lang="en-GB" sz="2000" dirty="0">
                <a:solidFill>
                  <a:schemeClr val="tx1"/>
                </a:solidFill>
                <a:latin typeface="Montserrat" pitchFamily="2" charset="77"/>
              </a:rPr>
              <a:t>Social media posts</a:t>
            </a:r>
          </a:p>
          <a:p>
            <a:pPr marL="342900" indent="-342900" algn="ctr">
              <a:buFontTx/>
              <a:buChar char="-"/>
            </a:pPr>
            <a:r>
              <a:rPr lang="en-GB" sz="2000" dirty="0">
                <a:solidFill>
                  <a:schemeClr val="tx1"/>
                </a:solidFill>
                <a:latin typeface="Montserrat" pitchFamily="2" charset="77"/>
              </a:rPr>
              <a:t>Videos</a:t>
            </a:r>
          </a:p>
          <a:p>
            <a:pPr marL="342900" indent="-342900" algn="ctr">
              <a:buFontTx/>
              <a:buChar char="-"/>
            </a:pPr>
            <a:r>
              <a:rPr lang="en-GB" sz="2000" dirty="0">
                <a:solidFill>
                  <a:schemeClr val="tx1"/>
                </a:solidFill>
                <a:latin typeface="Montserrat" pitchFamily="2" charset="77"/>
              </a:rPr>
              <a:t>Webinars</a:t>
            </a:r>
          </a:p>
        </p:txBody>
      </p:sp>
      <p:cxnSp>
        <p:nvCxnSpPr>
          <p:cNvPr id="34" name="Straight Arrow Connector 33">
            <a:extLst>
              <a:ext uri="{FF2B5EF4-FFF2-40B4-BE49-F238E27FC236}">
                <a16:creationId xmlns:a16="http://schemas.microsoft.com/office/drawing/2014/main" id="{B1DC873B-6FB6-9783-6D40-B804789AB846}"/>
              </a:ext>
            </a:extLst>
          </p:cNvPr>
          <p:cNvCxnSpPr>
            <a:cxnSpLocks/>
          </p:cNvCxnSpPr>
          <p:nvPr/>
        </p:nvCxnSpPr>
        <p:spPr>
          <a:xfrm>
            <a:off x="13058907" y="6283889"/>
            <a:ext cx="1547504" cy="7423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D96EA85-4299-2618-68EB-936539A250BB}"/>
              </a:ext>
            </a:extLst>
          </p:cNvPr>
          <p:cNvSpPr txBox="1"/>
          <p:nvPr/>
        </p:nvSpPr>
        <p:spPr>
          <a:xfrm>
            <a:off x="14141097" y="5982207"/>
            <a:ext cx="3393006" cy="2554545"/>
          </a:xfrm>
          <a:prstGeom prst="rect">
            <a:avLst/>
          </a:prstGeom>
          <a:noFill/>
          <a:ln>
            <a:solidFill>
              <a:schemeClr val="tx1"/>
            </a:solidFill>
          </a:ln>
        </p:spPr>
        <p:txBody>
          <a:bodyPr wrap="square" rtlCol="0">
            <a:spAutoFit/>
          </a:bodyPr>
          <a:lstStyle/>
          <a:p>
            <a:pPr marL="342900" indent="-342900" algn="ctr">
              <a:buFontTx/>
              <a:buChar char="-"/>
            </a:pPr>
            <a:r>
              <a:rPr lang="en-GB" sz="2000" dirty="0">
                <a:solidFill>
                  <a:schemeClr val="tx1"/>
                </a:solidFill>
                <a:latin typeface="Montserrat" pitchFamily="2" charset="77"/>
              </a:rPr>
              <a:t>Real-world examples of project outcomes</a:t>
            </a:r>
          </a:p>
          <a:p>
            <a:pPr marL="342900" indent="-342900" algn="ctr">
              <a:buFontTx/>
              <a:buChar char="-"/>
            </a:pPr>
            <a:r>
              <a:rPr lang="en-GB" sz="2000" dirty="0">
                <a:solidFill>
                  <a:schemeClr val="tx1"/>
                </a:solidFill>
                <a:latin typeface="Montserrat" pitchFamily="2" charset="77"/>
              </a:rPr>
              <a:t>Knowledge transfer</a:t>
            </a:r>
          </a:p>
          <a:p>
            <a:pPr marL="342900" indent="-342900" algn="ctr">
              <a:buFontTx/>
              <a:buChar char="-"/>
            </a:pPr>
            <a:r>
              <a:rPr lang="en-GB" sz="2000" dirty="0">
                <a:solidFill>
                  <a:schemeClr val="tx1"/>
                </a:solidFill>
                <a:latin typeface="Montserrat" pitchFamily="2" charset="77"/>
              </a:rPr>
              <a:t>Oral Communication &amp; Dissemination</a:t>
            </a:r>
          </a:p>
          <a:p>
            <a:pPr marL="342900" indent="-342900" algn="ctr">
              <a:buFontTx/>
              <a:buChar char="-"/>
            </a:pPr>
            <a:r>
              <a:rPr lang="en-GB" sz="2000" dirty="0">
                <a:solidFill>
                  <a:schemeClr val="tx1"/>
                </a:solidFill>
                <a:latin typeface="Montserrat" pitchFamily="2" charset="77"/>
              </a:rPr>
              <a:t>Content &amp; Outreach Materials</a:t>
            </a:r>
          </a:p>
          <a:p>
            <a:pPr marL="342900" indent="-342900" algn="ctr">
              <a:buFontTx/>
              <a:buChar char="-"/>
            </a:pPr>
            <a:r>
              <a:rPr lang="en-GB" sz="2000" dirty="0">
                <a:solidFill>
                  <a:schemeClr val="tx1"/>
                </a:solidFill>
                <a:latin typeface="Montserrat" pitchFamily="2" charset="77"/>
              </a:rPr>
              <a:t>Engagement Events</a:t>
            </a:r>
          </a:p>
        </p:txBody>
      </p:sp>
    </p:spTree>
    <p:extLst>
      <p:ext uri="{BB962C8B-B14F-4D97-AF65-F5344CB8AC3E}">
        <p14:creationId xmlns:p14="http://schemas.microsoft.com/office/powerpoint/2010/main" val="656398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05"/>
        <p:cNvGrpSpPr/>
        <p:nvPr/>
      </p:nvGrpSpPr>
      <p:grpSpPr>
        <a:xfrm>
          <a:off x="0" y="0"/>
          <a:ext cx="0" cy="0"/>
          <a:chOff x="0" y="0"/>
          <a:chExt cx="0" cy="0"/>
        </a:xfrm>
      </p:grpSpPr>
      <p:sp>
        <p:nvSpPr>
          <p:cNvPr id="206" name="Google Shape;206;p28"/>
          <p:cNvSpPr txBox="1"/>
          <p:nvPr/>
        </p:nvSpPr>
        <p:spPr>
          <a:xfrm>
            <a:off x="10162702" y="3751812"/>
            <a:ext cx="5562600" cy="1169700"/>
          </a:xfrm>
          <a:prstGeom prst="rect">
            <a:avLst/>
          </a:prstGeom>
          <a:noFill/>
          <a:ln>
            <a:noFill/>
          </a:ln>
        </p:spPr>
        <p:txBody>
          <a:bodyPr spcFirstLastPara="1" wrap="square" lIns="0" tIns="0" rIns="0" bIns="0" anchor="t" anchorCtr="0">
            <a:spAutoFit/>
          </a:bodyPr>
          <a:lstStyle/>
          <a:p>
            <a:pPr marL="0" marR="0" lvl="0" indent="0" algn="l" rtl="0">
              <a:lnSpc>
                <a:spcPct val="140005"/>
              </a:lnSpc>
              <a:spcBef>
                <a:spcPts val="0"/>
              </a:spcBef>
              <a:spcAft>
                <a:spcPts val="0"/>
              </a:spcAft>
              <a:buNone/>
            </a:pPr>
            <a:r>
              <a:rPr lang="es" sz="7599" i="0" u="none" strike="noStrike" cap="none" dirty="0">
                <a:solidFill>
                  <a:schemeClr val="accent1"/>
                </a:solidFill>
                <a:latin typeface="Montserrat Light"/>
                <a:ea typeface="Montserrat Light"/>
                <a:cs typeface="Montserrat Light"/>
                <a:sym typeface="Montserrat Light"/>
              </a:rPr>
              <a:t>Contact Us</a:t>
            </a:r>
            <a:endParaRPr dirty="0">
              <a:solidFill>
                <a:schemeClr val="accent1"/>
              </a:solidFill>
              <a:latin typeface="Montserrat Light"/>
              <a:ea typeface="Montserrat Light"/>
              <a:cs typeface="Montserrat Light"/>
              <a:sym typeface="Montserrat Light"/>
            </a:endParaRPr>
          </a:p>
        </p:txBody>
      </p:sp>
      <p:sp>
        <p:nvSpPr>
          <p:cNvPr id="207" name="Google Shape;207;p28"/>
          <p:cNvSpPr txBox="1"/>
          <p:nvPr/>
        </p:nvSpPr>
        <p:spPr>
          <a:xfrm>
            <a:off x="10162701" y="5256341"/>
            <a:ext cx="7631335" cy="482593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Eva Horovcakova: </a:t>
            </a:r>
            <a:r>
              <a:rPr lang="es" sz="2800" dirty="0">
                <a:solidFill>
                  <a:schemeClr val="accent1"/>
                </a:solidFill>
                <a:latin typeface="Montserrat"/>
                <a:ea typeface="Montserrat"/>
                <a:cs typeface="Montserrat"/>
                <a:sym typeface="Montserrat"/>
                <a:hlinkClick r:id="rId3"/>
              </a:rPr>
              <a:t>ehorovcakova@europeanpolarboard.org</a:t>
            </a:r>
            <a:r>
              <a:rPr lang="es" sz="2800" dirty="0">
                <a:solidFill>
                  <a:schemeClr val="accent1"/>
                </a:solidFill>
                <a:latin typeface="Montserrat"/>
                <a:ea typeface="Montserrat"/>
                <a:cs typeface="Montserrat"/>
                <a:sym typeface="Montserrat"/>
              </a:rPr>
              <a:t> </a:t>
            </a:r>
          </a:p>
          <a:p>
            <a:pPr marL="0" marR="0" lvl="0" indent="0" algn="l" rtl="0">
              <a:lnSpc>
                <a:spcPct val="140000"/>
              </a:lnSpc>
              <a:spcBef>
                <a:spcPts val="0"/>
              </a:spcBef>
              <a:spcAft>
                <a:spcPts val="0"/>
              </a:spcAft>
              <a:buNone/>
            </a:pPr>
            <a:endParaRPr lang="es" sz="2800" dirty="0">
              <a:solidFill>
                <a:schemeClr val="accent1"/>
              </a:solidFill>
              <a:latin typeface="Montserrat"/>
              <a:ea typeface="Montserrat"/>
              <a:cs typeface="Montserrat"/>
              <a:sym typeface="Montserrat"/>
            </a:endParaRPr>
          </a:p>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European Polar Board: </a:t>
            </a:r>
            <a:r>
              <a:rPr lang="es" sz="2800" dirty="0">
                <a:solidFill>
                  <a:schemeClr val="accent1"/>
                </a:solidFill>
                <a:latin typeface="Montserrat"/>
                <a:ea typeface="Montserrat"/>
                <a:cs typeface="Montserrat"/>
                <a:sym typeface="Montserrat"/>
                <a:hlinkClick r:id="rId4"/>
              </a:rPr>
              <a:t>secretariat@europeanpolarboard.org</a:t>
            </a:r>
            <a:r>
              <a:rPr lang="es" sz="2800" dirty="0">
                <a:solidFill>
                  <a:schemeClr val="accent1"/>
                </a:solidFill>
                <a:latin typeface="Montserrat"/>
                <a:ea typeface="Montserrat"/>
                <a:cs typeface="Montserrat"/>
                <a:sym typeface="Montserrat"/>
              </a:rPr>
              <a:t> </a:t>
            </a:r>
          </a:p>
          <a:p>
            <a:pPr marL="0" marR="0" lvl="0" indent="0" algn="l" rtl="0">
              <a:lnSpc>
                <a:spcPct val="140000"/>
              </a:lnSpc>
              <a:spcBef>
                <a:spcPts val="0"/>
              </a:spcBef>
              <a:spcAft>
                <a:spcPts val="0"/>
              </a:spcAft>
              <a:buNone/>
            </a:pPr>
            <a:endParaRPr lang="es" sz="2800" dirty="0">
              <a:solidFill>
                <a:schemeClr val="accent1"/>
              </a:solidFill>
              <a:latin typeface="Montserrat"/>
              <a:ea typeface="Montserrat"/>
              <a:cs typeface="Montserrat"/>
              <a:sym typeface="Montserrat"/>
            </a:endParaRPr>
          </a:p>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POLARIN General requests:</a:t>
            </a:r>
          </a:p>
          <a:p>
            <a:pPr marL="0" marR="0" lvl="0" indent="0" algn="l" rtl="0">
              <a:lnSpc>
                <a:spcPct val="140000"/>
              </a:lnSpc>
              <a:spcBef>
                <a:spcPts val="0"/>
              </a:spcBef>
              <a:spcAft>
                <a:spcPts val="0"/>
              </a:spcAft>
              <a:buNone/>
            </a:pPr>
            <a:r>
              <a:rPr lang="en-GB" sz="2800" dirty="0">
                <a:solidFill>
                  <a:schemeClr val="accent1"/>
                </a:solidFill>
                <a:latin typeface="Montserrat"/>
                <a:ea typeface="Montserrat"/>
                <a:cs typeface="Montserrat"/>
                <a:sym typeface="Montserrat"/>
                <a:hlinkClick r:id="rId5"/>
              </a:rPr>
              <a:t>polarin_info@listserv.dfn.de</a:t>
            </a:r>
            <a:r>
              <a:rPr lang="es" sz="2800" dirty="0">
                <a:solidFill>
                  <a:schemeClr val="accent1"/>
                </a:solidFill>
                <a:latin typeface="Montserrat"/>
                <a:ea typeface="Montserrat"/>
                <a:cs typeface="Montserrat"/>
                <a:sym typeface="Montserrat"/>
              </a:rPr>
              <a:t> </a:t>
            </a:r>
          </a:p>
        </p:txBody>
      </p:sp>
      <p:pic>
        <p:nvPicPr>
          <p:cNvPr id="212" name="Google Shape;212;p28"/>
          <p:cNvPicPr preferRelativeResize="0"/>
          <p:nvPr/>
        </p:nvPicPr>
        <p:blipFill rotWithShape="1">
          <a:blip r:embed="rId6">
            <a:alphaModFix/>
          </a:blip>
          <a:srcRect l="3268" t="1668" r="43327" b="7653"/>
          <a:stretch/>
        </p:blipFill>
        <p:spPr>
          <a:xfrm>
            <a:off x="0" y="-46034"/>
            <a:ext cx="8902700" cy="10604749"/>
          </a:xfrm>
          <a:prstGeom prst="rect">
            <a:avLst/>
          </a:prstGeom>
          <a:noFill/>
          <a:ln>
            <a:noFill/>
          </a:ln>
        </p:spPr>
      </p:pic>
      <p:pic>
        <p:nvPicPr>
          <p:cNvPr id="2" name="Google Shape;12;p2">
            <a:extLst>
              <a:ext uri="{FF2B5EF4-FFF2-40B4-BE49-F238E27FC236}">
                <a16:creationId xmlns:a16="http://schemas.microsoft.com/office/drawing/2014/main" id="{5DF1E749-CF0C-9977-3F60-68F08A26A5C7}"/>
              </a:ext>
            </a:extLst>
          </p:cNvPr>
          <p:cNvPicPr preferRelativeResize="0"/>
          <p:nvPr/>
        </p:nvPicPr>
        <p:blipFill>
          <a:blip r:embed="rId7">
            <a:alphaModFix/>
          </a:blip>
          <a:stretch>
            <a:fillRect/>
          </a:stretch>
        </p:blipFill>
        <p:spPr>
          <a:xfrm>
            <a:off x="10162701" y="1220336"/>
            <a:ext cx="3898422" cy="2196647"/>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TotalTime>
  <Words>2400</Words>
  <Application>Microsoft Office PowerPoint</Application>
  <PresentationFormat>Custom</PresentationFormat>
  <Paragraphs>223</Paragraphs>
  <Slides>21</Slides>
  <Notes>21</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Open Sans Bold</vt:lpstr>
      <vt:lpstr>Symbol</vt:lpstr>
      <vt:lpstr>Arial</vt:lpstr>
      <vt:lpstr>Times New Roman</vt:lpstr>
      <vt:lpstr>Montserrat-Bold</vt:lpstr>
      <vt:lpstr>Montserrat</vt:lpstr>
      <vt:lpstr>Open Sans</vt:lpstr>
      <vt:lpstr>Montserrat ExtraBold</vt:lpstr>
      <vt:lpstr>Montserrat SemiBold</vt:lpstr>
      <vt:lpstr>Calibri</vt:lpstr>
      <vt:lpstr>Montserrat Light</vt:lpstr>
      <vt:lpstr>Simple Light</vt:lpstr>
      <vt:lpstr>WP8 –  Outreach, Engagement and Impact </vt:lpstr>
      <vt:lpstr>1. Objectives</vt:lpstr>
      <vt:lpstr>2. Tasks</vt:lpstr>
      <vt:lpstr>2. Progress &amp; Achievements </vt:lpstr>
      <vt:lpstr>POLARIN website  www.eu-polarin.eu </vt:lpstr>
      <vt:lpstr>POLARIN website  Intranet </vt:lpstr>
      <vt:lpstr>POLARIN Social media and Newsletter </vt:lpstr>
      <vt:lpstr>POLARIN Social media campaigns  </vt:lpstr>
      <vt:lpstr>Brand Identity  and guidelines package</vt:lpstr>
      <vt:lpstr>POLARIN  promotional materials </vt:lpstr>
      <vt:lpstr>PowerPoint Presentation</vt:lpstr>
      <vt:lpstr>POLARIN Video  (available on YouTube channel) </vt:lpstr>
      <vt:lpstr>POLARIN Communication,  dissemination, and engagement plan </vt:lpstr>
      <vt:lpstr>Content Creation Guidelines for POLARIN service users to support outreach and engagement </vt:lpstr>
      <vt:lpstr>Ambassadors Programme </vt:lpstr>
      <vt:lpstr>3. Challenges &amp; Opportunities </vt:lpstr>
      <vt:lpstr>4. Next Steps </vt:lpstr>
      <vt:lpstr>5. Collaboration &amp; Key Interactions </vt:lpstr>
      <vt:lpstr>6. Discussion Points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 </dc:title>
  <cp:lastModifiedBy>Griffith</cp:lastModifiedBy>
  <cp:revision>58</cp:revision>
  <dcterms:modified xsi:type="dcterms:W3CDTF">2025-04-02T12:03:33Z</dcterms:modified>
</cp:coreProperties>
</file>