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7"/>
  </p:notesMasterIdLst>
  <p:sldIdLst>
    <p:sldId id="256" r:id="rId2"/>
    <p:sldId id="258" r:id="rId3"/>
    <p:sldId id="278" r:id="rId4"/>
    <p:sldId id="1512" r:id="rId5"/>
    <p:sldId id="1505" r:id="rId6"/>
    <p:sldId id="1508" r:id="rId7"/>
    <p:sldId id="1509" r:id="rId8"/>
    <p:sldId id="1495" r:id="rId9"/>
    <p:sldId id="1504" r:id="rId10"/>
    <p:sldId id="1496" r:id="rId11"/>
    <p:sldId id="1507" r:id="rId12"/>
    <p:sldId id="1513" r:id="rId13"/>
    <p:sldId id="1506" r:id="rId14"/>
    <p:sldId id="1500" r:id="rId15"/>
    <p:sldId id="271" r:id="rId16"/>
  </p:sldIdLst>
  <p:sldSz cx="18288000" cy="10287000"/>
  <p:notesSz cx="6858000" cy="9144000"/>
  <p:embeddedFontLst>
    <p:embeddedFont>
      <p:font typeface="Montserrat" pitchFamily="2" charset="77"/>
      <p:regular r:id="rId18"/>
      <p:bold r:id="rId19"/>
      <p:italic r:id="rId20"/>
      <p:boldItalic r:id="rId21"/>
    </p:embeddedFont>
    <p:embeddedFont>
      <p:font typeface="Montserrat Light" pitchFamily="2" charset="77"/>
      <p:regular r:id="rId22"/>
      <p:bold r:id="rId23"/>
      <p:italic r:id="rId24"/>
      <p:boldItalic r:id="rId25"/>
    </p:embeddedFont>
    <p:embeddedFont>
      <p:font typeface="Montserrat SemiBold" pitchFamily="2" charset="77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4"/>
    <p:restoredTop sz="94726"/>
  </p:normalViewPr>
  <p:slideViewPr>
    <p:cSldViewPr snapToGrid="0">
      <p:cViewPr varScale="1">
        <p:scale>
          <a:sx n="80" d="100"/>
          <a:sy n="80" d="100"/>
        </p:scale>
        <p:origin x="88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69050F-B694-9E4D-8742-5D0C3BD6CEBB}" type="doc">
      <dgm:prSet loTypeId="urn:microsoft.com/office/officeart/2008/layout/VerticalCurvedList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7F8C8D21-3C97-1F46-94C8-770A44B8053A}">
      <dgm:prSet phldrT="[Text]"/>
      <dgm:spPr/>
      <dgm:t>
        <a:bodyPr/>
        <a:lstStyle/>
        <a:p>
          <a:r>
            <a:rPr lang="en-GB" dirty="0">
              <a:solidFill>
                <a:schemeClr val="bg2"/>
              </a:solidFill>
              <a:latin typeface="Montserrat" pitchFamily="2" charset="77"/>
            </a:rPr>
            <a:t>Contractual</a:t>
          </a:r>
        </a:p>
      </dgm:t>
    </dgm:pt>
    <dgm:pt modelId="{A082DC10-842C-0140-9226-D822B6228922}" type="parTrans" cxnId="{0EBE71D9-E3EB-9045-B0AA-3270B8E5D8E5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13BE4EAB-7CD2-E047-82D6-AFF47F6007F4}" type="sibTrans" cxnId="{0EBE71D9-E3EB-9045-B0AA-3270B8E5D8E5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6A05CE5C-2428-7246-B211-C3A84FA41798}">
      <dgm:prSet phldrT="[Text]"/>
      <dgm:spPr/>
      <dgm:t>
        <a:bodyPr/>
        <a:lstStyle/>
        <a:p>
          <a:r>
            <a:rPr lang="en-GB" dirty="0">
              <a:solidFill>
                <a:schemeClr val="bg2"/>
              </a:solidFill>
              <a:latin typeface="Montserrat" pitchFamily="2" charset="77"/>
            </a:rPr>
            <a:t>Financial </a:t>
          </a:r>
        </a:p>
      </dgm:t>
    </dgm:pt>
    <dgm:pt modelId="{BCE0F6B8-2A20-2444-8BE6-2F0DF0BE86F2}" type="parTrans" cxnId="{B35A8E09-8840-A34B-A6EF-FCD0283349B8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12F06D6B-01FD-6A46-A827-A3B2E4826954}" type="sibTrans" cxnId="{B35A8E09-8840-A34B-A6EF-FCD0283349B8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C5FAB739-5777-7D45-95FB-C827395C1194}">
      <dgm:prSet phldrT="[Text]"/>
      <dgm:spPr/>
      <dgm:t>
        <a:bodyPr/>
        <a:lstStyle/>
        <a:p>
          <a:r>
            <a:rPr lang="en-GB" dirty="0">
              <a:solidFill>
                <a:schemeClr val="bg2"/>
              </a:solidFill>
              <a:latin typeface="Montserrat" pitchFamily="2" charset="77"/>
            </a:rPr>
            <a:t>Operational</a:t>
          </a:r>
        </a:p>
      </dgm:t>
    </dgm:pt>
    <dgm:pt modelId="{15A4FFA9-37AB-4A44-A24E-055AA6438F60}" type="parTrans" cxnId="{1BD32953-35B9-4741-86E1-C13E59CCC19E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D929D09F-41FF-8148-A65E-D38C93D02C66}" type="sibTrans" cxnId="{1BD32953-35B9-4741-86E1-C13E59CCC19E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F0099EBA-13CB-5644-81A9-0C3898706E33}">
      <dgm:prSet/>
      <dgm:spPr/>
      <dgm:t>
        <a:bodyPr/>
        <a:lstStyle/>
        <a:p>
          <a:r>
            <a:rPr lang="en-GB" dirty="0">
              <a:solidFill>
                <a:schemeClr val="bg2"/>
              </a:solidFill>
              <a:latin typeface="Montserrat" pitchFamily="2" charset="77"/>
            </a:rPr>
            <a:t>Strategic </a:t>
          </a:r>
        </a:p>
      </dgm:t>
    </dgm:pt>
    <dgm:pt modelId="{FB37B00E-7F59-6341-922C-120AB22979EC}" type="parTrans" cxnId="{AC4A0C12-9588-EC4A-A09A-905775856F06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B1597652-1435-1D47-A97A-FB3D2F2701CD}" type="sibTrans" cxnId="{AC4A0C12-9588-EC4A-A09A-905775856F06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50708985-BDD3-974A-B3D1-D222C0387B6E}" type="pres">
      <dgm:prSet presAssocID="{A269050F-B694-9E4D-8742-5D0C3BD6CEBB}" presName="Name0" presStyleCnt="0">
        <dgm:presLayoutVars>
          <dgm:chMax val="7"/>
          <dgm:chPref val="7"/>
          <dgm:dir/>
        </dgm:presLayoutVars>
      </dgm:prSet>
      <dgm:spPr/>
    </dgm:pt>
    <dgm:pt modelId="{4771FCE7-3D13-B847-A0C4-8D4CF9C64086}" type="pres">
      <dgm:prSet presAssocID="{A269050F-B694-9E4D-8742-5D0C3BD6CEBB}" presName="Name1" presStyleCnt="0"/>
      <dgm:spPr/>
    </dgm:pt>
    <dgm:pt modelId="{CC4CD4A8-4150-CC42-A58F-80F956D29B9E}" type="pres">
      <dgm:prSet presAssocID="{A269050F-B694-9E4D-8742-5D0C3BD6CEBB}" presName="cycle" presStyleCnt="0"/>
      <dgm:spPr/>
    </dgm:pt>
    <dgm:pt modelId="{9A471FAD-EFE0-EC4D-A4E0-58C0144E697A}" type="pres">
      <dgm:prSet presAssocID="{A269050F-B694-9E4D-8742-5D0C3BD6CEBB}" presName="srcNode" presStyleLbl="node1" presStyleIdx="0" presStyleCnt="4"/>
      <dgm:spPr/>
    </dgm:pt>
    <dgm:pt modelId="{AE942567-6FC4-9342-BD9C-0417F9164800}" type="pres">
      <dgm:prSet presAssocID="{A269050F-B694-9E4D-8742-5D0C3BD6CEBB}" presName="conn" presStyleLbl="parChTrans1D2" presStyleIdx="0" presStyleCnt="1"/>
      <dgm:spPr/>
    </dgm:pt>
    <dgm:pt modelId="{F88A6098-F2C3-664E-986F-3E858196A56F}" type="pres">
      <dgm:prSet presAssocID="{A269050F-B694-9E4D-8742-5D0C3BD6CEBB}" presName="extraNode" presStyleLbl="node1" presStyleIdx="0" presStyleCnt="4"/>
      <dgm:spPr/>
    </dgm:pt>
    <dgm:pt modelId="{9B4084B0-007D-8D4B-B090-7D8A55DF73CD}" type="pres">
      <dgm:prSet presAssocID="{A269050F-B694-9E4D-8742-5D0C3BD6CEBB}" presName="dstNode" presStyleLbl="node1" presStyleIdx="0" presStyleCnt="4"/>
      <dgm:spPr/>
    </dgm:pt>
    <dgm:pt modelId="{D11D66CD-3188-0F4A-9A06-F18641BE8C69}" type="pres">
      <dgm:prSet presAssocID="{7F8C8D21-3C97-1F46-94C8-770A44B8053A}" presName="text_1" presStyleLbl="node1" presStyleIdx="0" presStyleCnt="4">
        <dgm:presLayoutVars>
          <dgm:bulletEnabled val="1"/>
        </dgm:presLayoutVars>
      </dgm:prSet>
      <dgm:spPr/>
    </dgm:pt>
    <dgm:pt modelId="{01A32C16-63BD-0740-8937-1D5DF027D9B1}" type="pres">
      <dgm:prSet presAssocID="{7F8C8D21-3C97-1F46-94C8-770A44B8053A}" presName="accent_1" presStyleCnt="0"/>
      <dgm:spPr/>
    </dgm:pt>
    <dgm:pt modelId="{D1F02028-05D5-A743-8507-C9BFCE9AF32D}" type="pres">
      <dgm:prSet presAssocID="{7F8C8D21-3C97-1F46-94C8-770A44B8053A}" presName="accentRepeatNode" presStyleLbl="solidFgAcc1" presStyleIdx="0" presStyleCnt="4"/>
      <dgm:spPr/>
    </dgm:pt>
    <dgm:pt modelId="{8E812AD6-0A1F-444B-ABD3-6D25D8DB4EBC}" type="pres">
      <dgm:prSet presAssocID="{6A05CE5C-2428-7246-B211-C3A84FA41798}" presName="text_2" presStyleLbl="node1" presStyleIdx="1" presStyleCnt="4">
        <dgm:presLayoutVars>
          <dgm:bulletEnabled val="1"/>
        </dgm:presLayoutVars>
      </dgm:prSet>
      <dgm:spPr/>
    </dgm:pt>
    <dgm:pt modelId="{995EF912-2B3E-F040-85DF-BC2701185D6D}" type="pres">
      <dgm:prSet presAssocID="{6A05CE5C-2428-7246-B211-C3A84FA41798}" presName="accent_2" presStyleCnt="0"/>
      <dgm:spPr/>
    </dgm:pt>
    <dgm:pt modelId="{4C75B624-2D51-2741-9FF5-F2F614011986}" type="pres">
      <dgm:prSet presAssocID="{6A05CE5C-2428-7246-B211-C3A84FA41798}" presName="accentRepeatNode" presStyleLbl="solidFgAcc1" presStyleIdx="1" presStyleCnt="4"/>
      <dgm:spPr/>
    </dgm:pt>
    <dgm:pt modelId="{EE5C6E6D-60EB-BC42-9BCC-1D0393D60291}" type="pres">
      <dgm:prSet presAssocID="{C5FAB739-5777-7D45-95FB-C827395C1194}" presName="text_3" presStyleLbl="node1" presStyleIdx="2" presStyleCnt="4">
        <dgm:presLayoutVars>
          <dgm:bulletEnabled val="1"/>
        </dgm:presLayoutVars>
      </dgm:prSet>
      <dgm:spPr/>
    </dgm:pt>
    <dgm:pt modelId="{7F83D28C-D633-2043-B669-65A5E4B1F214}" type="pres">
      <dgm:prSet presAssocID="{C5FAB739-5777-7D45-95FB-C827395C1194}" presName="accent_3" presStyleCnt="0"/>
      <dgm:spPr/>
    </dgm:pt>
    <dgm:pt modelId="{45D1491A-9490-C74E-9FD2-68E7E3A5F459}" type="pres">
      <dgm:prSet presAssocID="{C5FAB739-5777-7D45-95FB-C827395C1194}" presName="accentRepeatNode" presStyleLbl="solidFgAcc1" presStyleIdx="2" presStyleCnt="4"/>
      <dgm:spPr/>
    </dgm:pt>
    <dgm:pt modelId="{89DA38DB-DE96-274E-AE37-F8E133783387}" type="pres">
      <dgm:prSet presAssocID="{F0099EBA-13CB-5644-81A9-0C3898706E33}" presName="text_4" presStyleLbl="node1" presStyleIdx="3" presStyleCnt="4">
        <dgm:presLayoutVars>
          <dgm:bulletEnabled val="1"/>
        </dgm:presLayoutVars>
      </dgm:prSet>
      <dgm:spPr/>
    </dgm:pt>
    <dgm:pt modelId="{C8BB8571-0DA7-524D-9925-0FAC69493D67}" type="pres">
      <dgm:prSet presAssocID="{F0099EBA-13CB-5644-81A9-0C3898706E33}" presName="accent_4" presStyleCnt="0"/>
      <dgm:spPr/>
    </dgm:pt>
    <dgm:pt modelId="{CA1BA449-B6A3-E847-ADA0-E146C5EC5D6F}" type="pres">
      <dgm:prSet presAssocID="{F0099EBA-13CB-5644-81A9-0C3898706E33}" presName="accentRepeatNode" presStyleLbl="solidFgAcc1" presStyleIdx="3" presStyleCnt="4"/>
      <dgm:spPr/>
    </dgm:pt>
  </dgm:ptLst>
  <dgm:cxnLst>
    <dgm:cxn modelId="{00CF0505-5B0B-634F-B904-F5DF78EC0BFD}" type="presOf" srcId="{F0099EBA-13CB-5644-81A9-0C3898706E33}" destId="{89DA38DB-DE96-274E-AE37-F8E133783387}" srcOrd="0" destOrd="0" presId="urn:microsoft.com/office/officeart/2008/layout/VerticalCurvedList"/>
    <dgm:cxn modelId="{B35A8E09-8840-A34B-A6EF-FCD0283349B8}" srcId="{A269050F-B694-9E4D-8742-5D0C3BD6CEBB}" destId="{6A05CE5C-2428-7246-B211-C3A84FA41798}" srcOrd="1" destOrd="0" parTransId="{BCE0F6B8-2A20-2444-8BE6-2F0DF0BE86F2}" sibTransId="{12F06D6B-01FD-6A46-A827-A3B2E4826954}"/>
    <dgm:cxn modelId="{AC4A0C12-9588-EC4A-A09A-905775856F06}" srcId="{A269050F-B694-9E4D-8742-5D0C3BD6CEBB}" destId="{F0099EBA-13CB-5644-81A9-0C3898706E33}" srcOrd="3" destOrd="0" parTransId="{FB37B00E-7F59-6341-922C-120AB22979EC}" sibTransId="{B1597652-1435-1D47-A97A-FB3D2F2701CD}"/>
    <dgm:cxn modelId="{619DC54E-ABC3-D643-96BE-6F4EDAD6B2D2}" type="presOf" srcId="{C5FAB739-5777-7D45-95FB-C827395C1194}" destId="{EE5C6E6D-60EB-BC42-9BCC-1D0393D60291}" srcOrd="0" destOrd="0" presId="urn:microsoft.com/office/officeart/2008/layout/VerticalCurvedList"/>
    <dgm:cxn modelId="{1BD32953-35B9-4741-86E1-C13E59CCC19E}" srcId="{A269050F-B694-9E4D-8742-5D0C3BD6CEBB}" destId="{C5FAB739-5777-7D45-95FB-C827395C1194}" srcOrd="2" destOrd="0" parTransId="{15A4FFA9-37AB-4A44-A24E-055AA6438F60}" sibTransId="{D929D09F-41FF-8148-A65E-D38C93D02C66}"/>
    <dgm:cxn modelId="{68095777-6EFC-DF46-8C4A-744A944B6D27}" type="presOf" srcId="{13BE4EAB-7CD2-E047-82D6-AFF47F6007F4}" destId="{AE942567-6FC4-9342-BD9C-0417F9164800}" srcOrd="0" destOrd="0" presId="urn:microsoft.com/office/officeart/2008/layout/VerticalCurvedList"/>
    <dgm:cxn modelId="{3C91D782-051F-424A-B0A4-BDC37D4E3F91}" type="presOf" srcId="{7F8C8D21-3C97-1F46-94C8-770A44B8053A}" destId="{D11D66CD-3188-0F4A-9A06-F18641BE8C69}" srcOrd="0" destOrd="0" presId="urn:microsoft.com/office/officeart/2008/layout/VerticalCurvedList"/>
    <dgm:cxn modelId="{7BE8BE84-F112-4444-8C5E-5F6FB9D0A10B}" type="presOf" srcId="{6A05CE5C-2428-7246-B211-C3A84FA41798}" destId="{8E812AD6-0A1F-444B-ABD3-6D25D8DB4EBC}" srcOrd="0" destOrd="0" presId="urn:microsoft.com/office/officeart/2008/layout/VerticalCurvedList"/>
    <dgm:cxn modelId="{0EBE71D9-E3EB-9045-B0AA-3270B8E5D8E5}" srcId="{A269050F-B694-9E4D-8742-5D0C3BD6CEBB}" destId="{7F8C8D21-3C97-1F46-94C8-770A44B8053A}" srcOrd="0" destOrd="0" parTransId="{A082DC10-842C-0140-9226-D822B6228922}" sibTransId="{13BE4EAB-7CD2-E047-82D6-AFF47F6007F4}"/>
    <dgm:cxn modelId="{4C7D00DF-8C18-4940-926E-3B9C6255FA80}" type="presOf" srcId="{A269050F-B694-9E4D-8742-5D0C3BD6CEBB}" destId="{50708985-BDD3-974A-B3D1-D222C0387B6E}" srcOrd="0" destOrd="0" presId="urn:microsoft.com/office/officeart/2008/layout/VerticalCurvedList"/>
    <dgm:cxn modelId="{C7DE19C4-4A25-FE4C-8137-A9DB4C058355}" type="presParOf" srcId="{50708985-BDD3-974A-B3D1-D222C0387B6E}" destId="{4771FCE7-3D13-B847-A0C4-8D4CF9C64086}" srcOrd="0" destOrd="0" presId="urn:microsoft.com/office/officeart/2008/layout/VerticalCurvedList"/>
    <dgm:cxn modelId="{3E7B41AA-29B1-7144-B61E-16B54BCE9F8B}" type="presParOf" srcId="{4771FCE7-3D13-B847-A0C4-8D4CF9C64086}" destId="{CC4CD4A8-4150-CC42-A58F-80F956D29B9E}" srcOrd="0" destOrd="0" presId="urn:microsoft.com/office/officeart/2008/layout/VerticalCurvedList"/>
    <dgm:cxn modelId="{6D7F2DBA-E5C9-6F45-AC22-32C45C736A1C}" type="presParOf" srcId="{CC4CD4A8-4150-CC42-A58F-80F956D29B9E}" destId="{9A471FAD-EFE0-EC4D-A4E0-58C0144E697A}" srcOrd="0" destOrd="0" presId="urn:microsoft.com/office/officeart/2008/layout/VerticalCurvedList"/>
    <dgm:cxn modelId="{CFA8926D-AD5B-BB45-9759-972DD0F4C9FB}" type="presParOf" srcId="{CC4CD4A8-4150-CC42-A58F-80F956D29B9E}" destId="{AE942567-6FC4-9342-BD9C-0417F9164800}" srcOrd="1" destOrd="0" presId="urn:microsoft.com/office/officeart/2008/layout/VerticalCurvedList"/>
    <dgm:cxn modelId="{CBE76787-114D-C34A-911A-2595AC284DFB}" type="presParOf" srcId="{CC4CD4A8-4150-CC42-A58F-80F956D29B9E}" destId="{F88A6098-F2C3-664E-986F-3E858196A56F}" srcOrd="2" destOrd="0" presId="urn:microsoft.com/office/officeart/2008/layout/VerticalCurvedList"/>
    <dgm:cxn modelId="{BC45412E-23F8-134F-9FD2-D81A842DF824}" type="presParOf" srcId="{CC4CD4A8-4150-CC42-A58F-80F956D29B9E}" destId="{9B4084B0-007D-8D4B-B090-7D8A55DF73CD}" srcOrd="3" destOrd="0" presId="urn:microsoft.com/office/officeart/2008/layout/VerticalCurvedList"/>
    <dgm:cxn modelId="{C8DD9E52-EAF3-C14B-894D-42EFECEF2BA5}" type="presParOf" srcId="{4771FCE7-3D13-B847-A0C4-8D4CF9C64086}" destId="{D11D66CD-3188-0F4A-9A06-F18641BE8C69}" srcOrd="1" destOrd="0" presId="urn:microsoft.com/office/officeart/2008/layout/VerticalCurvedList"/>
    <dgm:cxn modelId="{3C590D7A-8287-B34A-B114-2EA4D1698CF8}" type="presParOf" srcId="{4771FCE7-3D13-B847-A0C4-8D4CF9C64086}" destId="{01A32C16-63BD-0740-8937-1D5DF027D9B1}" srcOrd="2" destOrd="0" presId="urn:microsoft.com/office/officeart/2008/layout/VerticalCurvedList"/>
    <dgm:cxn modelId="{32EBF622-0BAD-F74A-8B14-BA387FB39A0B}" type="presParOf" srcId="{01A32C16-63BD-0740-8937-1D5DF027D9B1}" destId="{D1F02028-05D5-A743-8507-C9BFCE9AF32D}" srcOrd="0" destOrd="0" presId="urn:microsoft.com/office/officeart/2008/layout/VerticalCurvedList"/>
    <dgm:cxn modelId="{8F27D499-058D-B744-987C-145E8B01BDC6}" type="presParOf" srcId="{4771FCE7-3D13-B847-A0C4-8D4CF9C64086}" destId="{8E812AD6-0A1F-444B-ABD3-6D25D8DB4EBC}" srcOrd="3" destOrd="0" presId="urn:microsoft.com/office/officeart/2008/layout/VerticalCurvedList"/>
    <dgm:cxn modelId="{63FFB04E-2EFA-D945-ABD2-D7B4B562057A}" type="presParOf" srcId="{4771FCE7-3D13-B847-A0C4-8D4CF9C64086}" destId="{995EF912-2B3E-F040-85DF-BC2701185D6D}" srcOrd="4" destOrd="0" presId="urn:microsoft.com/office/officeart/2008/layout/VerticalCurvedList"/>
    <dgm:cxn modelId="{1FD33A7B-043C-5141-9C7A-B08F185D75C1}" type="presParOf" srcId="{995EF912-2B3E-F040-85DF-BC2701185D6D}" destId="{4C75B624-2D51-2741-9FF5-F2F614011986}" srcOrd="0" destOrd="0" presId="urn:microsoft.com/office/officeart/2008/layout/VerticalCurvedList"/>
    <dgm:cxn modelId="{518B50BB-5FA6-EC44-8C6C-A104025E748E}" type="presParOf" srcId="{4771FCE7-3D13-B847-A0C4-8D4CF9C64086}" destId="{EE5C6E6D-60EB-BC42-9BCC-1D0393D60291}" srcOrd="5" destOrd="0" presId="urn:microsoft.com/office/officeart/2008/layout/VerticalCurvedList"/>
    <dgm:cxn modelId="{11D13D87-3070-5449-9901-736EA22CD296}" type="presParOf" srcId="{4771FCE7-3D13-B847-A0C4-8D4CF9C64086}" destId="{7F83D28C-D633-2043-B669-65A5E4B1F214}" srcOrd="6" destOrd="0" presId="urn:microsoft.com/office/officeart/2008/layout/VerticalCurvedList"/>
    <dgm:cxn modelId="{BED2A1F1-5046-0244-8B90-D40BF4D9A0F5}" type="presParOf" srcId="{7F83D28C-D633-2043-B669-65A5E4B1F214}" destId="{45D1491A-9490-C74E-9FD2-68E7E3A5F459}" srcOrd="0" destOrd="0" presId="urn:microsoft.com/office/officeart/2008/layout/VerticalCurvedList"/>
    <dgm:cxn modelId="{9BDE1732-1824-BB4D-AD5B-110F3B3561D5}" type="presParOf" srcId="{4771FCE7-3D13-B847-A0C4-8D4CF9C64086}" destId="{89DA38DB-DE96-274E-AE37-F8E133783387}" srcOrd="7" destOrd="0" presId="urn:microsoft.com/office/officeart/2008/layout/VerticalCurvedList"/>
    <dgm:cxn modelId="{74BBBA08-2642-614E-82B0-A0392918C8AE}" type="presParOf" srcId="{4771FCE7-3D13-B847-A0C4-8D4CF9C64086}" destId="{C8BB8571-0DA7-524D-9925-0FAC69493D67}" srcOrd="8" destOrd="0" presId="urn:microsoft.com/office/officeart/2008/layout/VerticalCurvedList"/>
    <dgm:cxn modelId="{67ED5C9C-E5E1-4B42-8D68-FD1895BE8F92}" type="presParOf" srcId="{C8BB8571-0DA7-524D-9925-0FAC69493D67}" destId="{CA1BA449-B6A3-E847-ADA0-E146C5EC5D6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8B895C-FBEC-4B51-9E0A-3D486751CC03}" type="doc">
      <dgm:prSet loTypeId="urn:microsoft.com/office/officeart/2005/8/layout/hProcess9" loCatId="process" qsTypeId="urn:microsoft.com/office/officeart/2005/8/quickstyle/simple3" qsCatId="simple" csTypeId="urn:microsoft.com/office/officeart/2005/8/colors/colorful1" csCatId="colorful" phldr="1"/>
      <dgm:spPr/>
    </dgm:pt>
    <dgm:pt modelId="{D1422A99-4C8C-44F9-999D-20070F5AE418}">
      <dgm:prSet phldrT="[Text]" custT="1"/>
      <dgm:spPr/>
      <dgm:t>
        <a:bodyPr/>
        <a:lstStyle/>
        <a:p>
          <a:r>
            <a:rPr lang="en-US" sz="2000" b="1" dirty="0">
              <a:solidFill>
                <a:schemeClr val="bg2"/>
              </a:solidFill>
              <a:latin typeface="Montserrat" pitchFamily="2" charset="77"/>
            </a:rPr>
            <a:t>Deliverable owner</a:t>
          </a:r>
        </a:p>
      </dgm:t>
    </dgm:pt>
    <dgm:pt modelId="{0C4F0891-1DE4-4476-9984-7BE90E6331A8}" type="parTrans" cxnId="{41FB7D91-93FF-4D00-B979-F58094976521}">
      <dgm:prSet/>
      <dgm:spPr/>
      <dgm:t>
        <a:bodyPr/>
        <a:lstStyle/>
        <a:p>
          <a:endParaRPr lang="en-US" sz="2800" b="1">
            <a:solidFill>
              <a:schemeClr val="bg2"/>
            </a:solidFill>
            <a:latin typeface="Montserrat" pitchFamily="2" charset="77"/>
          </a:endParaRPr>
        </a:p>
      </dgm:t>
    </dgm:pt>
    <dgm:pt modelId="{F51DBBAB-A098-4A04-A9DC-DAA700EC5295}" type="sibTrans" cxnId="{41FB7D91-93FF-4D00-B979-F58094976521}">
      <dgm:prSet/>
      <dgm:spPr/>
      <dgm:t>
        <a:bodyPr/>
        <a:lstStyle/>
        <a:p>
          <a:endParaRPr lang="en-US" sz="2800" b="1">
            <a:solidFill>
              <a:schemeClr val="bg2"/>
            </a:solidFill>
            <a:latin typeface="Montserrat" pitchFamily="2" charset="77"/>
          </a:endParaRPr>
        </a:p>
      </dgm:t>
    </dgm:pt>
    <dgm:pt modelId="{FAE61664-4315-4D58-8848-DF3D24CFB980}">
      <dgm:prSet phldrT="[Text]" custT="1"/>
      <dgm:spPr/>
      <dgm:t>
        <a:bodyPr/>
        <a:lstStyle/>
        <a:p>
          <a:r>
            <a:rPr lang="en-US" sz="2000" b="1" dirty="0">
              <a:solidFill>
                <a:schemeClr val="bg2"/>
              </a:solidFill>
              <a:latin typeface="Montserrat" pitchFamily="2" charset="77"/>
            </a:rPr>
            <a:t>Steering Board</a:t>
          </a:r>
        </a:p>
        <a:p>
          <a:r>
            <a:rPr lang="en-US" sz="2000" b="1" dirty="0">
              <a:solidFill>
                <a:schemeClr val="bg2"/>
              </a:solidFill>
              <a:latin typeface="Montserrat" pitchFamily="2" charset="77"/>
            </a:rPr>
            <a:t>Approval/rejection</a:t>
          </a:r>
        </a:p>
        <a:p>
          <a:r>
            <a:rPr lang="en-US" sz="2000" b="1" dirty="0">
              <a:solidFill>
                <a:schemeClr val="bg2"/>
              </a:solidFill>
              <a:latin typeface="Montserrat" pitchFamily="2" charset="77"/>
            </a:rPr>
            <a:t>1 Week</a:t>
          </a:r>
        </a:p>
      </dgm:t>
    </dgm:pt>
    <dgm:pt modelId="{3C32A278-6A53-4E98-9625-5F79D274DDD0}" type="parTrans" cxnId="{1032F049-0A99-468D-BE77-E1132A0CD07C}">
      <dgm:prSet/>
      <dgm:spPr/>
      <dgm:t>
        <a:bodyPr/>
        <a:lstStyle/>
        <a:p>
          <a:endParaRPr lang="en-US" sz="2800" b="1">
            <a:solidFill>
              <a:schemeClr val="bg2"/>
            </a:solidFill>
            <a:latin typeface="Montserrat" pitchFamily="2" charset="77"/>
          </a:endParaRPr>
        </a:p>
      </dgm:t>
    </dgm:pt>
    <dgm:pt modelId="{530DF3B8-F58C-49C3-9793-553702F8DD83}" type="sibTrans" cxnId="{1032F049-0A99-468D-BE77-E1132A0CD07C}">
      <dgm:prSet/>
      <dgm:spPr/>
      <dgm:t>
        <a:bodyPr/>
        <a:lstStyle/>
        <a:p>
          <a:endParaRPr lang="en-US" sz="2800" b="1">
            <a:solidFill>
              <a:schemeClr val="bg2"/>
            </a:solidFill>
            <a:latin typeface="Montserrat" pitchFamily="2" charset="77"/>
          </a:endParaRPr>
        </a:p>
      </dgm:t>
    </dgm:pt>
    <dgm:pt modelId="{1CEA772A-6A1C-40F8-A665-D8020938BD1E}">
      <dgm:prSet phldrT="[Text]" custT="1"/>
      <dgm:spPr/>
      <dgm:t>
        <a:bodyPr/>
        <a:lstStyle/>
        <a:p>
          <a:r>
            <a:rPr lang="en-US" sz="2000" b="1" dirty="0">
              <a:solidFill>
                <a:schemeClr val="bg2"/>
              </a:solidFill>
              <a:latin typeface="Montserrat" pitchFamily="2" charset="77"/>
            </a:rPr>
            <a:t>Submission by Project Manager (deadline)</a:t>
          </a:r>
        </a:p>
      </dgm:t>
    </dgm:pt>
    <dgm:pt modelId="{5D651B6E-1800-4B22-ABFA-B42205491290}" type="parTrans" cxnId="{C338EF3C-1022-4E62-B238-14F164234C41}">
      <dgm:prSet/>
      <dgm:spPr/>
      <dgm:t>
        <a:bodyPr/>
        <a:lstStyle/>
        <a:p>
          <a:endParaRPr lang="en-US" sz="2800" b="1">
            <a:solidFill>
              <a:schemeClr val="bg2"/>
            </a:solidFill>
            <a:latin typeface="Montserrat" pitchFamily="2" charset="77"/>
          </a:endParaRPr>
        </a:p>
      </dgm:t>
    </dgm:pt>
    <dgm:pt modelId="{0985F661-B091-43AF-A3FC-59AB32C2B668}" type="sibTrans" cxnId="{C338EF3C-1022-4E62-B238-14F164234C41}">
      <dgm:prSet/>
      <dgm:spPr/>
      <dgm:t>
        <a:bodyPr/>
        <a:lstStyle/>
        <a:p>
          <a:endParaRPr lang="en-US" sz="2800" b="1">
            <a:solidFill>
              <a:schemeClr val="bg2"/>
            </a:solidFill>
            <a:latin typeface="Montserrat" pitchFamily="2" charset="77"/>
          </a:endParaRPr>
        </a:p>
      </dgm:t>
    </dgm:pt>
    <dgm:pt modelId="{A4FFE20F-3FF4-4F1A-A03C-43662B2456BF}">
      <dgm:prSet phldrT="[Text]" custT="1"/>
      <dgm:spPr/>
      <dgm:t>
        <a:bodyPr/>
        <a:lstStyle/>
        <a:p>
          <a:r>
            <a:rPr lang="en-US" sz="2000" b="1" dirty="0">
              <a:solidFill>
                <a:schemeClr val="bg2"/>
              </a:solidFill>
              <a:latin typeface="Montserrat" pitchFamily="2" charset="77"/>
            </a:rPr>
            <a:t>Project manager</a:t>
          </a:r>
        </a:p>
        <a:p>
          <a:r>
            <a:rPr lang="en-US" sz="2000" b="1" dirty="0">
              <a:solidFill>
                <a:schemeClr val="bg2"/>
              </a:solidFill>
              <a:latin typeface="Montserrat" pitchFamily="2" charset="77"/>
            </a:rPr>
            <a:t>Approval/review</a:t>
          </a:r>
        </a:p>
      </dgm:t>
    </dgm:pt>
    <dgm:pt modelId="{A808E37F-85F4-4C8F-922E-E73BA2AFC547}" type="parTrans" cxnId="{BB37FCFE-B955-45ED-8CC1-BD72865DE359}">
      <dgm:prSet/>
      <dgm:spPr/>
      <dgm:t>
        <a:bodyPr/>
        <a:lstStyle/>
        <a:p>
          <a:endParaRPr lang="en-US" sz="2800" b="1">
            <a:solidFill>
              <a:schemeClr val="bg2"/>
            </a:solidFill>
            <a:latin typeface="Montserrat" pitchFamily="2" charset="77"/>
          </a:endParaRPr>
        </a:p>
      </dgm:t>
    </dgm:pt>
    <dgm:pt modelId="{EDEBE21A-B479-4B05-BAD7-E02446DFC6C6}" type="sibTrans" cxnId="{BB37FCFE-B955-45ED-8CC1-BD72865DE359}">
      <dgm:prSet/>
      <dgm:spPr/>
      <dgm:t>
        <a:bodyPr/>
        <a:lstStyle/>
        <a:p>
          <a:endParaRPr lang="en-US" sz="2800" b="1">
            <a:solidFill>
              <a:schemeClr val="bg2"/>
            </a:solidFill>
            <a:latin typeface="Montserrat" pitchFamily="2" charset="77"/>
          </a:endParaRPr>
        </a:p>
      </dgm:t>
    </dgm:pt>
    <dgm:pt modelId="{0196727B-58FC-4CC4-A05C-4F6E0CAA6C52}">
      <dgm:prSet phldrT="[Text]" custT="1"/>
      <dgm:spPr/>
      <dgm:t>
        <a:bodyPr/>
        <a:lstStyle/>
        <a:p>
          <a:r>
            <a:rPr lang="en-US" sz="2000" b="1">
              <a:solidFill>
                <a:schemeClr val="bg2"/>
              </a:solidFill>
              <a:latin typeface="Montserrat" pitchFamily="2" charset="77"/>
            </a:rPr>
            <a:t>WP </a:t>
          </a:r>
          <a:r>
            <a:rPr lang="en-US" sz="2000" b="1" dirty="0">
              <a:solidFill>
                <a:schemeClr val="bg2"/>
              </a:solidFill>
              <a:latin typeface="Montserrat" pitchFamily="2" charset="77"/>
            </a:rPr>
            <a:t>leader </a:t>
          </a:r>
        </a:p>
        <a:p>
          <a:r>
            <a:rPr lang="en-US" sz="2000" b="1" dirty="0">
              <a:solidFill>
                <a:schemeClr val="bg2"/>
              </a:solidFill>
              <a:latin typeface="Montserrat" pitchFamily="2" charset="77"/>
            </a:rPr>
            <a:t>Approval/review</a:t>
          </a:r>
        </a:p>
      </dgm:t>
    </dgm:pt>
    <dgm:pt modelId="{E4A80F4A-5DFF-43C8-98D8-52724928D464}" type="parTrans" cxnId="{830BA708-81B0-4E50-9AE2-7333DCC8B350}">
      <dgm:prSet/>
      <dgm:spPr/>
      <dgm:t>
        <a:bodyPr/>
        <a:lstStyle/>
        <a:p>
          <a:endParaRPr lang="en-US" sz="2800" b="1">
            <a:solidFill>
              <a:schemeClr val="bg2"/>
            </a:solidFill>
            <a:latin typeface="Montserrat" pitchFamily="2" charset="77"/>
          </a:endParaRPr>
        </a:p>
      </dgm:t>
    </dgm:pt>
    <dgm:pt modelId="{F1BBB71B-47AD-4E3E-A939-F50B4FDE7D72}" type="sibTrans" cxnId="{830BA708-81B0-4E50-9AE2-7333DCC8B350}">
      <dgm:prSet/>
      <dgm:spPr/>
      <dgm:t>
        <a:bodyPr/>
        <a:lstStyle/>
        <a:p>
          <a:endParaRPr lang="en-US" sz="2800" b="1">
            <a:solidFill>
              <a:schemeClr val="bg2"/>
            </a:solidFill>
            <a:latin typeface="Montserrat" pitchFamily="2" charset="77"/>
          </a:endParaRPr>
        </a:p>
      </dgm:t>
    </dgm:pt>
    <dgm:pt modelId="{9243769B-1811-409D-933E-DBA2D80E3642}" type="pres">
      <dgm:prSet presAssocID="{948B895C-FBEC-4B51-9E0A-3D486751CC03}" presName="CompostProcess" presStyleCnt="0">
        <dgm:presLayoutVars>
          <dgm:dir/>
          <dgm:resizeHandles val="exact"/>
        </dgm:presLayoutVars>
      </dgm:prSet>
      <dgm:spPr/>
    </dgm:pt>
    <dgm:pt modelId="{AFC02A36-F29C-4B5E-8365-A47696783B2B}" type="pres">
      <dgm:prSet presAssocID="{948B895C-FBEC-4B51-9E0A-3D486751CC03}" presName="arrow" presStyleLbl="bgShp" presStyleIdx="0" presStyleCnt="1"/>
      <dgm:spPr>
        <a:solidFill>
          <a:schemeClr val="bg2">
            <a:lumMod val="40000"/>
            <a:lumOff val="60000"/>
          </a:schemeClr>
        </a:solidFill>
      </dgm:spPr>
    </dgm:pt>
    <dgm:pt modelId="{D2F3150A-BC2E-4E92-B203-BC4FE202C55B}" type="pres">
      <dgm:prSet presAssocID="{948B895C-FBEC-4B51-9E0A-3D486751CC03}" presName="linearProcess" presStyleCnt="0"/>
      <dgm:spPr/>
    </dgm:pt>
    <dgm:pt modelId="{7C18BD22-4BCB-495D-A2EF-76989E2B74ED}" type="pres">
      <dgm:prSet presAssocID="{D1422A99-4C8C-44F9-999D-20070F5AE418}" presName="textNode" presStyleLbl="node1" presStyleIdx="0" presStyleCnt="5">
        <dgm:presLayoutVars>
          <dgm:bulletEnabled val="1"/>
        </dgm:presLayoutVars>
      </dgm:prSet>
      <dgm:spPr/>
    </dgm:pt>
    <dgm:pt modelId="{623ED2E6-4A76-46C7-99D3-B6587E35719A}" type="pres">
      <dgm:prSet presAssocID="{F51DBBAB-A098-4A04-A9DC-DAA700EC5295}" presName="sibTrans" presStyleCnt="0"/>
      <dgm:spPr/>
    </dgm:pt>
    <dgm:pt modelId="{EE5E2C8C-6552-4CCD-8EE5-44BE5B193232}" type="pres">
      <dgm:prSet presAssocID="{0196727B-58FC-4CC4-A05C-4F6E0CAA6C52}" presName="textNode" presStyleLbl="node1" presStyleIdx="1" presStyleCnt="5">
        <dgm:presLayoutVars>
          <dgm:bulletEnabled val="1"/>
        </dgm:presLayoutVars>
      </dgm:prSet>
      <dgm:spPr/>
    </dgm:pt>
    <dgm:pt modelId="{624F1419-551C-4264-A6C5-706D8E96FB92}" type="pres">
      <dgm:prSet presAssocID="{F1BBB71B-47AD-4E3E-A939-F50B4FDE7D72}" presName="sibTrans" presStyleCnt="0"/>
      <dgm:spPr/>
    </dgm:pt>
    <dgm:pt modelId="{6F441449-F636-4315-8FBF-6F4FCFA94ED7}" type="pres">
      <dgm:prSet presAssocID="{A4FFE20F-3FF4-4F1A-A03C-43662B2456BF}" presName="textNode" presStyleLbl="node1" presStyleIdx="2" presStyleCnt="5" custScaleX="113493">
        <dgm:presLayoutVars>
          <dgm:bulletEnabled val="1"/>
        </dgm:presLayoutVars>
      </dgm:prSet>
      <dgm:spPr/>
    </dgm:pt>
    <dgm:pt modelId="{77D53B2E-A7A5-498A-B3BC-EAA5C08EA5A0}" type="pres">
      <dgm:prSet presAssocID="{EDEBE21A-B479-4B05-BAD7-E02446DFC6C6}" presName="sibTrans" presStyleCnt="0"/>
      <dgm:spPr/>
    </dgm:pt>
    <dgm:pt modelId="{4FB0E456-043C-4C57-AEAA-D529D6E9FCA1}" type="pres">
      <dgm:prSet presAssocID="{FAE61664-4315-4D58-8848-DF3D24CFB980}" presName="textNode" presStyleLbl="node1" presStyleIdx="3" presStyleCnt="5">
        <dgm:presLayoutVars>
          <dgm:bulletEnabled val="1"/>
        </dgm:presLayoutVars>
      </dgm:prSet>
      <dgm:spPr/>
    </dgm:pt>
    <dgm:pt modelId="{1FA1CF79-F44A-4FFC-B532-9B1CE708E80D}" type="pres">
      <dgm:prSet presAssocID="{530DF3B8-F58C-49C3-9793-553702F8DD83}" presName="sibTrans" presStyleCnt="0"/>
      <dgm:spPr/>
    </dgm:pt>
    <dgm:pt modelId="{9DC1AF4D-B2AC-488E-915C-DA0009846960}" type="pres">
      <dgm:prSet presAssocID="{1CEA772A-6A1C-40F8-A665-D8020938BD1E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830BA708-81B0-4E50-9AE2-7333DCC8B350}" srcId="{948B895C-FBEC-4B51-9E0A-3D486751CC03}" destId="{0196727B-58FC-4CC4-A05C-4F6E0CAA6C52}" srcOrd="1" destOrd="0" parTransId="{E4A80F4A-5DFF-43C8-98D8-52724928D464}" sibTransId="{F1BBB71B-47AD-4E3E-A939-F50B4FDE7D72}"/>
    <dgm:cxn modelId="{55A58C1B-8353-499D-A2C7-CB836EFB1040}" type="presOf" srcId="{FAE61664-4315-4D58-8848-DF3D24CFB980}" destId="{4FB0E456-043C-4C57-AEAA-D529D6E9FCA1}" srcOrd="0" destOrd="0" presId="urn:microsoft.com/office/officeart/2005/8/layout/hProcess9"/>
    <dgm:cxn modelId="{FF066620-5F08-4156-929E-84C39E4CE240}" type="presOf" srcId="{0196727B-58FC-4CC4-A05C-4F6E0CAA6C52}" destId="{EE5E2C8C-6552-4CCD-8EE5-44BE5B193232}" srcOrd="0" destOrd="0" presId="urn:microsoft.com/office/officeart/2005/8/layout/hProcess9"/>
    <dgm:cxn modelId="{9077152E-7E88-4473-A67A-918B064B3DAF}" type="presOf" srcId="{A4FFE20F-3FF4-4F1A-A03C-43662B2456BF}" destId="{6F441449-F636-4315-8FBF-6F4FCFA94ED7}" srcOrd="0" destOrd="0" presId="urn:microsoft.com/office/officeart/2005/8/layout/hProcess9"/>
    <dgm:cxn modelId="{027CB539-C3B4-4965-9314-6EEEA80EF27B}" type="presOf" srcId="{1CEA772A-6A1C-40F8-A665-D8020938BD1E}" destId="{9DC1AF4D-B2AC-488E-915C-DA0009846960}" srcOrd="0" destOrd="0" presId="urn:microsoft.com/office/officeart/2005/8/layout/hProcess9"/>
    <dgm:cxn modelId="{C338EF3C-1022-4E62-B238-14F164234C41}" srcId="{948B895C-FBEC-4B51-9E0A-3D486751CC03}" destId="{1CEA772A-6A1C-40F8-A665-D8020938BD1E}" srcOrd="4" destOrd="0" parTransId="{5D651B6E-1800-4B22-ABFA-B42205491290}" sibTransId="{0985F661-B091-43AF-A3FC-59AB32C2B668}"/>
    <dgm:cxn modelId="{1032F049-0A99-468D-BE77-E1132A0CD07C}" srcId="{948B895C-FBEC-4B51-9E0A-3D486751CC03}" destId="{FAE61664-4315-4D58-8848-DF3D24CFB980}" srcOrd="3" destOrd="0" parTransId="{3C32A278-6A53-4E98-9625-5F79D274DDD0}" sibTransId="{530DF3B8-F58C-49C3-9793-553702F8DD83}"/>
    <dgm:cxn modelId="{41FB7D91-93FF-4D00-B979-F58094976521}" srcId="{948B895C-FBEC-4B51-9E0A-3D486751CC03}" destId="{D1422A99-4C8C-44F9-999D-20070F5AE418}" srcOrd="0" destOrd="0" parTransId="{0C4F0891-1DE4-4476-9984-7BE90E6331A8}" sibTransId="{F51DBBAB-A098-4A04-A9DC-DAA700EC5295}"/>
    <dgm:cxn modelId="{48D214D0-5152-40D2-ACDE-0F40C310E907}" type="presOf" srcId="{D1422A99-4C8C-44F9-999D-20070F5AE418}" destId="{7C18BD22-4BCB-495D-A2EF-76989E2B74ED}" srcOrd="0" destOrd="0" presId="urn:microsoft.com/office/officeart/2005/8/layout/hProcess9"/>
    <dgm:cxn modelId="{E0B93EEA-A5BB-4F19-8AE4-0759569F4261}" type="presOf" srcId="{948B895C-FBEC-4B51-9E0A-3D486751CC03}" destId="{9243769B-1811-409D-933E-DBA2D80E3642}" srcOrd="0" destOrd="0" presId="urn:microsoft.com/office/officeart/2005/8/layout/hProcess9"/>
    <dgm:cxn modelId="{BB37FCFE-B955-45ED-8CC1-BD72865DE359}" srcId="{948B895C-FBEC-4B51-9E0A-3D486751CC03}" destId="{A4FFE20F-3FF4-4F1A-A03C-43662B2456BF}" srcOrd="2" destOrd="0" parTransId="{A808E37F-85F4-4C8F-922E-E73BA2AFC547}" sibTransId="{EDEBE21A-B479-4B05-BAD7-E02446DFC6C6}"/>
    <dgm:cxn modelId="{761AB666-9391-4DD3-A9F2-D37CD835AB08}" type="presParOf" srcId="{9243769B-1811-409D-933E-DBA2D80E3642}" destId="{AFC02A36-F29C-4B5E-8365-A47696783B2B}" srcOrd="0" destOrd="0" presId="urn:microsoft.com/office/officeart/2005/8/layout/hProcess9"/>
    <dgm:cxn modelId="{38BA1D2E-6BF8-4846-8789-BD07BAF23F36}" type="presParOf" srcId="{9243769B-1811-409D-933E-DBA2D80E3642}" destId="{D2F3150A-BC2E-4E92-B203-BC4FE202C55B}" srcOrd="1" destOrd="0" presId="urn:microsoft.com/office/officeart/2005/8/layout/hProcess9"/>
    <dgm:cxn modelId="{F3587E73-DFC4-4668-887F-E888A9643DDA}" type="presParOf" srcId="{D2F3150A-BC2E-4E92-B203-BC4FE202C55B}" destId="{7C18BD22-4BCB-495D-A2EF-76989E2B74ED}" srcOrd="0" destOrd="0" presId="urn:microsoft.com/office/officeart/2005/8/layout/hProcess9"/>
    <dgm:cxn modelId="{F2240DD1-220B-4177-9421-8E16EDCE2C30}" type="presParOf" srcId="{D2F3150A-BC2E-4E92-B203-BC4FE202C55B}" destId="{623ED2E6-4A76-46C7-99D3-B6587E35719A}" srcOrd="1" destOrd="0" presId="urn:microsoft.com/office/officeart/2005/8/layout/hProcess9"/>
    <dgm:cxn modelId="{55350F9A-9D9D-43CB-B41E-B133B4C4B010}" type="presParOf" srcId="{D2F3150A-BC2E-4E92-B203-BC4FE202C55B}" destId="{EE5E2C8C-6552-4CCD-8EE5-44BE5B193232}" srcOrd="2" destOrd="0" presId="urn:microsoft.com/office/officeart/2005/8/layout/hProcess9"/>
    <dgm:cxn modelId="{1E39435A-E025-49F3-9652-8EA900B7E12A}" type="presParOf" srcId="{D2F3150A-BC2E-4E92-B203-BC4FE202C55B}" destId="{624F1419-551C-4264-A6C5-706D8E96FB92}" srcOrd="3" destOrd="0" presId="urn:microsoft.com/office/officeart/2005/8/layout/hProcess9"/>
    <dgm:cxn modelId="{90A2F7CE-032B-4AEA-84EC-B3835E5BEA58}" type="presParOf" srcId="{D2F3150A-BC2E-4E92-B203-BC4FE202C55B}" destId="{6F441449-F636-4315-8FBF-6F4FCFA94ED7}" srcOrd="4" destOrd="0" presId="urn:microsoft.com/office/officeart/2005/8/layout/hProcess9"/>
    <dgm:cxn modelId="{CAC945A1-7398-48E3-A608-F4EDCA37E16B}" type="presParOf" srcId="{D2F3150A-BC2E-4E92-B203-BC4FE202C55B}" destId="{77D53B2E-A7A5-498A-B3BC-EAA5C08EA5A0}" srcOrd="5" destOrd="0" presId="urn:microsoft.com/office/officeart/2005/8/layout/hProcess9"/>
    <dgm:cxn modelId="{EAEE343E-923E-4F75-A797-F0D5CC8B110B}" type="presParOf" srcId="{D2F3150A-BC2E-4E92-B203-BC4FE202C55B}" destId="{4FB0E456-043C-4C57-AEAA-D529D6E9FCA1}" srcOrd="6" destOrd="0" presId="urn:microsoft.com/office/officeart/2005/8/layout/hProcess9"/>
    <dgm:cxn modelId="{799E3FF2-1171-4A5E-BC11-27B137ABDEF3}" type="presParOf" srcId="{D2F3150A-BC2E-4E92-B203-BC4FE202C55B}" destId="{1FA1CF79-F44A-4FFC-B532-9B1CE708E80D}" srcOrd="7" destOrd="0" presId="urn:microsoft.com/office/officeart/2005/8/layout/hProcess9"/>
    <dgm:cxn modelId="{49E66314-B971-438E-B08D-FE3298CAA691}" type="presParOf" srcId="{D2F3150A-BC2E-4E92-B203-BC4FE202C55B}" destId="{9DC1AF4D-B2AC-488E-915C-DA0009846960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42567-6FC4-9342-BD9C-0417F9164800}">
      <dsp:nvSpPr>
        <dsp:cNvPr id="0" name=""/>
        <dsp:cNvSpPr/>
      </dsp:nvSpPr>
      <dsp:spPr>
        <a:xfrm>
          <a:off x="-6946996" y="-1062074"/>
          <a:ext cx="8267607" cy="8267607"/>
        </a:xfrm>
        <a:prstGeom prst="blockArc">
          <a:avLst>
            <a:gd name="adj1" fmla="val 18900000"/>
            <a:gd name="adj2" fmla="val 2700000"/>
            <a:gd name="adj3" fmla="val 261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1D66CD-3188-0F4A-9A06-F18641BE8C69}">
      <dsp:nvSpPr>
        <dsp:cNvPr id="0" name=""/>
        <dsp:cNvSpPr/>
      </dsp:nvSpPr>
      <dsp:spPr>
        <a:xfrm>
          <a:off x="690961" y="472309"/>
          <a:ext cx="5317009" cy="9451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50181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>
              <a:solidFill>
                <a:schemeClr val="bg2"/>
              </a:solidFill>
              <a:latin typeface="Montserrat" pitchFamily="2" charset="77"/>
            </a:rPr>
            <a:t>Contractual</a:t>
          </a:r>
        </a:p>
      </dsp:txBody>
      <dsp:txXfrm>
        <a:off x="690961" y="472309"/>
        <a:ext cx="5317009" cy="945109"/>
      </dsp:txXfrm>
    </dsp:sp>
    <dsp:sp modelId="{D1F02028-05D5-A743-8507-C9BFCE9AF32D}">
      <dsp:nvSpPr>
        <dsp:cNvPr id="0" name=""/>
        <dsp:cNvSpPr/>
      </dsp:nvSpPr>
      <dsp:spPr>
        <a:xfrm>
          <a:off x="100267" y="354170"/>
          <a:ext cx="1181386" cy="118138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E812AD6-0A1F-444B-ABD3-6D25D8DB4EBC}">
      <dsp:nvSpPr>
        <dsp:cNvPr id="0" name=""/>
        <dsp:cNvSpPr/>
      </dsp:nvSpPr>
      <dsp:spPr>
        <a:xfrm>
          <a:off x="1232814" y="1890219"/>
          <a:ext cx="4775156" cy="94510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50181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>
              <a:solidFill>
                <a:schemeClr val="bg2"/>
              </a:solidFill>
              <a:latin typeface="Montserrat" pitchFamily="2" charset="77"/>
            </a:rPr>
            <a:t>Financial </a:t>
          </a:r>
        </a:p>
      </dsp:txBody>
      <dsp:txXfrm>
        <a:off x="1232814" y="1890219"/>
        <a:ext cx="4775156" cy="945109"/>
      </dsp:txXfrm>
    </dsp:sp>
    <dsp:sp modelId="{4C75B624-2D51-2741-9FF5-F2F614011986}">
      <dsp:nvSpPr>
        <dsp:cNvPr id="0" name=""/>
        <dsp:cNvSpPr/>
      </dsp:nvSpPr>
      <dsp:spPr>
        <a:xfrm>
          <a:off x="642120" y="1772080"/>
          <a:ext cx="1181386" cy="118138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E5C6E6D-60EB-BC42-9BCC-1D0393D60291}">
      <dsp:nvSpPr>
        <dsp:cNvPr id="0" name=""/>
        <dsp:cNvSpPr/>
      </dsp:nvSpPr>
      <dsp:spPr>
        <a:xfrm>
          <a:off x="1232814" y="3308129"/>
          <a:ext cx="4775156" cy="94510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50181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>
              <a:solidFill>
                <a:schemeClr val="bg2"/>
              </a:solidFill>
              <a:latin typeface="Montserrat" pitchFamily="2" charset="77"/>
            </a:rPr>
            <a:t>Operational</a:t>
          </a:r>
        </a:p>
      </dsp:txBody>
      <dsp:txXfrm>
        <a:off x="1232814" y="3308129"/>
        <a:ext cx="4775156" cy="945109"/>
      </dsp:txXfrm>
    </dsp:sp>
    <dsp:sp modelId="{45D1491A-9490-C74E-9FD2-68E7E3A5F459}">
      <dsp:nvSpPr>
        <dsp:cNvPr id="0" name=""/>
        <dsp:cNvSpPr/>
      </dsp:nvSpPr>
      <dsp:spPr>
        <a:xfrm>
          <a:off x="642120" y="3189990"/>
          <a:ext cx="1181386" cy="118138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9DA38DB-DE96-274E-AE37-F8E133783387}">
      <dsp:nvSpPr>
        <dsp:cNvPr id="0" name=""/>
        <dsp:cNvSpPr/>
      </dsp:nvSpPr>
      <dsp:spPr>
        <a:xfrm>
          <a:off x="690961" y="4726039"/>
          <a:ext cx="5317009" cy="94510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50181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>
              <a:solidFill>
                <a:schemeClr val="bg2"/>
              </a:solidFill>
              <a:latin typeface="Montserrat" pitchFamily="2" charset="77"/>
            </a:rPr>
            <a:t>Strategic </a:t>
          </a:r>
        </a:p>
      </dsp:txBody>
      <dsp:txXfrm>
        <a:off x="690961" y="4726039"/>
        <a:ext cx="5317009" cy="945109"/>
      </dsp:txXfrm>
    </dsp:sp>
    <dsp:sp modelId="{CA1BA449-B6A3-E847-ADA0-E146C5EC5D6F}">
      <dsp:nvSpPr>
        <dsp:cNvPr id="0" name=""/>
        <dsp:cNvSpPr/>
      </dsp:nvSpPr>
      <dsp:spPr>
        <a:xfrm>
          <a:off x="100267" y="4607900"/>
          <a:ext cx="1181386" cy="118138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C02A36-F29C-4B5E-8365-A47696783B2B}">
      <dsp:nvSpPr>
        <dsp:cNvPr id="0" name=""/>
        <dsp:cNvSpPr/>
      </dsp:nvSpPr>
      <dsp:spPr>
        <a:xfrm>
          <a:off x="1094422" y="0"/>
          <a:ext cx="12403455" cy="6457949"/>
        </a:xfrm>
        <a:prstGeom prst="rightArrow">
          <a:avLst/>
        </a:prstGeom>
        <a:solidFill>
          <a:schemeClr val="bg2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C18BD22-4BCB-495D-A2EF-76989E2B74ED}">
      <dsp:nvSpPr>
        <dsp:cNvPr id="0" name=""/>
        <dsp:cNvSpPr/>
      </dsp:nvSpPr>
      <dsp:spPr>
        <a:xfrm>
          <a:off x="4263" y="1937385"/>
          <a:ext cx="2513751" cy="25831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2"/>
              </a:solidFill>
              <a:latin typeface="Montserrat" pitchFamily="2" charset="77"/>
            </a:rPr>
            <a:t>Deliverable owner</a:t>
          </a:r>
        </a:p>
      </dsp:txBody>
      <dsp:txXfrm>
        <a:off x="126974" y="2060096"/>
        <a:ext cx="2268329" cy="2337758"/>
      </dsp:txXfrm>
    </dsp:sp>
    <dsp:sp modelId="{EE5E2C8C-6552-4CCD-8EE5-44BE5B193232}">
      <dsp:nvSpPr>
        <dsp:cNvPr id="0" name=""/>
        <dsp:cNvSpPr/>
      </dsp:nvSpPr>
      <dsp:spPr>
        <a:xfrm>
          <a:off x="2936973" y="1937385"/>
          <a:ext cx="2513751" cy="25831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2"/>
              </a:solidFill>
              <a:latin typeface="Montserrat" pitchFamily="2" charset="77"/>
            </a:rPr>
            <a:t>WP </a:t>
          </a:r>
          <a:r>
            <a:rPr lang="en-US" sz="2000" b="1" kern="1200" dirty="0">
              <a:solidFill>
                <a:schemeClr val="bg2"/>
              </a:solidFill>
              <a:latin typeface="Montserrat" pitchFamily="2" charset="77"/>
            </a:rPr>
            <a:t>leader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2"/>
              </a:solidFill>
              <a:latin typeface="Montserrat" pitchFamily="2" charset="77"/>
            </a:rPr>
            <a:t>Approval/review</a:t>
          </a:r>
        </a:p>
      </dsp:txBody>
      <dsp:txXfrm>
        <a:off x="3059684" y="2060096"/>
        <a:ext cx="2268329" cy="2337758"/>
      </dsp:txXfrm>
    </dsp:sp>
    <dsp:sp modelId="{6F441449-F636-4315-8FBF-6F4FCFA94ED7}">
      <dsp:nvSpPr>
        <dsp:cNvPr id="0" name=""/>
        <dsp:cNvSpPr/>
      </dsp:nvSpPr>
      <dsp:spPr>
        <a:xfrm>
          <a:off x="5869683" y="1937385"/>
          <a:ext cx="2852932" cy="25831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2"/>
              </a:solidFill>
              <a:latin typeface="Montserrat" pitchFamily="2" charset="77"/>
            </a:rPr>
            <a:t>Project manager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2"/>
              </a:solidFill>
              <a:latin typeface="Montserrat" pitchFamily="2" charset="77"/>
            </a:rPr>
            <a:t>Approval/review</a:t>
          </a:r>
        </a:p>
      </dsp:txBody>
      <dsp:txXfrm>
        <a:off x="5995783" y="2063485"/>
        <a:ext cx="2600732" cy="2330980"/>
      </dsp:txXfrm>
    </dsp:sp>
    <dsp:sp modelId="{4FB0E456-043C-4C57-AEAA-D529D6E9FCA1}">
      <dsp:nvSpPr>
        <dsp:cNvPr id="0" name=""/>
        <dsp:cNvSpPr/>
      </dsp:nvSpPr>
      <dsp:spPr>
        <a:xfrm>
          <a:off x="9141574" y="1937385"/>
          <a:ext cx="2513751" cy="25831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2"/>
              </a:solidFill>
              <a:latin typeface="Montserrat" pitchFamily="2" charset="77"/>
            </a:rPr>
            <a:t>Steering Board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2"/>
              </a:solidFill>
              <a:latin typeface="Montserrat" pitchFamily="2" charset="77"/>
            </a:rPr>
            <a:t>Approval/rejection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2"/>
              </a:solidFill>
              <a:latin typeface="Montserrat" pitchFamily="2" charset="77"/>
            </a:rPr>
            <a:t>1 Week</a:t>
          </a:r>
        </a:p>
      </dsp:txBody>
      <dsp:txXfrm>
        <a:off x="9264285" y="2060096"/>
        <a:ext cx="2268329" cy="2337758"/>
      </dsp:txXfrm>
    </dsp:sp>
    <dsp:sp modelId="{9DC1AF4D-B2AC-488E-915C-DA0009846960}">
      <dsp:nvSpPr>
        <dsp:cNvPr id="0" name=""/>
        <dsp:cNvSpPr/>
      </dsp:nvSpPr>
      <dsp:spPr>
        <a:xfrm>
          <a:off x="12074285" y="1937385"/>
          <a:ext cx="2513751" cy="25831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2"/>
              </a:solidFill>
              <a:latin typeface="Montserrat" pitchFamily="2" charset="77"/>
            </a:rPr>
            <a:t>Submission by Project Manager (deadline)</a:t>
          </a:r>
        </a:p>
      </dsp:txBody>
      <dsp:txXfrm>
        <a:off x="12196996" y="2060096"/>
        <a:ext cx="2268329" cy="2337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3428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80BB6EAE-8243-FCD1-8D5E-60AB859E2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F3BCB7A4-8B78-C7B9-C7D2-95B3AE1A6B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D2334FA0-2F97-D9B0-7E79-FAA83D75A0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769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80552B47-6B77-D1FA-CF4B-D952805DB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C5D45ACE-CE80-7EEB-6ED7-9735A0D3C3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6419CB25-E648-8B77-9934-0676A1C37A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0139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C53295E1-D716-D8DD-4412-B0D2151D0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EDC1A324-16DE-231A-A5DB-97B7DBA56D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20E13BFA-8ABB-5DCE-53A7-2067E0F77C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8956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D1BEED65-B598-0C30-A69F-9A714EC99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8ABC0D9A-AEB1-8997-CED0-A418CFB2A4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0DAA845B-32B5-053C-397D-36C35C9481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9202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87467BDD-FB8B-E157-CFF2-8060E341E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0A9ABF00-21BF-2B22-1D8C-3B5B39D208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322BCFDA-E29A-6FED-DB12-CB012C45B7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1564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86901E31-DBEC-B5C5-6230-6914D0D3B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E384F620-568B-E056-C7C5-0DA63874F3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F0BA07B5-CFFD-72A1-530C-543108DA88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0987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3D286896-C607-2421-6065-EEDF84C2F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14DD601C-CF49-1490-041A-EFF3F890C0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30D25502-9565-E6C5-CB1D-C2FC3C2637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6255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812ba10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812ba10b2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61550" y="5453125"/>
            <a:ext cx="8003100" cy="3942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3064400" y="6209425"/>
            <a:ext cx="3963900" cy="158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33050" y="1193749"/>
            <a:ext cx="6110700" cy="344320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>
            <a:spLocks noGrp="1"/>
          </p:cNvSpPr>
          <p:nvPr>
            <p:ph type="pic" idx="2"/>
          </p:nvPr>
        </p:nvSpPr>
        <p:spPr>
          <a:xfrm>
            <a:off x="13107700" y="8161200"/>
            <a:ext cx="1690800" cy="1233900"/>
          </a:xfrm>
          <a:prstGeom prst="rect">
            <a:avLst/>
          </a:prstGeom>
          <a:noFill/>
          <a:ln>
            <a:noFill/>
          </a:ln>
        </p:spPr>
      </p:sp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 l="-482"/>
          <a:stretch/>
        </p:blipFill>
        <p:spPr>
          <a:xfrm>
            <a:off x="15348838" y="8258600"/>
            <a:ext cx="1562126" cy="103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/>
          <p:nvPr/>
        </p:nvSpPr>
        <p:spPr>
          <a:xfrm>
            <a:off x="15239733" y="9395100"/>
            <a:ext cx="2240700" cy="9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FUNDED BY THE EUROPEAN UNION </a:t>
            </a:r>
            <a:endParaRPr>
              <a:solidFill>
                <a:schemeClr val="accen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0477500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865473" y="2997675"/>
            <a:ext cx="126315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Montserrat SemiBold"/>
              <a:buChar char="●"/>
              <a:defRPr sz="3200">
                <a:solidFill>
                  <a:schemeClr val="bg2"/>
                </a:solidFill>
                <a:latin typeface="Montserrat" pitchFamily="2" charset="77"/>
                <a:ea typeface="Montserrat" pitchFamily="2" charset="77"/>
                <a:cs typeface="Montserrat SemiBold"/>
                <a:sym typeface="Montserrat SemiBold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 dirty="0"/>
          </a:p>
        </p:txBody>
      </p:sp>
      <p:pic>
        <p:nvPicPr>
          <p:cNvPr id="3" name="Google Shape;12;p2">
            <a:extLst>
              <a:ext uri="{FF2B5EF4-FFF2-40B4-BE49-F238E27FC236}">
                <a16:creationId xmlns:a16="http://schemas.microsoft.com/office/drawing/2014/main" id="{4C479150-4AC8-4F05-3312-17B264802E32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;p2">
            <a:extLst>
              <a:ext uri="{FF2B5EF4-FFF2-40B4-BE49-F238E27FC236}">
                <a16:creationId xmlns:a16="http://schemas.microsoft.com/office/drawing/2014/main" id="{423568D5-2C5C-013D-3512-A67455FFCC58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510924" y="772211"/>
            <a:ext cx="3055350" cy="1721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9517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0477500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865473" y="2997675"/>
            <a:ext cx="126315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Montserrat SemiBold"/>
              <a:buChar char="●"/>
              <a:defRPr sz="3200">
                <a:solidFill>
                  <a:schemeClr val="bg2"/>
                </a:solidFill>
                <a:latin typeface="Montserrat" pitchFamily="2" charset="77"/>
                <a:ea typeface="Montserrat" pitchFamily="2" charset="77"/>
                <a:cs typeface="Montserrat SemiBold"/>
                <a:sym typeface="Montserrat SemiBold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 dirty="0"/>
          </a:p>
        </p:txBody>
      </p:sp>
      <p:pic>
        <p:nvPicPr>
          <p:cNvPr id="6" name="Google Shape;12;p2">
            <a:extLst>
              <a:ext uri="{FF2B5EF4-FFF2-40B4-BE49-F238E27FC236}">
                <a16:creationId xmlns:a16="http://schemas.microsoft.com/office/drawing/2014/main" id="{423568D5-2C5C-013D-3512-A67455FFCC58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510924" y="772211"/>
            <a:ext cx="3055350" cy="1721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135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1_Title 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824870" y="1011340"/>
            <a:ext cx="16885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None/>
              <a:defRPr sz="4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pic>
        <p:nvPicPr>
          <p:cNvPr id="3" name="Google Shape;12;p2">
            <a:extLst>
              <a:ext uri="{FF2B5EF4-FFF2-40B4-BE49-F238E27FC236}">
                <a16:creationId xmlns:a16="http://schemas.microsoft.com/office/drawing/2014/main" id="{B0004B6F-29BC-2158-9703-D54B55A485EB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510924" y="772211"/>
            <a:ext cx="3055350" cy="172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;p2">
            <a:extLst>
              <a:ext uri="{FF2B5EF4-FFF2-40B4-BE49-F238E27FC236}">
                <a16:creationId xmlns:a16="http://schemas.microsoft.com/office/drawing/2014/main" id="{4CC8E9EF-FB72-56A7-1F2D-1B3FDFFA44B8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142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824870" y="1011340"/>
            <a:ext cx="16885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None/>
              <a:defRPr sz="4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pic>
        <p:nvPicPr>
          <p:cNvPr id="2" name="Google Shape;12;p2">
            <a:extLst>
              <a:ext uri="{FF2B5EF4-FFF2-40B4-BE49-F238E27FC236}">
                <a16:creationId xmlns:a16="http://schemas.microsoft.com/office/drawing/2014/main" id="{EDC4D0D5-1DCC-2DE4-4EE5-8D8F79B6BC8A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785626" y="8399221"/>
            <a:ext cx="3055350" cy="172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;p2">
            <a:extLst>
              <a:ext uri="{FF2B5EF4-FFF2-40B4-BE49-F238E27FC236}">
                <a16:creationId xmlns:a16="http://schemas.microsoft.com/office/drawing/2014/main" id="{60AA8EA2-A0B3-D74E-1805-FD8EA60627D6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de sección y descripción 1">
  <p:cSld name="SECTION_TITLE_AND_DESCRIPTION_1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</a:endParaRPr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1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31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marL="914400" lvl="1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xfrm>
            <a:off x="844250" y="1999700"/>
            <a:ext cx="64620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2pPr>
            <a:lvl3pPr lvl="2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3pPr>
            <a:lvl4pPr lvl="3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4pPr>
            <a:lvl5pPr lvl="4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5pPr>
            <a:lvl6pPr lvl="5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6pPr>
            <a:lvl7pPr lvl="6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7pPr>
            <a:lvl8pPr lvl="7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8pPr>
            <a:lvl9pPr lvl="8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2"/>
          </p:nvPr>
        </p:nvSpPr>
        <p:spPr>
          <a:xfrm>
            <a:off x="918974" y="5139500"/>
            <a:ext cx="59865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bg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 dirty="0"/>
          </a:p>
        </p:txBody>
      </p:sp>
      <p:pic>
        <p:nvPicPr>
          <p:cNvPr id="2" name="Google Shape;12;p2">
            <a:extLst>
              <a:ext uri="{FF2B5EF4-FFF2-40B4-BE49-F238E27FC236}">
                <a16:creationId xmlns:a16="http://schemas.microsoft.com/office/drawing/2014/main" id="{3E22BEBC-314E-3376-E28D-30B0B8DE55E0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215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auto">
          <a:xfrm>
            <a:off x="646443" y="565387"/>
            <a:ext cx="16914402" cy="929972"/>
          </a:xfrm>
          <a:prstGeom prst="rect">
            <a:avLst/>
          </a:prstGeom>
        </p:spPr>
        <p:txBody>
          <a:bodyPr anchor="t"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669298" y="9712113"/>
            <a:ext cx="1555571" cy="46176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B58D566-8D13-5C43-8939-614299B6941B}" type="datetimeFigureOut">
              <a:rPr lang="de-DE"/>
              <a:t>02.04.25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2294944" y="9712113"/>
            <a:ext cx="13428968" cy="46176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3" name="Inhaltsplatzhalter 2"/>
          <p:cNvSpPr>
            <a:spLocks noGrp="1"/>
          </p:cNvSpPr>
          <p:nvPr>
            <p:ph idx="1"/>
          </p:nvPr>
        </p:nvSpPr>
        <p:spPr bwMode="auto">
          <a:xfrm>
            <a:off x="644618" y="1752605"/>
            <a:ext cx="16916226" cy="75596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cxnSp>
        <p:nvCxnSpPr>
          <p:cNvPr id="15" name="Gerade Verbindung 14"/>
          <p:cNvCxnSpPr>
            <a:cxnSpLocks/>
          </p:cNvCxnSpPr>
          <p:nvPr userDrawn="1"/>
        </p:nvCxnSpPr>
        <p:spPr bwMode="auto">
          <a:xfrm>
            <a:off x="837378" y="1495358"/>
            <a:ext cx="16723460" cy="0"/>
          </a:xfrm>
          <a:prstGeom prst="line">
            <a:avLst/>
          </a:prstGeom>
          <a:ln w="3175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6160752" y="9829036"/>
            <a:ext cx="1383092" cy="18766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rcRect r="60454"/>
          <a:stretch/>
        </p:blipFill>
        <p:spPr bwMode="auto">
          <a:xfrm>
            <a:off x="16063136" y="615656"/>
            <a:ext cx="1597475" cy="72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00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1255" y="496256"/>
            <a:ext cx="14028209" cy="577850"/>
          </a:xfrm>
        </p:spPr>
        <p:txBody>
          <a:bodyPr lIns="0">
            <a:noAutofit/>
          </a:bodyPr>
          <a:lstStyle>
            <a:lvl1pPr algn="l"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81254" y="1682698"/>
            <a:ext cx="16822856" cy="7814819"/>
          </a:xfrm>
        </p:spPr>
        <p:txBody>
          <a:bodyPr lIns="0">
            <a:normAutofit/>
          </a:bodyPr>
          <a:lstStyle>
            <a:lvl1pPr marL="0" indent="0">
              <a:buNone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9" name="Gerade Verbindung 27">
            <a:extLst>
              <a:ext uri="{FF2B5EF4-FFF2-40B4-BE49-F238E27FC236}">
                <a16:creationId xmlns:a16="http://schemas.microsoft.com/office/drawing/2014/main" id="{0388B120-9511-4090-8C24-24105919963C}"/>
              </a:ext>
            </a:extLst>
          </p:cNvPr>
          <p:cNvCxnSpPr/>
          <p:nvPr userDrawn="1"/>
        </p:nvCxnSpPr>
        <p:spPr>
          <a:xfrm>
            <a:off x="781254" y="1323554"/>
            <a:ext cx="16820768" cy="0"/>
          </a:xfrm>
          <a:prstGeom prst="line">
            <a:avLst/>
          </a:prstGeom>
          <a:ln w="3175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Bild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1232" y="436910"/>
            <a:ext cx="1525101" cy="60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93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E923D-D7CF-EC69-CBC3-EDC5E3317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ACDC0-7C83-257A-7433-16E33E2E6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4DFF4-2476-2DFE-EB91-C578CF390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9AC2-7103-F940-B281-9DB238C39456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5D8F1-0CCB-5434-DCEA-C496FE69F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3C227-2431-2104-A783-44B2B4326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CA434-8FC2-814D-B650-4E8316D1B4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853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750348-3FBD-479C-81AB-4E78C22E51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74490" y="31839"/>
            <a:ext cx="2550227" cy="21039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191D01-D50E-427B-AD58-DADF0EEAF77F}"/>
              </a:ext>
            </a:extLst>
          </p:cNvPr>
          <p:cNvSpPr/>
          <p:nvPr userDrawn="1"/>
        </p:nvSpPr>
        <p:spPr>
          <a:xfrm flipH="1">
            <a:off x="0" y="1246886"/>
            <a:ext cx="15456923" cy="166023"/>
          </a:xfrm>
          <a:prstGeom prst="rect">
            <a:avLst/>
          </a:prstGeom>
          <a:solidFill>
            <a:srgbClr val="213278"/>
          </a:solidFill>
          <a:ln>
            <a:solidFill>
              <a:srgbClr val="213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F4B2C6-3D29-4B81-AD6D-C9050958F8C2}"/>
              </a:ext>
            </a:extLst>
          </p:cNvPr>
          <p:cNvSpPr txBox="1"/>
          <p:nvPr userDrawn="1"/>
        </p:nvSpPr>
        <p:spPr>
          <a:xfrm>
            <a:off x="154548" y="9632150"/>
            <a:ext cx="436030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spc="150" baseline="0" dirty="0">
                <a:solidFill>
                  <a:srgbClr val="2132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www.arice-h2020.eu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09E634-BB56-4DE5-B74E-4B655CAC4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06752" y="9407905"/>
            <a:ext cx="1058466" cy="699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9410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79325" y="890050"/>
            <a:ext cx="16885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20025" y="2304950"/>
            <a:ext cx="16179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SemiBold"/>
              <a:buChar char="●"/>
              <a:defRPr sz="36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○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■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●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○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■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●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○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■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67" r:id="rId2"/>
    <p:sldLayoutId id="2147483671" r:id="rId3"/>
    <p:sldLayoutId id="2147483669" r:id="rId4"/>
    <p:sldLayoutId id="2147483654" r:id="rId5"/>
    <p:sldLayoutId id="2147483659" r:id="rId6"/>
    <p:sldLayoutId id="2147483668" r:id="rId7"/>
    <p:sldLayoutId id="2147483670" r:id="rId8"/>
    <p:sldLayoutId id="2147483672" r:id="rId9"/>
    <p:sldLayoutId id="2147483673" r:id="rId10"/>
    <p:sldLayoutId id="214748367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680">
          <p15:clr>
            <a:srgbClr val="E46962"/>
          </p15:clr>
        </p15:guide>
        <p15:guide id="2" pos="10772">
          <p15:clr>
            <a:srgbClr val="E46962"/>
          </p15:clr>
        </p15:guide>
        <p15:guide id="3" orient="horz" pos="1107">
          <p15:clr>
            <a:srgbClr val="E46962"/>
          </p15:clr>
        </p15:guide>
        <p15:guide id="4" orient="horz" pos="28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7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16.png"/><Relationship Id="rId4" Type="http://schemas.openxmlformats.org/officeDocument/2006/relationships/image" Target="../media/image18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Nicole.Biebow@awi.d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3.png"/><Relationship Id="rId4" Type="http://schemas.openxmlformats.org/officeDocument/2006/relationships/hyperlink" Target="mailto:Veronica.Willmott@awi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ctrTitle"/>
          </p:nvPr>
        </p:nvSpPr>
        <p:spPr>
          <a:xfrm>
            <a:off x="387417" y="4427766"/>
            <a:ext cx="11381250" cy="3366859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WP9 – Project Management</a:t>
            </a:r>
            <a:br>
              <a:rPr lang="es" dirty="0"/>
            </a:br>
            <a:endParaRPr dirty="0"/>
          </a:p>
        </p:txBody>
      </p:sp>
      <p:sp>
        <p:nvSpPr>
          <p:cNvPr id="2" name="Google Shape;97;p20">
            <a:extLst>
              <a:ext uri="{FF2B5EF4-FFF2-40B4-BE49-F238E27FC236}">
                <a16:creationId xmlns:a16="http://schemas.microsoft.com/office/drawing/2014/main" id="{468B1CB2-A35A-476F-A09F-CFE61CCF88CF}"/>
              </a:ext>
            </a:extLst>
          </p:cNvPr>
          <p:cNvSpPr txBox="1">
            <a:spLocks/>
          </p:cNvSpPr>
          <p:nvPr/>
        </p:nvSpPr>
        <p:spPr>
          <a:xfrm>
            <a:off x="1473200" y="8362191"/>
            <a:ext cx="11345333" cy="220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GB" sz="4300" dirty="0"/>
              <a:t>POLARIN 2</a:t>
            </a:r>
            <a:r>
              <a:rPr lang="en-GB" sz="4300" baseline="30000" dirty="0"/>
              <a:t>nd</a:t>
            </a:r>
            <a:r>
              <a:rPr lang="en-GB" sz="4300" dirty="0"/>
              <a:t> General Assembly</a:t>
            </a:r>
          </a:p>
          <a:p>
            <a:pPr algn="ctr"/>
            <a:r>
              <a:rPr lang="en-GB" sz="4300" dirty="0"/>
              <a:t>1-2 April, 2025 </a:t>
            </a:r>
            <a:br>
              <a:rPr lang="en-GB" dirty="0"/>
            </a:br>
            <a:endParaRPr lang="en-GB" dirty="0"/>
          </a:p>
        </p:txBody>
      </p:sp>
      <p:sp>
        <p:nvSpPr>
          <p:cNvPr id="7" name="Google Shape;98;p20">
            <a:extLst>
              <a:ext uri="{FF2B5EF4-FFF2-40B4-BE49-F238E27FC236}">
                <a16:creationId xmlns:a16="http://schemas.microsoft.com/office/drawing/2014/main" id="{82193F78-446A-DB15-8C48-16950136B50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768667" y="5143500"/>
            <a:ext cx="5259633" cy="2651125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800" dirty="0"/>
              <a:t>Verónica Willmott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de-DE" sz="28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8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/>
              <a:t>www.eu-polarin.eu</a:t>
            </a:r>
            <a:endParaRPr sz="2800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6BCB1C7-EE3C-A416-17BD-5176AF4BA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3316" y="6420199"/>
            <a:ext cx="1389395" cy="58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1. Objectives</a:t>
            </a:r>
            <a:endParaRPr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6709999-3F4A-9B2E-BD16-D458C83DEC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674256"/>
              </p:ext>
            </p:extLst>
          </p:nvPr>
        </p:nvGraphicFramePr>
        <p:xfrm>
          <a:off x="4336932" y="3403771"/>
          <a:ext cx="6096000" cy="6143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70AC657-EAE6-858D-02AA-B851246F138B}"/>
              </a:ext>
            </a:extLst>
          </p:cNvPr>
          <p:cNvSpPr txBox="1"/>
          <p:nvPr/>
        </p:nvSpPr>
        <p:spPr>
          <a:xfrm rot="16200000">
            <a:off x="1603145" y="5877115"/>
            <a:ext cx="40495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>
                <a:solidFill>
                  <a:schemeClr val="bg2"/>
                </a:solidFill>
                <a:latin typeface="Montserrat" pitchFamily="2" charset="77"/>
              </a:rPr>
              <a:t>Management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2. Tasks</a:t>
            </a:r>
            <a:endParaRPr dirty="0">
              <a:highlight>
                <a:srgbClr val="FFFF00"/>
              </a:highlight>
            </a:endParaRPr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r>
              <a:rPr lang="en-GB" dirty="0"/>
              <a:t>Conduct the contractual and financial management of the project (T9.1) </a:t>
            </a:r>
            <a:r>
              <a:rPr lang="en-GB" b="1" dirty="0">
                <a:solidFill>
                  <a:schemeClr val="accent1"/>
                </a:solidFill>
              </a:rPr>
              <a:t>(AWI)</a:t>
            </a:r>
          </a:p>
          <a:p>
            <a:endParaRPr lang="en-GB" dirty="0"/>
          </a:p>
          <a:p>
            <a:r>
              <a:rPr lang="en-GB" dirty="0"/>
              <a:t>Guarantee effective operational and strategic management and integrate all consortium partners (T9.2) </a:t>
            </a:r>
            <a:r>
              <a:rPr lang="en-GB" b="1" dirty="0">
                <a:solidFill>
                  <a:schemeClr val="accent1"/>
                </a:solidFill>
              </a:rPr>
              <a:t>(AWI)</a:t>
            </a:r>
          </a:p>
          <a:p>
            <a:endParaRPr lang="en-GB" dirty="0"/>
          </a:p>
          <a:p>
            <a:r>
              <a:rPr lang="en-GB" dirty="0"/>
              <a:t>Ensure appropriate links with relevant European and international initiatives (T9.3). </a:t>
            </a:r>
            <a:r>
              <a:rPr lang="en-GB" b="1" dirty="0">
                <a:solidFill>
                  <a:schemeClr val="accent1"/>
                </a:solidFill>
              </a:rPr>
              <a:t>(EPB, AWI)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142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E2D14-D1CF-CF5C-FAC3-26814F08B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FA309E-06A5-0A23-3705-5F38C3AB7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89234"/>
            <a:ext cx="13631779" cy="2043300"/>
          </a:xfrm>
        </p:spPr>
        <p:txBody>
          <a:bodyPr/>
          <a:lstStyle/>
          <a:p>
            <a:r>
              <a:rPr lang="en-GB" b="1" dirty="0"/>
              <a:t>Submission of deliverables</a:t>
            </a:r>
            <a:br>
              <a:rPr lang="en-GB" dirty="0"/>
            </a:br>
            <a:endParaRPr lang="en-GB" dirty="0"/>
          </a:p>
        </p:txBody>
      </p:sp>
      <p:sp>
        <p:nvSpPr>
          <p:cNvPr id="16" name="Google Shape;112;p22">
            <a:extLst>
              <a:ext uri="{FF2B5EF4-FFF2-40B4-BE49-F238E27FC236}">
                <a16:creationId xmlns:a16="http://schemas.microsoft.com/office/drawing/2014/main" id="{E638A3CA-F364-614E-68D1-B1A81C7EA8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93773" y="2213811"/>
            <a:ext cx="14197332" cy="6692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 fontScale="77500" lnSpcReduction="20000"/>
          </a:bodyPr>
          <a:lstStyle/>
          <a:p>
            <a:pPr algn="l">
              <a:buNone/>
            </a:pPr>
            <a:endParaRPr lang="en-GB" sz="6000" dirty="0"/>
          </a:p>
          <a:p>
            <a:pPr marL="82550" indent="0">
              <a:buNone/>
            </a:pPr>
            <a:r>
              <a:rPr lang="de-DE" sz="6000" b="1" i="0" u="none" strike="noStrike" dirty="0">
                <a:effectLst/>
              </a:rPr>
              <a:t>19</a:t>
            </a:r>
            <a:r>
              <a:rPr lang="de-DE" sz="6000" i="0" u="none" strike="noStrike" dirty="0">
                <a:effectLst/>
              </a:rPr>
              <a:t> </a:t>
            </a:r>
            <a:r>
              <a:rPr lang="de-DE" sz="6000" i="0" u="none" strike="noStrike" dirty="0" err="1">
                <a:effectLst/>
              </a:rPr>
              <a:t>deliverables</a:t>
            </a:r>
            <a:r>
              <a:rPr lang="de-DE" sz="6000" i="0" u="none" strike="noStrike" dirty="0">
                <a:effectLst/>
              </a:rPr>
              <a:t> </a:t>
            </a:r>
            <a:r>
              <a:rPr lang="de-DE" sz="6000" i="0" u="none" strike="noStrike" dirty="0" err="1">
                <a:effectLst/>
              </a:rPr>
              <a:t>submitted</a:t>
            </a:r>
            <a:r>
              <a:rPr lang="de-DE" sz="6000" i="0" u="none" strike="noStrike" dirty="0">
                <a:effectLst/>
              </a:rPr>
              <a:t> </a:t>
            </a:r>
            <a:r>
              <a:rPr lang="de-DE" sz="6000" i="0" u="none" strike="noStrike" dirty="0" err="1">
                <a:effectLst/>
              </a:rPr>
              <a:t>to</a:t>
            </a:r>
            <a:r>
              <a:rPr lang="de-DE" sz="6000" i="0" u="none" strike="noStrike" dirty="0">
                <a:effectLst/>
              </a:rPr>
              <a:t> date</a:t>
            </a:r>
          </a:p>
          <a:p>
            <a:pPr marL="82550" indent="0">
              <a:buNone/>
            </a:pPr>
            <a:endParaRPr lang="de-DE" sz="6000" dirty="0"/>
          </a:p>
          <a:p>
            <a:pPr marL="82550" indent="0">
              <a:buNone/>
            </a:pPr>
            <a:r>
              <a:rPr lang="de-DE" sz="6000" b="1" i="0" u="none" strike="noStrike" dirty="0">
                <a:effectLst/>
              </a:rPr>
              <a:t>7</a:t>
            </a:r>
            <a:r>
              <a:rPr lang="de-DE" sz="6000" i="0" u="none" strike="noStrike" dirty="0">
                <a:effectLst/>
              </a:rPr>
              <a:t> </a:t>
            </a:r>
            <a:r>
              <a:rPr lang="de-DE" sz="6000" i="0" u="none" strike="noStrike" dirty="0" err="1">
                <a:effectLst/>
              </a:rPr>
              <a:t>deliverables</a:t>
            </a:r>
            <a:r>
              <a:rPr lang="de-DE" sz="6000" i="0" u="none" strike="noStrike" dirty="0">
                <a:effectLst/>
              </a:rPr>
              <a:t> </a:t>
            </a:r>
            <a:r>
              <a:rPr lang="de-DE" sz="6000" i="0" u="none" strike="noStrike" dirty="0" err="1">
                <a:effectLst/>
              </a:rPr>
              <a:t>submitted</a:t>
            </a:r>
            <a:r>
              <a:rPr lang="de-DE" sz="6000" i="0" u="none" strike="noStrike" dirty="0">
                <a:effectLst/>
              </a:rPr>
              <a:t> in time </a:t>
            </a:r>
            <a:r>
              <a:rPr lang="de-DE" sz="6000" i="0" u="none" strike="noStrike" dirty="0" err="1">
                <a:effectLst/>
              </a:rPr>
              <a:t>or</a:t>
            </a:r>
            <a:r>
              <a:rPr lang="de-DE" sz="6000" i="0" u="none" strike="noStrike" dirty="0">
                <a:effectLst/>
              </a:rPr>
              <a:t> </a:t>
            </a:r>
            <a:r>
              <a:rPr lang="de-DE" sz="6000" i="0" u="none" strike="noStrike" dirty="0" err="1">
                <a:effectLst/>
              </a:rPr>
              <a:t>ahead</a:t>
            </a:r>
            <a:r>
              <a:rPr lang="de-DE" sz="6000" i="0" u="none" strike="noStrike" dirty="0">
                <a:effectLst/>
              </a:rPr>
              <a:t> </a:t>
            </a:r>
            <a:r>
              <a:rPr lang="de-DE" sz="6000" i="0" u="none" strike="noStrike" dirty="0" err="1">
                <a:effectLst/>
              </a:rPr>
              <a:t>of</a:t>
            </a:r>
            <a:r>
              <a:rPr lang="de-DE" sz="6000" i="0" u="none" strike="noStrike" dirty="0">
                <a:effectLst/>
              </a:rPr>
              <a:t> time</a:t>
            </a:r>
          </a:p>
          <a:p>
            <a:pPr marL="82550" indent="0">
              <a:buNone/>
            </a:pPr>
            <a:endParaRPr lang="de-DE" sz="6000" dirty="0"/>
          </a:p>
          <a:p>
            <a:pPr marL="82550" indent="0">
              <a:buNone/>
            </a:pPr>
            <a:r>
              <a:rPr lang="de-DE" sz="6000" b="1" i="0" u="none" strike="noStrike" dirty="0">
                <a:effectLst/>
              </a:rPr>
              <a:t>12</a:t>
            </a:r>
            <a:r>
              <a:rPr lang="de-DE" sz="6000" i="0" u="none" strike="noStrike" dirty="0">
                <a:effectLst/>
              </a:rPr>
              <a:t> </a:t>
            </a:r>
            <a:r>
              <a:rPr lang="de-DE" sz="6000" i="0" u="none" strike="noStrike" dirty="0" err="1">
                <a:effectLst/>
              </a:rPr>
              <a:t>deliverables</a:t>
            </a:r>
            <a:r>
              <a:rPr lang="de-DE" sz="6000" i="0" u="none" strike="noStrike" dirty="0">
                <a:effectLst/>
              </a:rPr>
              <a:t> </a:t>
            </a:r>
            <a:r>
              <a:rPr lang="de-DE" sz="6000" i="0" u="none" strike="noStrike" dirty="0" err="1">
                <a:effectLst/>
              </a:rPr>
              <a:t>submitted</a:t>
            </a:r>
            <a:r>
              <a:rPr lang="de-DE" sz="6000" i="0" u="none" strike="noStrike" dirty="0">
                <a:effectLst/>
              </a:rPr>
              <a:t> </a:t>
            </a:r>
            <a:r>
              <a:rPr lang="de-DE" sz="6000" i="0" u="none" strike="noStrike" dirty="0" err="1">
                <a:effectLst/>
              </a:rPr>
              <a:t>late</a:t>
            </a:r>
            <a:endParaRPr lang="de-DE" sz="6000" i="0" u="none" strike="noStrike" dirty="0">
              <a:effectLst/>
            </a:endParaRPr>
          </a:p>
          <a:p>
            <a:pPr marL="82550" indent="0">
              <a:buNone/>
            </a:pPr>
            <a:r>
              <a:rPr lang="de-DE" sz="6000" dirty="0"/>
              <a:t>	- 7 </a:t>
            </a:r>
            <a:r>
              <a:rPr lang="de-DE" sz="6000" dirty="0" err="1"/>
              <a:t>deliverables</a:t>
            </a:r>
            <a:r>
              <a:rPr lang="de-DE" sz="6000" dirty="0"/>
              <a:t> </a:t>
            </a:r>
            <a:r>
              <a:rPr lang="de-DE" sz="6000" dirty="0" err="1"/>
              <a:t>submitted</a:t>
            </a:r>
            <a:r>
              <a:rPr lang="de-DE" sz="6000"/>
              <a:t> &lt;1 </a:t>
            </a:r>
            <a:r>
              <a:rPr lang="de-DE" sz="6000" dirty="0" err="1"/>
              <a:t>month</a:t>
            </a:r>
            <a:r>
              <a:rPr lang="de-DE" sz="6000" dirty="0"/>
              <a:t> </a:t>
            </a:r>
            <a:r>
              <a:rPr lang="de-DE" sz="6000" dirty="0" err="1"/>
              <a:t>late</a:t>
            </a:r>
            <a:endParaRPr lang="de-DE" sz="6000" dirty="0"/>
          </a:p>
          <a:p>
            <a:pPr marL="82550" indent="0">
              <a:buNone/>
            </a:pPr>
            <a:r>
              <a:rPr lang="de-DE" sz="6000" dirty="0"/>
              <a:t>	- 5 </a:t>
            </a:r>
            <a:r>
              <a:rPr lang="de-DE" sz="6000" dirty="0" err="1"/>
              <a:t>submited</a:t>
            </a:r>
            <a:r>
              <a:rPr lang="de-DE" sz="6000" dirty="0"/>
              <a:t> &gt;1 </a:t>
            </a:r>
            <a:r>
              <a:rPr lang="de-DE" sz="6000" dirty="0" err="1"/>
              <a:t>month</a:t>
            </a:r>
            <a:r>
              <a:rPr lang="de-DE" sz="6000" dirty="0"/>
              <a:t> </a:t>
            </a:r>
            <a:r>
              <a:rPr lang="de-DE" sz="6000" dirty="0" err="1"/>
              <a:t>late</a:t>
            </a:r>
            <a:endParaRPr lang="de-DE" sz="6000" dirty="0"/>
          </a:p>
          <a:p>
            <a:pPr marL="82550" indent="0">
              <a:buNone/>
            </a:pPr>
            <a:endParaRPr lang="de-DE" sz="6000" dirty="0"/>
          </a:p>
          <a:p>
            <a:pPr marL="82550" indent="0">
              <a:buNone/>
            </a:pPr>
            <a:endParaRPr lang="en-GB" b="0" i="0" u="none" strike="noStrike" dirty="0">
              <a:effectLst/>
            </a:endParaRPr>
          </a:p>
          <a:p>
            <a:pPr marL="82550" indent="0" algn="l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045996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779CE-D01B-DB65-E013-88A5685CB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28898AD-C777-F856-3AFD-186A1ED303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3707837"/>
              </p:ext>
            </p:extLst>
          </p:nvPr>
        </p:nvGraphicFramePr>
        <p:xfrm>
          <a:off x="1847850" y="2809704"/>
          <a:ext cx="14592300" cy="6457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rved Up Arrow 4">
            <a:extLst>
              <a:ext uri="{FF2B5EF4-FFF2-40B4-BE49-F238E27FC236}">
                <a16:creationId xmlns:a16="http://schemas.microsoft.com/office/drawing/2014/main" id="{516AE5F2-5EB7-EE0A-B6C0-3F2A2584AF4E}"/>
              </a:ext>
            </a:extLst>
          </p:cNvPr>
          <p:cNvSpPr/>
          <p:nvPr/>
        </p:nvSpPr>
        <p:spPr>
          <a:xfrm flipV="1">
            <a:off x="3293111" y="3443124"/>
            <a:ext cx="2533650" cy="985830"/>
          </a:xfrm>
          <a:prstGeom prst="curvedUp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>
              <a:solidFill>
                <a:schemeClr val="tx1"/>
              </a:solidFill>
            </a:endParaRPr>
          </a:p>
        </p:txBody>
      </p:sp>
      <p:sp>
        <p:nvSpPr>
          <p:cNvPr id="6" name="Curved Up Arrow 5">
            <a:extLst>
              <a:ext uri="{FF2B5EF4-FFF2-40B4-BE49-F238E27FC236}">
                <a16:creationId xmlns:a16="http://schemas.microsoft.com/office/drawing/2014/main" id="{E31C84F6-3108-FA63-7C3F-81C04C62623C}"/>
              </a:ext>
            </a:extLst>
          </p:cNvPr>
          <p:cNvSpPr/>
          <p:nvPr/>
        </p:nvSpPr>
        <p:spPr>
          <a:xfrm flipV="1">
            <a:off x="6610350" y="3443124"/>
            <a:ext cx="2533650" cy="985830"/>
          </a:xfrm>
          <a:prstGeom prst="curvedUp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>
              <a:solidFill>
                <a:schemeClr val="tx1"/>
              </a:solidFill>
            </a:endParaRPr>
          </a:p>
        </p:txBody>
      </p:sp>
      <p:sp>
        <p:nvSpPr>
          <p:cNvPr id="7" name="Curved Up Arrow 6">
            <a:extLst>
              <a:ext uri="{FF2B5EF4-FFF2-40B4-BE49-F238E27FC236}">
                <a16:creationId xmlns:a16="http://schemas.microsoft.com/office/drawing/2014/main" id="{2CDBE5F0-13A4-4253-5C88-9549BE9C917C}"/>
              </a:ext>
            </a:extLst>
          </p:cNvPr>
          <p:cNvSpPr/>
          <p:nvPr/>
        </p:nvSpPr>
        <p:spPr>
          <a:xfrm flipV="1">
            <a:off x="9563100" y="3443124"/>
            <a:ext cx="2533650" cy="985830"/>
          </a:xfrm>
          <a:prstGeom prst="curvedUp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>
              <a:solidFill>
                <a:schemeClr val="tx1"/>
              </a:solidFill>
            </a:endParaRPr>
          </a:p>
        </p:txBody>
      </p:sp>
      <p:sp>
        <p:nvSpPr>
          <p:cNvPr id="8" name="Curved Up Arrow 7">
            <a:extLst>
              <a:ext uri="{FF2B5EF4-FFF2-40B4-BE49-F238E27FC236}">
                <a16:creationId xmlns:a16="http://schemas.microsoft.com/office/drawing/2014/main" id="{544545A8-786E-BFC1-D96F-5A84C16634C3}"/>
              </a:ext>
            </a:extLst>
          </p:cNvPr>
          <p:cNvSpPr/>
          <p:nvPr/>
        </p:nvSpPr>
        <p:spPr>
          <a:xfrm flipV="1">
            <a:off x="12849225" y="3443124"/>
            <a:ext cx="2533650" cy="985830"/>
          </a:xfrm>
          <a:prstGeom prst="curvedUp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>
              <a:solidFill>
                <a:schemeClr val="tx1"/>
              </a:solidFill>
            </a:endParaRPr>
          </a:p>
        </p:txBody>
      </p:sp>
      <p:sp>
        <p:nvSpPr>
          <p:cNvPr id="9" name="Curved Up Arrow 8">
            <a:extLst>
              <a:ext uri="{FF2B5EF4-FFF2-40B4-BE49-F238E27FC236}">
                <a16:creationId xmlns:a16="http://schemas.microsoft.com/office/drawing/2014/main" id="{9D96F6ED-3B12-62B0-2019-6448A1D4EE15}"/>
              </a:ext>
            </a:extLst>
          </p:cNvPr>
          <p:cNvSpPr/>
          <p:nvPr/>
        </p:nvSpPr>
        <p:spPr>
          <a:xfrm flipH="1">
            <a:off x="3269801" y="7610304"/>
            <a:ext cx="2556959" cy="819150"/>
          </a:xfrm>
          <a:prstGeom prst="curvedUp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>
              <a:solidFill>
                <a:schemeClr val="tx1"/>
              </a:solidFill>
            </a:endParaRPr>
          </a:p>
        </p:txBody>
      </p:sp>
      <p:sp>
        <p:nvSpPr>
          <p:cNvPr id="10" name="Curved Up Arrow 9">
            <a:extLst>
              <a:ext uri="{FF2B5EF4-FFF2-40B4-BE49-F238E27FC236}">
                <a16:creationId xmlns:a16="http://schemas.microsoft.com/office/drawing/2014/main" id="{DA7F0A83-59EB-A570-6D29-2254AE44EE76}"/>
              </a:ext>
            </a:extLst>
          </p:cNvPr>
          <p:cNvSpPr/>
          <p:nvPr/>
        </p:nvSpPr>
        <p:spPr>
          <a:xfrm flipH="1">
            <a:off x="3437018" y="7648403"/>
            <a:ext cx="5682327" cy="1294397"/>
          </a:xfrm>
          <a:prstGeom prst="curvedUp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>
              <a:solidFill>
                <a:schemeClr val="tx1"/>
              </a:solidFill>
            </a:endParaRPr>
          </a:p>
        </p:txBody>
      </p:sp>
      <p:sp>
        <p:nvSpPr>
          <p:cNvPr id="11" name="Curved Up Arrow 10">
            <a:extLst>
              <a:ext uri="{FF2B5EF4-FFF2-40B4-BE49-F238E27FC236}">
                <a16:creationId xmlns:a16="http://schemas.microsoft.com/office/drawing/2014/main" id="{1690353C-054F-1A28-D9AE-3CF672E33CEA}"/>
              </a:ext>
            </a:extLst>
          </p:cNvPr>
          <p:cNvSpPr/>
          <p:nvPr/>
        </p:nvSpPr>
        <p:spPr>
          <a:xfrm flipH="1">
            <a:off x="2609849" y="7648403"/>
            <a:ext cx="9971171" cy="2519371"/>
          </a:xfrm>
          <a:prstGeom prst="curvedUp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>
              <a:solidFill>
                <a:schemeClr val="tx1"/>
              </a:solidFill>
            </a:endParaRP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AB48780E-B437-5D36-AEF8-A4451018BA02}"/>
              </a:ext>
            </a:extLst>
          </p:cNvPr>
          <p:cNvSpPr/>
          <p:nvPr/>
        </p:nvSpPr>
        <p:spPr>
          <a:xfrm>
            <a:off x="9144000" y="3038304"/>
            <a:ext cx="419100" cy="1600200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C2605B-89C7-5D47-E7A0-2B240AFC1221}"/>
              </a:ext>
            </a:extLst>
          </p:cNvPr>
          <p:cNvSpPr txBox="1"/>
          <p:nvPr/>
        </p:nvSpPr>
        <p:spPr>
          <a:xfrm>
            <a:off x="7877175" y="2071040"/>
            <a:ext cx="3100138" cy="738664"/>
          </a:xfrm>
          <a:prstGeom prst="rect">
            <a:avLst/>
          </a:prstGeom>
          <a:noFill/>
          <a:ln>
            <a:solidFill>
              <a:srgbClr val="213278"/>
            </a:solidFill>
          </a:ln>
        </p:spPr>
        <p:txBody>
          <a:bodyPr wrap="square" rtlCol="0">
            <a:spAutoFit/>
          </a:bodyPr>
          <a:lstStyle/>
          <a:p>
            <a:r>
              <a:rPr lang="en-GB" sz="2100" b="1" dirty="0"/>
              <a:t>At the latest 1st week in the Month due date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CA1D2A-AC81-A3EC-75DF-BA1314988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89234"/>
            <a:ext cx="13631779" cy="1254720"/>
          </a:xfrm>
        </p:spPr>
        <p:txBody>
          <a:bodyPr/>
          <a:lstStyle/>
          <a:p>
            <a:r>
              <a:rPr lang="en-GB" b="1" dirty="0"/>
              <a:t>Submission of deliverables – process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434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00EFA-5967-12CE-89AD-FF16CCDD2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F8D0B4-B1B8-1C72-67F6-1191EA5B0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89234"/>
            <a:ext cx="13631779" cy="2043300"/>
          </a:xfrm>
        </p:spPr>
        <p:txBody>
          <a:bodyPr/>
          <a:lstStyle/>
          <a:p>
            <a:r>
              <a:rPr lang="en-GB" b="1" dirty="0"/>
              <a:t>Intranet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C778B5-8BF4-DBCA-435A-947FE027B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0" y="1520090"/>
            <a:ext cx="15088628" cy="876691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B8A9673-9123-BB6D-171D-68E38E2C0D09}"/>
              </a:ext>
            </a:extLst>
          </p:cNvPr>
          <p:cNvSpPr/>
          <p:nvPr/>
        </p:nvSpPr>
        <p:spPr>
          <a:xfrm>
            <a:off x="11681220" y="1510884"/>
            <a:ext cx="1280160" cy="950976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32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A3280-289C-39C2-2D91-26EC8BC0D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59BE39-E42A-54BD-30F7-4DCA8BC05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89234"/>
            <a:ext cx="13631779" cy="2043300"/>
          </a:xfrm>
        </p:spPr>
        <p:txBody>
          <a:bodyPr/>
          <a:lstStyle/>
          <a:p>
            <a:r>
              <a:rPr lang="en-GB" b="1" dirty="0"/>
              <a:t>Intranet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E6107C-30A1-773D-74A5-79A0E0810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960964"/>
            <a:ext cx="15346681" cy="806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963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97D85D63-E9C0-2075-4F0C-B5D244B68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03BCDC50-3168-8421-A0C6-A1C96FACC6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3. </a:t>
            </a:r>
            <a:r>
              <a:rPr lang="en-GB" dirty="0"/>
              <a:t>Progress &amp; Achievements</a:t>
            </a: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974F826E-07B9-833E-4B44-0053147B47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08210" y="2165684"/>
            <a:ext cx="12631500" cy="8422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>
              <a:buNone/>
            </a:pPr>
            <a:endParaRPr lang="en-GB" b="1" dirty="0"/>
          </a:p>
          <a:p>
            <a:pPr algn="l">
              <a:buNone/>
            </a:pPr>
            <a:r>
              <a:rPr lang="en-DE" b="0" i="0" u="none" strike="noStrike" dirty="0">
                <a:effectLst/>
              </a:rPr>
              <a:t>✅ </a:t>
            </a:r>
            <a:r>
              <a:rPr lang="en-GB" b="1" i="0" u="none" strike="noStrike" dirty="0">
                <a:effectLst/>
              </a:rPr>
              <a:t>1</a:t>
            </a:r>
            <a:r>
              <a:rPr lang="en-GB" b="1" i="0" u="none" strike="noStrike" baseline="30000" dirty="0">
                <a:effectLst/>
              </a:rPr>
              <a:t>st</a:t>
            </a:r>
            <a:r>
              <a:rPr lang="en-GB" b="1" i="0" u="none" strike="noStrike" dirty="0">
                <a:effectLst/>
              </a:rPr>
              <a:t> project amendment</a:t>
            </a:r>
          </a:p>
          <a:p>
            <a:pPr marL="82550" indent="0" algn="l">
              <a:buNone/>
            </a:pPr>
            <a:r>
              <a:rPr lang="en-GB" dirty="0"/>
              <a:t>To include INACH, FLPO, SAVN as partners</a:t>
            </a:r>
          </a:p>
          <a:p>
            <a:pPr marL="82550" indent="0" algn="l">
              <a:buNone/>
            </a:pPr>
            <a:br>
              <a:rPr lang="en-GB" b="0" i="0" u="none" strike="noStrike" dirty="0">
                <a:effectLst/>
              </a:rPr>
            </a:br>
            <a:r>
              <a:rPr lang="en-DE" b="0" i="0" u="none" strike="noStrike" dirty="0">
                <a:effectLst/>
              </a:rPr>
              <a:t>✅ </a:t>
            </a:r>
            <a:r>
              <a:rPr lang="en-GB" b="1" i="0" u="none" strike="noStrike" dirty="0">
                <a:effectLst/>
              </a:rPr>
              <a:t>Ongoing support for consortium operations &amp; strategic coordination</a:t>
            </a:r>
          </a:p>
          <a:p>
            <a:r>
              <a:rPr lang="en-GB" dirty="0"/>
              <a:t>	Advisory Board </a:t>
            </a:r>
          </a:p>
          <a:p>
            <a:r>
              <a:rPr lang="en-GB" dirty="0"/>
              <a:t>	SLP implementation, contracts, reimbursements</a:t>
            </a:r>
          </a:p>
          <a:p>
            <a:r>
              <a:rPr lang="en-GB" i="0" u="none" strike="noStrike" dirty="0">
                <a:effectLst/>
              </a:rPr>
              <a:t>	</a:t>
            </a:r>
            <a:r>
              <a:rPr lang="en-GB" dirty="0"/>
              <a:t>RI user contracts</a:t>
            </a:r>
          </a:p>
          <a:p>
            <a:r>
              <a:rPr lang="en-GB" dirty="0"/>
              <a:t>	Follow up and support of WPs</a:t>
            </a:r>
          </a:p>
          <a:p>
            <a:r>
              <a:rPr lang="en-GB" i="0" u="none" strike="noStrike" dirty="0">
                <a:effectLst/>
              </a:rPr>
              <a:t>	Supporting links </a:t>
            </a:r>
            <a:r>
              <a:rPr lang="en-GB" dirty="0"/>
              <a:t>with </a:t>
            </a:r>
            <a:r>
              <a:rPr lang="en-GB" b="1" dirty="0"/>
              <a:t>EU Polar Cluster</a:t>
            </a:r>
            <a:r>
              <a:rPr lang="en-GB" dirty="0"/>
              <a:t>, relevant </a:t>
            </a:r>
            <a:r>
              <a:rPr lang="en-GB" b="1" dirty="0"/>
              <a:t>EU funded projects</a:t>
            </a:r>
            <a:r>
              <a:rPr lang="en-GB" dirty="0"/>
              <a:t>, </a:t>
            </a:r>
            <a:r>
              <a:rPr lang="en-GB" b="1" dirty="0"/>
              <a:t>ESA</a:t>
            </a:r>
            <a:r>
              <a:rPr lang="en-GB" dirty="0"/>
              <a:t> and relevant initiatives (e.g. </a:t>
            </a:r>
            <a:r>
              <a:rPr lang="en-GB" b="1" dirty="0"/>
              <a:t>Antarctica </a:t>
            </a:r>
            <a:r>
              <a:rPr lang="en-GB" b="1" dirty="0" err="1"/>
              <a:t>InSync</a:t>
            </a:r>
            <a:r>
              <a:rPr lang="en-GB" dirty="0"/>
              <a:t>)</a:t>
            </a:r>
            <a:endParaRPr lang="en-GB" i="0" u="none" strike="noStrike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4061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C1637774-DD60-BC38-01AD-622B2573E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418A0D93-D88E-6699-C47A-105158783B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4. </a:t>
            </a:r>
            <a:r>
              <a:rPr lang="en-GB" dirty="0"/>
              <a:t>Progress &amp; Achievements</a:t>
            </a: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BE0AE44C-481F-9385-7518-45FCF8B2BA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93772" y="2213811"/>
            <a:ext cx="16139159" cy="2294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>
              <a:buNone/>
            </a:pPr>
            <a:endParaRPr lang="en-GB" b="1" dirty="0"/>
          </a:p>
          <a:p>
            <a:pPr marL="82550" indent="0">
              <a:buNone/>
            </a:pPr>
            <a:r>
              <a:rPr lang="en-GB" b="1" i="0" u="none" strike="noStrike" dirty="0">
                <a:solidFill>
                  <a:schemeClr val="accent1"/>
                </a:solidFill>
                <a:effectLst/>
              </a:rPr>
              <a:t>In progress: </a:t>
            </a:r>
            <a:r>
              <a:rPr lang="en-DE" b="1" dirty="0"/>
              <a:t>Joint Consortium Agreement in compliance with GDPR</a:t>
            </a:r>
            <a:endParaRPr lang="en-GB" b="0" i="0" u="none" strike="noStrike" dirty="0">
              <a:effectLst/>
            </a:endParaRPr>
          </a:p>
          <a:p>
            <a:pPr marL="82550" indent="0" algn="l">
              <a:buNone/>
            </a:pPr>
            <a:endParaRPr lang="en-GB" b="1" dirty="0"/>
          </a:p>
        </p:txBody>
      </p:sp>
      <p:pic>
        <p:nvPicPr>
          <p:cNvPr id="1026" name="Picture 2" descr="In Progress color icon in PNG, SVG">
            <a:extLst>
              <a:ext uri="{FF2B5EF4-FFF2-40B4-BE49-F238E27FC236}">
                <a16:creationId xmlns:a16="http://schemas.microsoft.com/office/drawing/2014/main" id="{3D0A794E-5028-DD31-D4BF-0950DB3A7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8" y="2933350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n Progress color icon in PNG, SVG">
            <a:extLst>
              <a:ext uri="{FF2B5EF4-FFF2-40B4-BE49-F238E27FC236}">
                <a16:creationId xmlns:a16="http://schemas.microsoft.com/office/drawing/2014/main" id="{C64DABAD-7526-98B9-3A6C-9C1631B1E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05" y="4178936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25CE01-2CAB-AD8A-B26E-40DF6265A77C}"/>
              </a:ext>
            </a:extLst>
          </p:cNvPr>
          <p:cNvSpPr txBox="1"/>
          <p:nvPr/>
        </p:nvSpPr>
        <p:spPr>
          <a:xfrm>
            <a:off x="1707235" y="4104358"/>
            <a:ext cx="15353883" cy="4555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2550" lvl="0">
              <a:lnSpc>
                <a:spcPct val="115000"/>
              </a:lnSpc>
              <a:buClr>
                <a:srgbClr val="0078FF"/>
              </a:buClr>
              <a:buSzPts val="2300"/>
              <a:defRPr/>
            </a:pPr>
            <a:r>
              <a:rPr lang="en-GB" sz="3000" b="1" dirty="0">
                <a:solidFill>
                  <a:srgbClr val="FFAB40"/>
                </a:solidFill>
                <a:latin typeface="Montserrat" pitchFamily="2" charset="77"/>
                <a:sym typeface="Montserrat SemiBold"/>
              </a:rPr>
              <a:t>In preparation:</a:t>
            </a:r>
            <a:r>
              <a:rPr lang="en-GB" sz="3000" dirty="0">
                <a:solidFill>
                  <a:srgbClr val="363E47"/>
                </a:solidFill>
                <a:latin typeface="Montserrat" pitchFamily="2" charset="77"/>
                <a:sym typeface="Montserrat SemiBold"/>
              </a:rPr>
              <a:t> </a:t>
            </a: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2</a:t>
            </a:r>
            <a:r>
              <a:rPr kumimoji="0" lang="en-GB" sz="3000" b="1" i="0" u="none" strike="noStrike" kern="0" cap="none" spc="0" normalizeH="0" baseline="3000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nd</a:t>
            </a: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 Project Amendment</a:t>
            </a:r>
            <a:r>
              <a:rPr kumimoji="0" lang="en-GB" sz="3000" b="0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 </a:t>
            </a:r>
          </a:p>
          <a:p>
            <a:pPr marL="8255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8FF"/>
              </a:buClr>
              <a:buSzPts val="2300"/>
              <a:buFont typeface="Montserrat SemiBold"/>
              <a:buNone/>
              <a:tabLst/>
              <a:defRPr/>
            </a:pP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ULUND</a:t>
            </a:r>
            <a:r>
              <a:rPr kumimoji="0" lang="en-GB" sz="3000" b="0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 – Leaving the consortium </a:t>
            </a:r>
          </a:p>
          <a:p>
            <a:pPr marL="8255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8FF"/>
              </a:buClr>
              <a:buSzPts val="2300"/>
              <a:buFont typeface="Montserrat SemiBold"/>
              <a:buNone/>
              <a:tabLst/>
              <a:defRPr/>
            </a:pP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EPB</a:t>
            </a:r>
            <a:r>
              <a:rPr kumimoji="0" lang="en-GB" sz="3000" b="0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 change of legal entity</a:t>
            </a:r>
          </a:p>
          <a:p>
            <a:pPr marL="8255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8FF"/>
              </a:buClr>
              <a:buSzPts val="2300"/>
              <a:buFont typeface="Montserrat SemiBold"/>
              <a:buNone/>
              <a:tabLst/>
              <a:defRPr/>
            </a:pP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6F87A8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New partners: </a:t>
            </a:r>
          </a:p>
          <a:p>
            <a:pPr marL="82550">
              <a:lnSpc>
                <a:spcPct val="115000"/>
              </a:lnSpc>
              <a:buClr>
                <a:srgbClr val="0078FF"/>
              </a:buClr>
              <a:buSzPts val="2300"/>
              <a:defRPr/>
            </a:pPr>
            <a:r>
              <a:rPr kumimoji="0" lang="en-GB" sz="3000" b="0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	</a:t>
            </a:r>
            <a:r>
              <a:rPr lang="en-GB" sz="3000" b="1" dirty="0">
                <a:solidFill>
                  <a:srgbClr val="363E47"/>
                </a:solidFill>
                <a:latin typeface="Montserrat" pitchFamily="2" charset="77"/>
                <a:sym typeface="Montserrat SemiBold"/>
              </a:rPr>
              <a:t>UMEÅ: </a:t>
            </a:r>
            <a:r>
              <a:rPr lang="en-GB" sz="3000" dirty="0">
                <a:solidFill>
                  <a:srgbClr val="363E47"/>
                </a:solidFill>
                <a:latin typeface="Montserrat" pitchFamily="2" charset="77"/>
                <a:sym typeface="Montserrat SemiBold"/>
              </a:rPr>
              <a:t>modification of the INTERACT GIS, subcontracting not possible </a:t>
            </a:r>
          </a:p>
          <a:p>
            <a:pPr marL="82550">
              <a:lnSpc>
                <a:spcPct val="115000"/>
              </a:lnSpc>
              <a:buClr>
                <a:srgbClr val="0078FF"/>
              </a:buClr>
              <a:buSzPts val="2300"/>
              <a:defRPr/>
            </a:pP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	ICARP</a:t>
            </a:r>
            <a:r>
              <a:rPr kumimoji="0" lang="en-GB" sz="3000" b="0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 &amp; </a:t>
            </a: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TÜBITAK MAM</a:t>
            </a:r>
            <a:r>
              <a:rPr kumimoji="0" lang="en-GB" sz="3000" b="0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: Networking</a:t>
            </a:r>
          </a:p>
          <a:p>
            <a:pPr marL="8255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8FF"/>
              </a:buClr>
              <a:buSzPts val="2300"/>
              <a:buFont typeface="Montserrat SemiBold"/>
              <a:buNone/>
              <a:tabLst/>
              <a:defRPr/>
            </a:pPr>
            <a:r>
              <a:rPr kumimoji="0" lang="en-GB" sz="3000" b="0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	</a:t>
            </a: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BGR</a:t>
            </a:r>
            <a:r>
              <a:rPr kumimoji="0" lang="en-GB" sz="3000" b="0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: offering free access to NAPA repository (rock samples) free of charge</a:t>
            </a:r>
          </a:p>
          <a:p>
            <a:pPr marL="8255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8FF"/>
              </a:buClr>
              <a:buSzPts val="2300"/>
              <a:buFont typeface="Montserrat SemiBold"/>
              <a:buNone/>
              <a:tabLst/>
              <a:defRPr/>
            </a:pPr>
            <a:r>
              <a:rPr kumimoji="0" lang="en-GB" sz="3000" b="0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	</a:t>
            </a: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JAMSTEC</a:t>
            </a:r>
            <a:r>
              <a:rPr kumimoji="0" lang="en-GB" sz="3000" b="0" i="0" u="none" strike="noStrike" kern="0" cap="none" spc="0" normalizeH="0" baseline="0" noProof="0" dirty="0">
                <a:ln>
                  <a:noFill/>
                </a:ln>
                <a:solidFill>
                  <a:srgbClr val="363E47"/>
                </a:solidFill>
                <a:effectLst/>
                <a:uLnTx/>
                <a:uFillTx/>
                <a:latin typeface="Montserrat" pitchFamily="2" charset="77"/>
                <a:sym typeface="Montserrat SemiBold"/>
              </a:rPr>
              <a:t>: as Associated Partner, offering free access to MIRAI II.</a:t>
            </a:r>
          </a:p>
          <a:p>
            <a:endParaRPr lang="en-GB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CEC4DB08-89A9-0D92-E87F-D1A1399332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99"/>
          <a:stretch/>
        </p:blipFill>
        <p:spPr bwMode="auto">
          <a:xfrm>
            <a:off x="5618641" y="8389722"/>
            <a:ext cx="2321544" cy="170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>
            <a:extLst>
              <a:ext uri="{FF2B5EF4-FFF2-40B4-BE49-F238E27FC236}">
                <a16:creationId xmlns:a16="http://schemas.microsoft.com/office/drawing/2014/main" id="{21AE748E-95A4-F7E7-DB29-2022E1E1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1057" y="8520690"/>
            <a:ext cx="1461510" cy="146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MARMARA RESEARCH CENTER">
            <a:extLst>
              <a:ext uri="{FF2B5EF4-FFF2-40B4-BE49-F238E27FC236}">
                <a16:creationId xmlns:a16="http://schemas.microsoft.com/office/drawing/2014/main" id="{1F5E5912-88E1-A495-8020-F37DBAFA9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164" y="8487658"/>
            <a:ext cx="1307724" cy="149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Bundesanstalt für Geowissenshaften und ...">
            <a:extLst>
              <a:ext uri="{FF2B5EF4-FFF2-40B4-BE49-F238E27FC236}">
                <a16:creationId xmlns:a16="http://schemas.microsoft.com/office/drawing/2014/main" id="{18C47471-C25B-D68C-C24B-072F0F27A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8389722"/>
            <a:ext cx="3016603" cy="172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FDC6867-4984-C4D6-3473-8D5255FA8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099" y="8504174"/>
            <a:ext cx="1494542" cy="149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60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DA7BC532-CDD1-4203-A319-9B6F6F5B9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>
            <a:extLst>
              <a:ext uri="{FF2B5EF4-FFF2-40B4-BE49-F238E27FC236}">
                <a16:creationId xmlns:a16="http://schemas.microsoft.com/office/drawing/2014/main" id="{9F516DF4-C354-8902-6DA1-7B7125FB44A6}"/>
              </a:ext>
            </a:extLst>
          </p:cNvPr>
          <p:cNvSpPr/>
          <p:nvPr/>
        </p:nvSpPr>
        <p:spPr>
          <a:xfrm>
            <a:off x="191966" y="4574579"/>
            <a:ext cx="2612235" cy="3002569"/>
          </a:xfrm>
          <a:custGeom>
            <a:avLst/>
            <a:gdLst>
              <a:gd name="connsiteX0" fmla="*/ 0 w 3002569"/>
              <a:gd name="connsiteY0" fmla="*/ 1306118 h 2612235"/>
              <a:gd name="connsiteX1" fmla="*/ 653059 w 3002569"/>
              <a:gd name="connsiteY1" fmla="*/ 1 h 2612235"/>
              <a:gd name="connsiteX2" fmla="*/ 2349510 w 3002569"/>
              <a:gd name="connsiteY2" fmla="*/ 1 h 2612235"/>
              <a:gd name="connsiteX3" fmla="*/ 3002569 w 3002569"/>
              <a:gd name="connsiteY3" fmla="*/ 1306118 h 2612235"/>
              <a:gd name="connsiteX4" fmla="*/ 2349510 w 3002569"/>
              <a:gd name="connsiteY4" fmla="*/ 2612234 h 2612235"/>
              <a:gd name="connsiteX5" fmla="*/ 653059 w 3002569"/>
              <a:gd name="connsiteY5" fmla="*/ 2612234 h 2612235"/>
              <a:gd name="connsiteX6" fmla="*/ 0 w 3002569"/>
              <a:gd name="connsiteY6" fmla="*/ 1306118 h 2612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2569" h="2612235">
                <a:moveTo>
                  <a:pt x="1501284" y="0"/>
                </a:moveTo>
                <a:lnTo>
                  <a:pt x="3002568" y="568161"/>
                </a:lnTo>
                <a:lnTo>
                  <a:pt x="3002568" y="2044074"/>
                </a:lnTo>
                <a:lnTo>
                  <a:pt x="1501284" y="2612235"/>
                </a:lnTo>
                <a:lnTo>
                  <a:pt x="1" y="2044074"/>
                </a:lnTo>
                <a:lnTo>
                  <a:pt x="1" y="568161"/>
                </a:lnTo>
                <a:lnTo>
                  <a:pt x="1501284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6133" tIns="566960" rIns="506133" bIns="56696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2800" kern="1200" dirty="0">
              <a:solidFill>
                <a:schemeClr val="accent4">
                  <a:lumMod val="20000"/>
                  <a:lumOff val="80000"/>
                </a:schemeClr>
              </a:solidFill>
              <a:latin typeface="Montserrat" pitchFamily="2" charset="77"/>
            </a:endParaRPr>
          </a:p>
        </p:txBody>
      </p:sp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C5D8A80D-0570-118F-3BD4-E94BD5B99C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635" y="305653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5. </a:t>
            </a:r>
            <a:r>
              <a:rPr lang="en-GB" dirty="0"/>
              <a:t>Challenges &amp; Opportunities</a:t>
            </a:r>
            <a:br>
              <a:rPr lang="en-GB" dirty="0"/>
            </a:b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FE6DE6-764F-9E45-D0A7-29AE25E5D906}"/>
              </a:ext>
            </a:extLst>
          </p:cNvPr>
          <p:cNvGrpSpPr/>
          <p:nvPr/>
        </p:nvGrpSpPr>
        <p:grpSpPr>
          <a:xfrm>
            <a:off x="345099" y="1630523"/>
            <a:ext cx="12147464" cy="8495208"/>
            <a:chOff x="345099" y="1630523"/>
            <a:chExt cx="12147464" cy="8495208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1E997BB4-3F66-0A74-D4B2-A063BC8C888B}"/>
                </a:ext>
              </a:extLst>
            </p:cNvPr>
            <p:cNvSpPr/>
            <p:nvPr/>
          </p:nvSpPr>
          <p:spPr>
            <a:xfrm>
              <a:off x="4398568" y="2025999"/>
              <a:ext cx="2612235" cy="3002569"/>
            </a:xfrm>
            <a:custGeom>
              <a:avLst/>
              <a:gdLst>
                <a:gd name="connsiteX0" fmla="*/ 0 w 3002569"/>
                <a:gd name="connsiteY0" fmla="*/ 1306118 h 2612235"/>
                <a:gd name="connsiteX1" fmla="*/ 653059 w 3002569"/>
                <a:gd name="connsiteY1" fmla="*/ 1 h 2612235"/>
                <a:gd name="connsiteX2" fmla="*/ 2349510 w 3002569"/>
                <a:gd name="connsiteY2" fmla="*/ 1 h 2612235"/>
                <a:gd name="connsiteX3" fmla="*/ 3002569 w 3002569"/>
                <a:gd name="connsiteY3" fmla="*/ 1306118 h 2612235"/>
                <a:gd name="connsiteX4" fmla="*/ 2349510 w 3002569"/>
                <a:gd name="connsiteY4" fmla="*/ 2612234 h 2612235"/>
                <a:gd name="connsiteX5" fmla="*/ 653059 w 3002569"/>
                <a:gd name="connsiteY5" fmla="*/ 2612234 h 2612235"/>
                <a:gd name="connsiteX6" fmla="*/ 0 w 3002569"/>
                <a:gd name="connsiteY6" fmla="*/ 1306118 h 26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2569" h="2612235">
                  <a:moveTo>
                    <a:pt x="1501284" y="0"/>
                  </a:moveTo>
                  <a:lnTo>
                    <a:pt x="3002568" y="568161"/>
                  </a:lnTo>
                  <a:lnTo>
                    <a:pt x="3002568" y="2044074"/>
                  </a:lnTo>
                  <a:lnTo>
                    <a:pt x="1501284" y="2612235"/>
                  </a:lnTo>
                  <a:lnTo>
                    <a:pt x="1" y="2044074"/>
                  </a:lnTo>
                  <a:lnTo>
                    <a:pt x="1" y="568161"/>
                  </a:lnTo>
                  <a:lnTo>
                    <a:pt x="1501284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6133" tIns="566960" rIns="506133" bIns="56696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600" kern="1200" dirty="0">
                  <a:latin typeface="Montserrat" pitchFamily="2" charset="77"/>
                </a:rPr>
                <a:t>High interest in POLARIN</a:t>
              </a:r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98C5F692-3D8C-391D-85F2-B695535C7725}"/>
                </a:ext>
              </a:extLst>
            </p:cNvPr>
            <p:cNvSpPr/>
            <p:nvPr/>
          </p:nvSpPr>
          <p:spPr>
            <a:xfrm>
              <a:off x="9811769" y="1630523"/>
              <a:ext cx="2680794" cy="2107137"/>
            </a:xfrm>
            <a:custGeom>
              <a:avLst/>
              <a:gdLst>
                <a:gd name="connsiteX0" fmla="*/ 0 w 2680794"/>
                <a:gd name="connsiteY0" fmla="*/ 0 h 2107137"/>
                <a:gd name="connsiteX1" fmla="*/ 2680794 w 2680794"/>
                <a:gd name="connsiteY1" fmla="*/ 0 h 2107137"/>
                <a:gd name="connsiteX2" fmla="*/ 2680794 w 2680794"/>
                <a:gd name="connsiteY2" fmla="*/ 2107137 h 2107137"/>
                <a:gd name="connsiteX3" fmla="*/ 0 w 2680794"/>
                <a:gd name="connsiteY3" fmla="*/ 2107137 h 2107137"/>
                <a:gd name="connsiteX4" fmla="*/ 0 w 2680794"/>
                <a:gd name="connsiteY4" fmla="*/ 0 h 210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0794" h="2107137">
                  <a:moveTo>
                    <a:pt x="0" y="0"/>
                  </a:moveTo>
                  <a:lnTo>
                    <a:pt x="2680794" y="0"/>
                  </a:lnTo>
                  <a:lnTo>
                    <a:pt x="2680794" y="2107137"/>
                  </a:lnTo>
                  <a:lnTo>
                    <a:pt x="0" y="210713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2400" kern="1200" dirty="0">
                <a:latin typeface="Montserrat" pitchFamily="2" charset="77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323322C-F760-E1F6-2DD5-23E7213672A0}"/>
                </a:ext>
              </a:extLst>
            </p:cNvPr>
            <p:cNvSpPr/>
            <p:nvPr/>
          </p:nvSpPr>
          <p:spPr>
            <a:xfrm>
              <a:off x="1577354" y="2025999"/>
              <a:ext cx="2612235" cy="3002569"/>
            </a:xfrm>
            <a:custGeom>
              <a:avLst/>
              <a:gdLst>
                <a:gd name="connsiteX0" fmla="*/ 0 w 3002569"/>
                <a:gd name="connsiteY0" fmla="*/ 1306118 h 2612235"/>
                <a:gd name="connsiteX1" fmla="*/ 653059 w 3002569"/>
                <a:gd name="connsiteY1" fmla="*/ 1 h 2612235"/>
                <a:gd name="connsiteX2" fmla="*/ 2349510 w 3002569"/>
                <a:gd name="connsiteY2" fmla="*/ 1 h 2612235"/>
                <a:gd name="connsiteX3" fmla="*/ 3002569 w 3002569"/>
                <a:gd name="connsiteY3" fmla="*/ 1306118 h 2612235"/>
                <a:gd name="connsiteX4" fmla="*/ 2349510 w 3002569"/>
                <a:gd name="connsiteY4" fmla="*/ 2612234 h 2612235"/>
                <a:gd name="connsiteX5" fmla="*/ 653059 w 3002569"/>
                <a:gd name="connsiteY5" fmla="*/ 2612234 h 2612235"/>
                <a:gd name="connsiteX6" fmla="*/ 0 w 3002569"/>
                <a:gd name="connsiteY6" fmla="*/ 1306118 h 26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2569" h="2612235">
                  <a:moveTo>
                    <a:pt x="1501284" y="0"/>
                  </a:moveTo>
                  <a:lnTo>
                    <a:pt x="3002568" y="568161"/>
                  </a:lnTo>
                  <a:lnTo>
                    <a:pt x="3002568" y="2044074"/>
                  </a:lnTo>
                  <a:lnTo>
                    <a:pt x="1501284" y="2612235"/>
                  </a:lnTo>
                  <a:lnTo>
                    <a:pt x="1" y="2044074"/>
                  </a:lnTo>
                  <a:lnTo>
                    <a:pt x="1" y="568161"/>
                  </a:lnTo>
                  <a:lnTo>
                    <a:pt x="1501284" y="0"/>
                  </a:lnTo>
                  <a:close/>
                </a:path>
              </a:pathLst>
            </a:custGeom>
            <a:blipFill rotWithShape="0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25000" b="-25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07073" tIns="467900" rIns="407073" bIns="46790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3600" kern="120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6C06F1E4-B6A3-1C85-0EA9-96F607CE9564}"/>
                </a:ext>
              </a:extLst>
            </p:cNvPr>
            <p:cNvSpPr/>
            <p:nvPr/>
          </p:nvSpPr>
          <p:spPr>
            <a:xfrm>
              <a:off x="2982556" y="4574580"/>
              <a:ext cx="2612235" cy="3002569"/>
            </a:xfrm>
            <a:custGeom>
              <a:avLst/>
              <a:gdLst>
                <a:gd name="connsiteX0" fmla="*/ 0 w 3002569"/>
                <a:gd name="connsiteY0" fmla="*/ 1306118 h 2612235"/>
                <a:gd name="connsiteX1" fmla="*/ 653059 w 3002569"/>
                <a:gd name="connsiteY1" fmla="*/ 1 h 2612235"/>
                <a:gd name="connsiteX2" fmla="*/ 2349510 w 3002569"/>
                <a:gd name="connsiteY2" fmla="*/ 1 h 2612235"/>
                <a:gd name="connsiteX3" fmla="*/ 3002569 w 3002569"/>
                <a:gd name="connsiteY3" fmla="*/ 1306118 h 2612235"/>
                <a:gd name="connsiteX4" fmla="*/ 2349510 w 3002569"/>
                <a:gd name="connsiteY4" fmla="*/ 2612234 h 2612235"/>
                <a:gd name="connsiteX5" fmla="*/ 653059 w 3002569"/>
                <a:gd name="connsiteY5" fmla="*/ 2612234 h 2612235"/>
                <a:gd name="connsiteX6" fmla="*/ 0 w 3002569"/>
                <a:gd name="connsiteY6" fmla="*/ 1306118 h 26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2569" h="2612235">
                  <a:moveTo>
                    <a:pt x="1501284" y="0"/>
                  </a:moveTo>
                  <a:lnTo>
                    <a:pt x="3002568" y="568161"/>
                  </a:lnTo>
                  <a:lnTo>
                    <a:pt x="3002568" y="2044074"/>
                  </a:lnTo>
                  <a:lnTo>
                    <a:pt x="1501284" y="2612235"/>
                  </a:lnTo>
                  <a:lnTo>
                    <a:pt x="1" y="2044074"/>
                  </a:lnTo>
                  <a:lnTo>
                    <a:pt x="1" y="568161"/>
                  </a:lnTo>
                  <a:lnTo>
                    <a:pt x="1501284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8513" tIns="559340" rIns="498513" bIns="5593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>
                  <a:latin typeface="Montserrat" pitchFamily="2" charset="77"/>
                </a:rPr>
                <a:t>Increasing access to RIs</a:t>
              </a: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5A02132-F791-D069-1AEF-350E7551355D}"/>
                </a:ext>
              </a:extLst>
            </p:cNvPr>
            <p:cNvSpPr/>
            <p:nvPr/>
          </p:nvSpPr>
          <p:spPr>
            <a:xfrm>
              <a:off x="5803771" y="4574580"/>
              <a:ext cx="2612235" cy="3002569"/>
            </a:xfrm>
            <a:custGeom>
              <a:avLst/>
              <a:gdLst>
                <a:gd name="connsiteX0" fmla="*/ 0 w 3002569"/>
                <a:gd name="connsiteY0" fmla="*/ 1306118 h 2612235"/>
                <a:gd name="connsiteX1" fmla="*/ 653059 w 3002569"/>
                <a:gd name="connsiteY1" fmla="*/ 1 h 2612235"/>
                <a:gd name="connsiteX2" fmla="*/ 2349510 w 3002569"/>
                <a:gd name="connsiteY2" fmla="*/ 1 h 2612235"/>
                <a:gd name="connsiteX3" fmla="*/ 3002569 w 3002569"/>
                <a:gd name="connsiteY3" fmla="*/ 1306118 h 2612235"/>
                <a:gd name="connsiteX4" fmla="*/ 2349510 w 3002569"/>
                <a:gd name="connsiteY4" fmla="*/ 2612234 h 2612235"/>
                <a:gd name="connsiteX5" fmla="*/ 653059 w 3002569"/>
                <a:gd name="connsiteY5" fmla="*/ 2612234 h 2612235"/>
                <a:gd name="connsiteX6" fmla="*/ 0 w 3002569"/>
                <a:gd name="connsiteY6" fmla="*/ 1306118 h 26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2569" h="2612235">
                  <a:moveTo>
                    <a:pt x="1501284" y="0"/>
                  </a:moveTo>
                  <a:lnTo>
                    <a:pt x="3002568" y="568161"/>
                  </a:lnTo>
                  <a:lnTo>
                    <a:pt x="3002568" y="2044074"/>
                  </a:lnTo>
                  <a:lnTo>
                    <a:pt x="1501284" y="2612235"/>
                  </a:lnTo>
                  <a:lnTo>
                    <a:pt x="1" y="2044074"/>
                  </a:lnTo>
                  <a:lnTo>
                    <a:pt x="1" y="568161"/>
                  </a:lnTo>
                  <a:lnTo>
                    <a:pt x="1501284" y="0"/>
                  </a:lnTo>
                  <a:close/>
                </a:path>
              </a:pathLst>
            </a:custGeom>
            <a:blipFill rotWithShape="0">
              <a:blip r:embed="rId4"/>
              <a:srcRect/>
              <a:stretch>
                <a:fillRect l="-56000" r="-56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07073" tIns="467900" rIns="407073" bIns="46790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3600" kern="120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8428CA69-8383-BBD6-E1AE-F9F8C8BBA502}"/>
                </a:ext>
              </a:extLst>
            </p:cNvPr>
            <p:cNvSpPr/>
            <p:nvPr/>
          </p:nvSpPr>
          <p:spPr>
            <a:xfrm>
              <a:off x="4398568" y="7123161"/>
              <a:ext cx="2612235" cy="3002569"/>
            </a:xfrm>
            <a:custGeom>
              <a:avLst/>
              <a:gdLst>
                <a:gd name="connsiteX0" fmla="*/ 0 w 3002569"/>
                <a:gd name="connsiteY0" fmla="*/ 1306118 h 2612235"/>
                <a:gd name="connsiteX1" fmla="*/ 653059 w 3002569"/>
                <a:gd name="connsiteY1" fmla="*/ 1 h 2612235"/>
                <a:gd name="connsiteX2" fmla="*/ 2349510 w 3002569"/>
                <a:gd name="connsiteY2" fmla="*/ 1 h 2612235"/>
                <a:gd name="connsiteX3" fmla="*/ 3002569 w 3002569"/>
                <a:gd name="connsiteY3" fmla="*/ 1306118 h 2612235"/>
                <a:gd name="connsiteX4" fmla="*/ 2349510 w 3002569"/>
                <a:gd name="connsiteY4" fmla="*/ 2612234 h 2612235"/>
                <a:gd name="connsiteX5" fmla="*/ 653059 w 3002569"/>
                <a:gd name="connsiteY5" fmla="*/ 2612234 h 2612235"/>
                <a:gd name="connsiteX6" fmla="*/ 0 w 3002569"/>
                <a:gd name="connsiteY6" fmla="*/ 1306118 h 26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2569" h="2612235">
                  <a:moveTo>
                    <a:pt x="1501284" y="0"/>
                  </a:moveTo>
                  <a:lnTo>
                    <a:pt x="3002568" y="568161"/>
                  </a:lnTo>
                  <a:lnTo>
                    <a:pt x="3002568" y="2044074"/>
                  </a:lnTo>
                  <a:lnTo>
                    <a:pt x="1501284" y="2612235"/>
                  </a:lnTo>
                  <a:lnTo>
                    <a:pt x="1" y="2044074"/>
                  </a:lnTo>
                  <a:lnTo>
                    <a:pt x="1" y="568161"/>
                  </a:lnTo>
                  <a:lnTo>
                    <a:pt x="1501284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8513" tIns="559340" rIns="498513" bIns="5593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>
                  <a:latin typeface="Montserrat" pitchFamily="2" charset="77"/>
                </a:rPr>
                <a:t>Joint/ parallel calls for proposals</a:t>
              </a:r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>
                  <a:latin typeface="Montserrat" pitchFamily="2" charset="77"/>
                </a:rPr>
                <a:t>?</a:t>
              </a: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26E29FF6-D1EF-47F8-84B1-7402069C523F}"/>
                </a:ext>
              </a:extLst>
            </p:cNvPr>
            <p:cNvSpPr/>
            <p:nvPr/>
          </p:nvSpPr>
          <p:spPr>
            <a:xfrm>
              <a:off x="7090073" y="7723675"/>
              <a:ext cx="2342686" cy="1801541"/>
            </a:xfrm>
            <a:custGeom>
              <a:avLst/>
              <a:gdLst>
                <a:gd name="connsiteX0" fmla="*/ 0 w 3350867"/>
                <a:gd name="connsiteY0" fmla="*/ 0 h 1801541"/>
                <a:gd name="connsiteX1" fmla="*/ 3350867 w 3350867"/>
                <a:gd name="connsiteY1" fmla="*/ 0 h 1801541"/>
                <a:gd name="connsiteX2" fmla="*/ 3350867 w 3350867"/>
                <a:gd name="connsiteY2" fmla="*/ 1801541 h 1801541"/>
                <a:gd name="connsiteX3" fmla="*/ 0 w 3350867"/>
                <a:gd name="connsiteY3" fmla="*/ 1801541 h 1801541"/>
                <a:gd name="connsiteX4" fmla="*/ 0 w 3350867"/>
                <a:gd name="connsiteY4" fmla="*/ 0 h 180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0867" h="1801541">
                  <a:moveTo>
                    <a:pt x="0" y="0"/>
                  </a:moveTo>
                  <a:lnTo>
                    <a:pt x="3350867" y="0"/>
                  </a:lnTo>
                  <a:lnTo>
                    <a:pt x="3350867" y="1801541"/>
                  </a:lnTo>
                  <a:lnTo>
                    <a:pt x="0" y="180154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>
                  <a:latin typeface="Montserrat" pitchFamily="2" charset="77"/>
                </a:rPr>
                <a:t>Interest from other funding agencies/projects to launch parallel calls</a:t>
              </a: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898B457-1A26-E2CC-EBB5-E35E860C8995}"/>
                </a:ext>
              </a:extLst>
            </p:cNvPr>
            <p:cNvSpPr/>
            <p:nvPr/>
          </p:nvSpPr>
          <p:spPr>
            <a:xfrm>
              <a:off x="1577354" y="7123161"/>
              <a:ext cx="2612235" cy="3002570"/>
            </a:xfrm>
            <a:custGeom>
              <a:avLst/>
              <a:gdLst>
                <a:gd name="connsiteX0" fmla="*/ 0 w 3002569"/>
                <a:gd name="connsiteY0" fmla="*/ 1306118 h 2612235"/>
                <a:gd name="connsiteX1" fmla="*/ 653059 w 3002569"/>
                <a:gd name="connsiteY1" fmla="*/ 1 h 2612235"/>
                <a:gd name="connsiteX2" fmla="*/ 2349510 w 3002569"/>
                <a:gd name="connsiteY2" fmla="*/ 1 h 2612235"/>
                <a:gd name="connsiteX3" fmla="*/ 3002569 w 3002569"/>
                <a:gd name="connsiteY3" fmla="*/ 1306118 h 2612235"/>
                <a:gd name="connsiteX4" fmla="*/ 2349510 w 3002569"/>
                <a:gd name="connsiteY4" fmla="*/ 2612234 h 2612235"/>
                <a:gd name="connsiteX5" fmla="*/ 653059 w 3002569"/>
                <a:gd name="connsiteY5" fmla="*/ 2612234 h 2612235"/>
                <a:gd name="connsiteX6" fmla="*/ 0 w 3002569"/>
                <a:gd name="connsiteY6" fmla="*/ 1306118 h 26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2569" h="2612235">
                  <a:moveTo>
                    <a:pt x="1501284" y="0"/>
                  </a:moveTo>
                  <a:lnTo>
                    <a:pt x="3002568" y="568161"/>
                  </a:lnTo>
                  <a:lnTo>
                    <a:pt x="3002568" y="2044074"/>
                  </a:lnTo>
                  <a:lnTo>
                    <a:pt x="1501284" y="2612235"/>
                  </a:lnTo>
                  <a:lnTo>
                    <a:pt x="1" y="2044074"/>
                  </a:lnTo>
                  <a:lnTo>
                    <a:pt x="1" y="568161"/>
                  </a:lnTo>
                  <a:lnTo>
                    <a:pt x="1501284" y="0"/>
                  </a:lnTo>
                  <a:close/>
                </a:path>
              </a:pathLst>
            </a:custGeom>
            <a:blipFill rotWithShape="0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2000" r="-42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07073" tIns="467900" rIns="407073" bIns="46790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3600" kern="120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05CDA1D-8133-11DC-C389-FB330FFD6B48}"/>
                </a:ext>
              </a:extLst>
            </p:cNvPr>
            <p:cNvSpPr/>
            <p:nvPr/>
          </p:nvSpPr>
          <p:spPr>
            <a:xfrm>
              <a:off x="345099" y="5206583"/>
              <a:ext cx="2373119" cy="1738563"/>
            </a:xfrm>
            <a:custGeom>
              <a:avLst/>
              <a:gdLst>
                <a:gd name="connsiteX0" fmla="*/ 0 w 3242775"/>
                <a:gd name="connsiteY0" fmla="*/ 0 h 1801541"/>
                <a:gd name="connsiteX1" fmla="*/ 3242775 w 3242775"/>
                <a:gd name="connsiteY1" fmla="*/ 0 h 1801541"/>
                <a:gd name="connsiteX2" fmla="*/ 3242775 w 3242775"/>
                <a:gd name="connsiteY2" fmla="*/ 1801541 h 1801541"/>
                <a:gd name="connsiteX3" fmla="*/ 0 w 3242775"/>
                <a:gd name="connsiteY3" fmla="*/ 1801541 h 1801541"/>
                <a:gd name="connsiteX4" fmla="*/ 0 w 3242775"/>
                <a:gd name="connsiteY4" fmla="*/ 0 h 180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2775" h="1801541">
                  <a:moveTo>
                    <a:pt x="0" y="0"/>
                  </a:moveTo>
                  <a:lnTo>
                    <a:pt x="3242775" y="0"/>
                  </a:lnTo>
                  <a:lnTo>
                    <a:pt x="3242775" y="1801541"/>
                  </a:lnTo>
                  <a:lnTo>
                    <a:pt x="0" y="180154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>
                  <a:solidFill>
                    <a:schemeClr val="bg1"/>
                  </a:solidFill>
                  <a:latin typeface="Montserrat" pitchFamily="2" charset="77"/>
                </a:rPr>
                <a:t>Mirai II and NAPA repository</a:t>
              </a:r>
            </a:p>
          </p:txBody>
        </p:sp>
      </p:grpSp>
      <p:pic>
        <p:nvPicPr>
          <p:cNvPr id="2056" name="Picture 8">
            <a:extLst>
              <a:ext uri="{FF2B5EF4-FFF2-40B4-BE49-F238E27FC236}">
                <a16:creationId xmlns:a16="http://schemas.microsoft.com/office/drawing/2014/main" id="{363294E1-647D-72C3-8013-E705327B06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99"/>
          <a:stretch/>
        </p:blipFill>
        <p:spPr bwMode="auto">
          <a:xfrm>
            <a:off x="9656917" y="2676315"/>
            <a:ext cx="2488292" cy="183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A392438A-29F9-AB0A-25F8-0B945045A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7196" y="2887680"/>
            <a:ext cx="1461510" cy="146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MARMARA RESEARCH CENTER">
            <a:extLst>
              <a:ext uri="{FF2B5EF4-FFF2-40B4-BE49-F238E27FC236}">
                <a16:creationId xmlns:a16="http://schemas.microsoft.com/office/drawing/2014/main" id="{5736A7A6-FC64-AD7A-E5CD-656DA5137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3805" y="2874939"/>
            <a:ext cx="1278821" cy="146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Bundesanstalt für Geowissenshaften und ...">
            <a:extLst>
              <a:ext uri="{FF2B5EF4-FFF2-40B4-BE49-F238E27FC236}">
                <a16:creationId xmlns:a16="http://schemas.microsoft.com/office/drawing/2014/main" id="{C8E37752-4E1B-D706-9096-56D7D792EE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6" r="17991"/>
          <a:stretch/>
        </p:blipFill>
        <p:spPr bwMode="auto">
          <a:xfrm>
            <a:off x="16398126" y="2689343"/>
            <a:ext cx="1765389" cy="172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91F2372-925E-7980-18DA-295437074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8745" y="2947600"/>
            <a:ext cx="1461510" cy="146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CF20B99A-669F-0BD2-6633-032A6B7FED4D}"/>
              </a:ext>
            </a:extLst>
          </p:cNvPr>
          <p:cNvSpPr/>
          <p:nvPr/>
        </p:nvSpPr>
        <p:spPr>
          <a:xfrm>
            <a:off x="8628517" y="4641124"/>
            <a:ext cx="2612235" cy="3002569"/>
          </a:xfrm>
          <a:custGeom>
            <a:avLst/>
            <a:gdLst>
              <a:gd name="connsiteX0" fmla="*/ 0 w 3002569"/>
              <a:gd name="connsiteY0" fmla="*/ 1306118 h 2612235"/>
              <a:gd name="connsiteX1" fmla="*/ 653059 w 3002569"/>
              <a:gd name="connsiteY1" fmla="*/ 1 h 2612235"/>
              <a:gd name="connsiteX2" fmla="*/ 2349510 w 3002569"/>
              <a:gd name="connsiteY2" fmla="*/ 1 h 2612235"/>
              <a:gd name="connsiteX3" fmla="*/ 3002569 w 3002569"/>
              <a:gd name="connsiteY3" fmla="*/ 1306118 h 2612235"/>
              <a:gd name="connsiteX4" fmla="*/ 2349510 w 3002569"/>
              <a:gd name="connsiteY4" fmla="*/ 2612234 h 2612235"/>
              <a:gd name="connsiteX5" fmla="*/ 653059 w 3002569"/>
              <a:gd name="connsiteY5" fmla="*/ 2612234 h 2612235"/>
              <a:gd name="connsiteX6" fmla="*/ 0 w 3002569"/>
              <a:gd name="connsiteY6" fmla="*/ 1306118 h 2612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2569" h="2612235">
                <a:moveTo>
                  <a:pt x="1501284" y="0"/>
                </a:moveTo>
                <a:lnTo>
                  <a:pt x="3002568" y="568161"/>
                </a:lnTo>
                <a:lnTo>
                  <a:pt x="3002568" y="2044074"/>
                </a:lnTo>
                <a:lnTo>
                  <a:pt x="1501284" y="2612235"/>
                </a:lnTo>
                <a:lnTo>
                  <a:pt x="1" y="2044074"/>
                </a:lnTo>
                <a:lnTo>
                  <a:pt x="1" y="568161"/>
                </a:lnTo>
                <a:lnTo>
                  <a:pt x="150128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6133" tIns="566960" rIns="506133" bIns="566960" numCol="1" spcCol="1270" anchor="ctr" anchorCtr="0">
            <a:noAutofit/>
          </a:bodyPr>
          <a:lstStyle/>
          <a:p>
            <a:pPr marL="0" lvl="0" indent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600" kern="1200" dirty="0">
                <a:latin typeface="Montserrat" pitchFamily="2" charset="77"/>
              </a:rPr>
              <a:t>Large scale initiatives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18030FB0-6AAB-8667-5C70-07802CF58705}"/>
              </a:ext>
            </a:extLst>
          </p:cNvPr>
          <p:cNvSpPr/>
          <p:nvPr/>
        </p:nvSpPr>
        <p:spPr>
          <a:xfrm>
            <a:off x="7219782" y="2025999"/>
            <a:ext cx="2612235" cy="3002569"/>
          </a:xfrm>
          <a:custGeom>
            <a:avLst/>
            <a:gdLst>
              <a:gd name="connsiteX0" fmla="*/ 0 w 3002569"/>
              <a:gd name="connsiteY0" fmla="*/ 1306118 h 2612235"/>
              <a:gd name="connsiteX1" fmla="*/ 653059 w 3002569"/>
              <a:gd name="connsiteY1" fmla="*/ 1 h 2612235"/>
              <a:gd name="connsiteX2" fmla="*/ 2349510 w 3002569"/>
              <a:gd name="connsiteY2" fmla="*/ 1 h 2612235"/>
              <a:gd name="connsiteX3" fmla="*/ 3002569 w 3002569"/>
              <a:gd name="connsiteY3" fmla="*/ 1306118 h 2612235"/>
              <a:gd name="connsiteX4" fmla="*/ 2349510 w 3002569"/>
              <a:gd name="connsiteY4" fmla="*/ 2612234 h 2612235"/>
              <a:gd name="connsiteX5" fmla="*/ 653059 w 3002569"/>
              <a:gd name="connsiteY5" fmla="*/ 2612234 h 2612235"/>
              <a:gd name="connsiteX6" fmla="*/ 0 w 3002569"/>
              <a:gd name="connsiteY6" fmla="*/ 1306118 h 2612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2569" h="2612235">
                <a:moveTo>
                  <a:pt x="1501284" y="0"/>
                </a:moveTo>
                <a:lnTo>
                  <a:pt x="3002568" y="568161"/>
                </a:lnTo>
                <a:lnTo>
                  <a:pt x="3002568" y="2044074"/>
                </a:lnTo>
                <a:lnTo>
                  <a:pt x="1501284" y="2612235"/>
                </a:lnTo>
                <a:lnTo>
                  <a:pt x="1" y="2044074"/>
                </a:lnTo>
                <a:lnTo>
                  <a:pt x="1" y="568161"/>
                </a:lnTo>
                <a:lnTo>
                  <a:pt x="1501284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6133" tIns="566960" rIns="506133" bIns="56696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2800" kern="1200" dirty="0">
              <a:solidFill>
                <a:schemeClr val="accent4">
                  <a:lumMod val="20000"/>
                  <a:lumOff val="80000"/>
                </a:schemeClr>
              </a:solidFill>
              <a:latin typeface="Montserra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13A20F-4915-54DF-56DF-D5601863F8CD}"/>
              </a:ext>
            </a:extLst>
          </p:cNvPr>
          <p:cNvSpPr txBox="1"/>
          <p:nvPr/>
        </p:nvSpPr>
        <p:spPr>
          <a:xfrm>
            <a:off x="7271200" y="3059687"/>
            <a:ext cx="2351050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kern="1200" dirty="0">
                <a:solidFill>
                  <a:schemeClr val="bg1"/>
                </a:solidFill>
                <a:latin typeface="Montserrat" pitchFamily="2" charset="77"/>
              </a:rPr>
              <a:t>Growing consortium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B44BB9BE-BF89-E28A-78F7-06865E1517C6}"/>
              </a:ext>
            </a:extLst>
          </p:cNvPr>
          <p:cNvSpPr/>
          <p:nvPr/>
        </p:nvSpPr>
        <p:spPr>
          <a:xfrm>
            <a:off x="9934634" y="7140860"/>
            <a:ext cx="2612235" cy="3002569"/>
          </a:xfrm>
          <a:custGeom>
            <a:avLst/>
            <a:gdLst>
              <a:gd name="connsiteX0" fmla="*/ 0 w 3002569"/>
              <a:gd name="connsiteY0" fmla="*/ 1306118 h 2612235"/>
              <a:gd name="connsiteX1" fmla="*/ 653059 w 3002569"/>
              <a:gd name="connsiteY1" fmla="*/ 1 h 2612235"/>
              <a:gd name="connsiteX2" fmla="*/ 2349510 w 3002569"/>
              <a:gd name="connsiteY2" fmla="*/ 1 h 2612235"/>
              <a:gd name="connsiteX3" fmla="*/ 3002569 w 3002569"/>
              <a:gd name="connsiteY3" fmla="*/ 1306118 h 2612235"/>
              <a:gd name="connsiteX4" fmla="*/ 2349510 w 3002569"/>
              <a:gd name="connsiteY4" fmla="*/ 2612234 h 2612235"/>
              <a:gd name="connsiteX5" fmla="*/ 653059 w 3002569"/>
              <a:gd name="connsiteY5" fmla="*/ 2612234 h 2612235"/>
              <a:gd name="connsiteX6" fmla="*/ 0 w 3002569"/>
              <a:gd name="connsiteY6" fmla="*/ 1306118 h 2612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2569" h="2612235">
                <a:moveTo>
                  <a:pt x="1501284" y="0"/>
                </a:moveTo>
                <a:lnTo>
                  <a:pt x="3002568" y="568161"/>
                </a:lnTo>
                <a:lnTo>
                  <a:pt x="3002568" y="2044074"/>
                </a:lnTo>
                <a:lnTo>
                  <a:pt x="1501284" y="2612235"/>
                </a:lnTo>
                <a:lnTo>
                  <a:pt x="1" y="2044074"/>
                </a:lnTo>
                <a:lnTo>
                  <a:pt x="1" y="568161"/>
                </a:lnTo>
                <a:lnTo>
                  <a:pt x="1501284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6133" tIns="566960" rIns="506133" bIns="56696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2800" kern="1200" dirty="0">
              <a:solidFill>
                <a:schemeClr val="accent4">
                  <a:lumMod val="20000"/>
                  <a:lumOff val="80000"/>
                </a:schemeClr>
              </a:solidFill>
              <a:latin typeface="Montserrat" pitchFamily="2" charset="77"/>
            </a:endParaRPr>
          </a:p>
        </p:txBody>
      </p:sp>
      <p:pic>
        <p:nvPicPr>
          <p:cNvPr id="20" name="Picture 2" descr="Antarctica InSync - Antarctica International Science &amp; Infrastructure for  Synchronous Observation - Antarctica Insync">
            <a:extLst>
              <a:ext uri="{FF2B5EF4-FFF2-40B4-BE49-F238E27FC236}">
                <a16:creationId xmlns:a16="http://schemas.microsoft.com/office/drawing/2014/main" id="{00FA48CB-AA45-731B-BCD0-5E830E004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634" y="7679186"/>
            <a:ext cx="2529827" cy="162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263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DC9043AF-87CF-B944-86CE-71D3FA7AD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023F16E0-8CAB-508E-23D8-3AEC5C834B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6. </a:t>
            </a:r>
            <a:r>
              <a:rPr lang="en-GB" dirty="0"/>
              <a:t>Next Steps</a:t>
            </a: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E721F760-6F40-3320-3BDD-4EA48BDDB3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20804" y="2560320"/>
            <a:ext cx="15162908" cy="7406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r>
              <a:rPr lang="en-GB" sz="4000" dirty="0"/>
              <a:t>Input needed for continuous reporting</a:t>
            </a:r>
          </a:p>
          <a:p>
            <a:pPr lvl="1"/>
            <a:r>
              <a:rPr lang="en-GB" sz="2300" dirty="0"/>
              <a:t>Communication/dissemination activities tracker </a:t>
            </a:r>
            <a:r>
              <a:rPr lang="en-GB" sz="2300" dirty="0">
                <a:solidFill>
                  <a:schemeClr val="accent5"/>
                </a:solidFill>
              </a:rPr>
              <a:t>(intranet)</a:t>
            </a:r>
          </a:p>
          <a:p>
            <a:pPr marL="590550" lvl="1" indent="0">
              <a:buNone/>
            </a:pPr>
            <a:endParaRPr lang="en-GB" sz="2300" dirty="0"/>
          </a:p>
          <a:p>
            <a:pPr algn="l">
              <a:buFont typeface="Arial" panose="020B0604020202020204" pitchFamily="34" charset="0"/>
              <a:buChar char="•"/>
            </a:pPr>
            <a:endParaRPr lang="en-GB" sz="4000" b="0" i="0" u="none" strike="noStrike" dirty="0"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GB" sz="4000" b="0" i="0" u="none" strike="noStrike" dirty="0">
              <a:effectLst/>
            </a:endParaRPr>
          </a:p>
          <a:p>
            <a:endParaRPr lang="en-GB" sz="4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E084C1-DC20-A616-7E06-F8DEE2FE8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39" y="4604782"/>
            <a:ext cx="17502120" cy="452248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F41D62E-897F-CAFE-1660-0012707A633D}"/>
              </a:ext>
            </a:extLst>
          </p:cNvPr>
          <p:cNvGrpSpPr/>
          <p:nvPr/>
        </p:nvGrpSpPr>
        <p:grpSpPr>
          <a:xfrm>
            <a:off x="3465095" y="7373753"/>
            <a:ext cx="7887443" cy="903973"/>
            <a:chOff x="3465095" y="7373753"/>
            <a:chExt cx="7887443" cy="903973"/>
          </a:xfrm>
        </p:grpSpPr>
        <p:sp>
          <p:nvSpPr>
            <p:cNvPr id="3" name="Down Arrow 2">
              <a:extLst>
                <a:ext uri="{FF2B5EF4-FFF2-40B4-BE49-F238E27FC236}">
                  <a16:creationId xmlns:a16="http://schemas.microsoft.com/office/drawing/2014/main" id="{8AD54A5B-AB61-62A4-3794-44E899BD4302}"/>
                </a:ext>
              </a:extLst>
            </p:cNvPr>
            <p:cNvSpPr/>
            <p:nvPr/>
          </p:nvSpPr>
          <p:spPr>
            <a:xfrm rot="5400000">
              <a:off x="10213548" y="6940617"/>
              <a:ext cx="705853" cy="1572126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2D44FF04-AD75-B94B-F948-E417FAF613E4}"/>
                </a:ext>
              </a:extLst>
            </p:cNvPr>
            <p:cNvSpPr/>
            <p:nvPr/>
          </p:nvSpPr>
          <p:spPr>
            <a:xfrm>
              <a:off x="3465095" y="7373753"/>
              <a:ext cx="6031831" cy="903973"/>
            </a:xfrm>
            <a:prstGeom prst="round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6370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505DA943-A697-0208-8C2B-5A83E3AF0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57CCA3C7-B4D6-BBD4-531C-DDCDEC025B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6. </a:t>
            </a:r>
            <a:r>
              <a:rPr lang="en-GB" dirty="0"/>
              <a:t>Next Steps</a:t>
            </a:r>
            <a:br>
              <a:rPr lang="en-GB" dirty="0"/>
            </a:b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68B67-2751-9740-C035-9B98CC056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939" y="1993392"/>
            <a:ext cx="14316994" cy="809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22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EB867C87-141D-0518-F7C5-1C415EC1E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3ED0E28D-F2A5-BFC9-50AA-E14BB2157C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6. </a:t>
            </a:r>
            <a:r>
              <a:rPr lang="en-GB" dirty="0"/>
              <a:t>Next Steps</a:t>
            </a: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46A7CEE2-FC7B-4F7D-1006-84D62D17C2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20804" y="2367814"/>
            <a:ext cx="15162908" cy="7406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 lnSpcReduction="10000"/>
          </a:bodyPr>
          <a:lstStyle/>
          <a:p>
            <a:r>
              <a:rPr lang="en-GB" sz="4000" dirty="0"/>
              <a:t>Project Amendment #2</a:t>
            </a:r>
          </a:p>
          <a:p>
            <a:r>
              <a:rPr lang="en-GB" sz="4000" dirty="0"/>
              <a:t>Input needed for continuous reporting</a:t>
            </a:r>
          </a:p>
          <a:p>
            <a:pPr lvl="1"/>
            <a:r>
              <a:rPr lang="en-GB" sz="2300" dirty="0"/>
              <a:t>Communication/dissemination activities tracker </a:t>
            </a:r>
            <a:r>
              <a:rPr lang="en-GB" sz="2300" dirty="0">
                <a:solidFill>
                  <a:schemeClr val="accent5"/>
                </a:solidFill>
              </a:rPr>
              <a:t>(intranet)</a:t>
            </a:r>
          </a:p>
          <a:p>
            <a:pPr marL="590550" lvl="1" indent="0">
              <a:buNone/>
            </a:pPr>
            <a:endParaRPr lang="en-GB" sz="2300" dirty="0"/>
          </a:p>
          <a:p>
            <a:r>
              <a:rPr lang="en-GB" sz="4000" dirty="0"/>
              <a:t>Periodic Reporting in September 2025</a:t>
            </a:r>
          </a:p>
          <a:p>
            <a:pPr lvl="1"/>
            <a:r>
              <a:rPr lang="en-GB" sz="2300" dirty="0"/>
              <a:t>Reporting period 1</a:t>
            </a:r>
            <a:r>
              <a:rPr lang="en-GB" sz="2300" baseline="30000" dirty="0"/>
              <a:t>st</a:t>
            </a:r>
            <a:r>
              <a:rPr lang="en-GB" sz="2300" dirty="0"/>
              <a:t> March 2024 to 31</a:t>
            </a:r>
            <a:r>
              <a:rPr lang="en-GB" sz="2300" baseline="30000" dirty="0"/>
              <a:t>st</a:t>
            </a:r>
            <a:r>
              <a:rPr lang="en-GB" sz="2300" dirty="0"/>
              <a:t> August 2025</a:t>
            </a:r>
          </a:p>
          <a:p>
            <a:pPr marL="590550" lvl="1" indent="0">
              <a:buNone/>
            </a:pPr>
            <a:endParaRPr lang="en-GB" sz="2300" b="1" dirty="0"/>
          </a:p>
          <a:p>
            <a:pPr lvl="2"/>
            <a:r>
              <a:rPr lang="en-GB" sz="2300" b="1" dirty="0"/>
              <a:t>SCIENTIFIC REPORT </a:t>
            </a:r>
            <a:r>
              <a:rPr lang="en-GB" sz="2300" dirty="0"/>
              <a:t>– WP leaders with contribution from WP partners.</a:t>
            </a:r>
          </a:p>
          <a:p>
            <a:pPr lvl="3"/>
            <a:r>
              <a:rPr lang="en-GB" sz="2300" dirty="0"/>
              <a:t>Template for input to be circulated early in September to WP leaders. </a:t>
            </a:r>
          </a:p>
          <a:p>
            <a:pPr lvl="3"/>
            <a:r>
              <a:rPr lang="en-GB" sz="2300" dirty="0"/>
              <a:t>Up-to-date communications tracker – </a:t>
            </a:r>
            <a:r>
              <a:rPr lang="en-GB" sz="2300" b="1" dirty="0">
                <a:solidFill>
                  <a:schemeClr val="accent4"/>
                </a:solidFill>
              </a:rPr>
              <a:t>In intranet!!</a:t>
            </a:r>
          </a:p>
          <a:p>
            <a:pPr lvl="2"/>
            <a:endParaRPr lang="en-GB" sz="2300" dirty="0"/>
          </a:p>
          <a:p>
            <a:pPr lvl="2"/>
            <a:r>
              <a:rPr lang="en-GB" sz="2300" dirty="0"/>
              <a:t>FINANCIAL REPORT – ALL PARTNERS</a:t>
            </a:r>
          </a:p>
          <a:p>
            <a:pPr lvl="2"/>
            <a:endParaRPr lang="en-GB" sz="2300" dirty="0"/>
          </a:p>
          <a:p>
            <a:r>
              <a:rPr lang="en-GB" sz="4100" b="0" i="0" u="none" strike="noStrike" dirty="0">
                <a:effectLst/>
              </a:rPr>
              <a:t>Organisation of GA2026 in person including Mid Term Retreat</a:t>
            </a:r>
            <a:endParaRPr lang="en-GB" sz="4000" b="0" i="0" u="none" strike="noStrike" dirty="0"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GB" sz="4000" b="0" i="0" u="none" strike="noStrike" dirty="0"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GB" sz="4000" b="0" i="0" u="none" strike="noStrike" dirty="0">
              <a:effectLst/>
            </a:endParaRPr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936646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58FCDA8B-80D2-1AD3-B6BF-ACEF06418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B0D6C138-3A2A-D96F-3B96-5E8B4E7E75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7. </a:t>
            </a:r>
            <a:r>
              <a:rPr lang="en-GB" dirty="0"/>
              <a:t>Discussion</a:t>
            </a:r>
            <a:r>
              <a:rPr lang="en-GB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dirty="0"/>
              <a:t>Points</a:t>
            </a:r>
            <a:br>
              <a:rPr lang="en-GB" b="1" i="0" u="none" strike="noStrike" dirty="0">
                <a:solidFill>
                  <a:srgbClr val="000000"/>
                </a:solidFill>
                <a:effectLst/>
              </a:rPr>
            </a:b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7AB80B40-4360-4B40-8535-114102DE80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08086" y="1977663"/>
            <a:ext cx="13553564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 fontScale="92500"/>
          </a:bodyPr>
          <a:lstStyle/>
          <a:p>
            <a:r>
              <a:rPr lang="en-GB" b="1" dirty="0"/>
              <a:t>Formal approval of new partner inclusion in Amendment #2</a:t>
            </a:r>
          </a:p>
          <a:p>
            <a:endParaRPr lang="en-GB" dirty="0"/>
          </a:p>
          <a:p>
            <a:pPr marL="82550" indent="0">
              <a:buNone/>
            </a:pPr>
            <a:r>
              <a:rPr lang="en-GB" b="1" dirty="0">
                <a:solidFill>
                  <a:srgbClr val="FFC000"/>
                </a:solidFill>
              </a:rPr>
              <a:t>New partners: </a:t>
            </a:r>
          </a:p>
          <a:p>
            <a:pPr marL="82550" indent="0">
              <a:buNone/>
            </a:pPr>
            <a:r>
              <a:rPr lang="en-GB" dirty="0"/>
              <a:t>	</a:t>
            </a:r>
            <a:r>
              <a:rPr lang="en-GB" sz="3200" b="1" dirty="0">
                <a:solidFill>
                  <a:srgbClr val="363E47"/>
                </a:solidFill>
                <a:latin typeface="Montserrat" pitchFamily="2" charset="77"/>
                <a:sym typeface="Montserrat SemiBold"/>
              </a:rPr>
              <a:t> UMEÅ: </a:t>
            </a:r>
            <a:r>
              <a:rPr lang="en-GB" sz="3200" dirty="0">
                <a:solidFill>
                  <a:srgbClr val="363E47"/>
                </a:solidFill>
                <a:latin typeface="Montserrat" pitchFamily="2" charset="77"/>
                <a:sym typeface="Montserrat SemiBold"/>
              </a:rPr>
              <a:t>further </a:t>
            </a:r>
            <a:r>
              <a:rPr lang="en-GB" dirty="0">
                <a:solidFill>
                  <a:srgbClr val="363E47"/>
                </a:solidFill>
              </a:rPr>
              <a:t>development</a:t>
            </a:r>
            <a:r>
              <a:rPr lang="en-GB" sz="3200" dirty="0">
                <a:solidFill>
                  <a:srgbClr val="363E47"/>
                </a:solidFill>
                <a:latin typeface="Montserrat" pitchFamily="2" charset="77"/>
                <a:sym typeface="Montserrat SemiBold"/>
              </a:rPr>
              <a:t> of INTERACT GIS, to accommodate POLARIN RIs. </a:t>
            </a:r>
            <a:r>
              <a:rPr lang="en-GB" dirty="0">
                <a:solidFill>
                  <a:srgbClr val="363E47"/>
                </a:solidFill>
              </a:rPr>
              <a:t>S</a:t>
            </a:r>
            <a:r>
              <a:rPr lang="en-GB" sz="3200" dirty="0">
                <a:solidFill>
                  <a:srgbClr val="363E47"/>
                </a:solidFill>
                <a:latin typeface="Montserrat" pitchFamily="2" charset="77"/>
                <a:sym typeface="Montserrat SemiBold"/>
              </a:rPr>
              <a:t>ubcontracting not possible </a:t>
            </a:r>
          </a:p>
          <a:p>
            <a:pPr marL="82550" indent="0">
              <a:buNone/>
            </a:pPr>
            <a:endParaRPr lang="en-GB" sz="3200" dirty="0">
              <a:solidFill>
                <a:srgbClr val="363E47"/>
              </a:solidFill>
              <a:latin typeface="Montserrat" pitchFamily="2" charset="77"/>
              <a:sym typeface="Montserrat SemiBold"/>
            </a:endParaRPr>
          </a:p>
          <a:p>
            <a:pPr marL="82550" indent="0">
              <a:buNone/>
            </a:pPr>
            <a:r>
              <a:rPr lang="en-GB" b="1" dirty="0">
                <a:solidFill>
                  <a:srgbClr val="363E47"/>
                </a:solidFill>
              </a:rPr>
              <a:t>	</a:t>
            </a:r>
            <a:r>
              <a:rPr lang="en-GB" b="1" dirty="0"/>
              <a:t>ICARP</a:t>
            </a:r>
            <a:r>
              <a:rPr lang="en-GB" dirty="0"/>
              <a:t> &amp; </a:t>
            </a:r>
            <a:r>
              <a:rPr lang="en-GB" b="1" dirty="0"/>
              <a:t>TÜBITAK MAM</a:t>
            </a:r>
            <a:r>
              <a:rPr lang="en-GB" dirty="0"/>
              <a:t>: Networking</a:t>
            </a:r>
          </a:p>
          <a:p>
            <a:pPr marL="82550" indent="0">
              <a:buNone/>
            </a:pPr>
            <a:endParaRPr lang="en-GB" dirty="0"/>
          </a:p>
          <a:p>
            <a:pPr marL="82550" indent="0">
              <a:buNone/>
            </a:pPr>
            <a:r>
              <a:rPr lang="en-GB" b="0" i="0" u="none" strike="noStrike" dirty="0">
                <a:effectLst/>
              </a:rPr>
              <a:t>	</a:t>
            </a:r>
            <a:r>
              <a:rPr lang="en-GB" b="1" i="0" u="none" strike="noStrike" dirty="0">
                <a:effectLst/>
              </a:rPr>
              <a:t>BGR</a:t>
            </a:r>
            <a:r>
              <a:rPr lang="en-GB" dirty="0"/>
              <a:t>: </a:t>
            </a:r>
            <a:r>
              <a:rPr lang="en-GB" b="0" i="0" u="none" strike="noStrike" dirty="0">
                <a:effectLst/>
              </a:rPr>
              <a:t>offering </a:t>
            </a:r>
            <a:r>
              <a:rPr lang="en-GB" dirty="0"/>
              <a:t>free access </a:t>
            </a:r>
            <a:r>
              <a:rPr lang="en-GB" b="0" i="0" u="none" strike="noStrike" dirty="0">
                <a:effectLst/>
              </a:rPr>
              <a:t>to NAPA repository (rock samples) free of charge</a:t>
            </a:r>
          </a:p>
          <a:p>
            <a:pPr marL="82550" indent="0">
              <a:buNone/>
            </a:pPr>
            <a:endParaRPr lang="en-GB" b="0" i="0" u="none" strike="noStrike" dirty="0">
              <a:effectLst/>
            </a:endParaRPr>
          </a:p>
          <a:p>
            <a:pPr marL="82550" indent="0">
              <a:buNone/>
            </a:pPr>
            <a:r>
              <a:rPr lang="en-GB" dirty="0"/>
              <a:t>	</a:t>
            </a:r>
            <a:r>
              <a:rPr lang="en-GB" b="1" dirty="0"/>
              <a:t>JAMSTEC</a:t>
            </a:r>
            <a:r>
              <a:rPr lang="en-GB" dirty="0"/>
              <a:t>: as Associated Partner, offering free access to MIRAI II.</a:t>
            </a: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8B0F4C1A-7D15-367E-D093-EF5AF3F1CC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99"/>
          <a:stretch/>
        </p:blipFill>
        <p:spPr bwMode="auto">
          <a:xfrm>
            <a:off x="10819939" y="4574867"/>
            <a:ext cx="2321544" cy="170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>
            <a:extLst>
              <a:ext uri="{FF2B5EF4-FFF2-40B4-BE49-F238E27FC236}">
                <a16:creationId xmlns:a16="http://schemas.microsoft.com/office/drawing/2014/main" id="{A0ABC1A0-93C7-8A3D-765F-FFD6C2F95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4682" y="7520861"/>
            <a:ext cx="1461510" cy="146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 descr="MARMARA RESEARCH CENTER">
            <a:extLst>
              <a:ext uri="{FF2B5EF4-FFF2-40B4-BE49-F238E27FC236}">
                <a16:creationId xmlns:a16="http://schemas.microsoft.com/office/drawing/2014/main" id="{F68F0B9B-EC4E-34BA-9193-85D936693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9100" y="4750160"/>
            <a:ext cx="1307724" cy="149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8" descr="Bundesanstalt für Geowissenshaften und ...">
            <a:extLst>
              <a:ext uri="{FF2B5EF4-FFF2-40B4-BE49-F238E27FC236}">
                <a16:creationId xmlns:a16="http://schemas.microsoft.com/office/drawing/2014/main" id="{D73499DC-1FDF-8531-9B48-F68B62B620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7"/>
          <a:stretch/>
        </p:blipFill>
        <p:spPr bwMode="auto">
          <a:xfrm>
            <a:off x="14561650" y="5794186"/>
            <a:ext cx="2307773" cy="172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D4BCFE8-5FC4-4714-CE17-F39EBDCD8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8932" y="3436307"/>
            <a:ext cx="1494542" cy="149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94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 txBox="1"/>
          <p:nvPr/>
        </p:nvSpPr>
        <p:spPr>
          <a:xfrm>
            <a:off x="1260002" y="1869224"/>
            <a:ext cx="55626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7599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 Us</a:t>
            </a:r>
            <a:endParaRPr>
              <a:solidFill>
                <a:schemeClr val="accen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07" name="Google Shape;207;p28"/>
          <p:cNvSpPr txBox="1"/>
          <p:nvPr/>
        </p:nvSpPr>
        <p:spPr>
          <a:xfrm>
            <a:off x="1260002" y="3373753"/>
            <a:ext cx="6442060" cy="301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Nicole Biebow: </a:t>
            </a: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Nicole.Biebow@awi.de</a:t>
            </a:r>
            <a:endParaRPr lang="es" sz="28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" sz="28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Verónica Willmott: </a:t>
            </a: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Veronica.Willmott@awi.de</a:t>
            </a: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8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2" name="Google Shape;212;p28"/>
          <p:cNvPicPr preferRelativeResize="0"/>
          <p:nvPr/>
        </p:nvPicPr>
        <p:blipFill rotWithShape="1">
          <a:blip r:embed="rId5"/>
          <a:srcRect l="22017" r="22017"/>
          <a:stretch/>
        </p:blipFill>
        <p:spPr>
          <a:xfrm>
            <a:off x="9385300" y="-158875"/>
            <a:ext cx="8902700" cy="1060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;p2">
            <a:extLst>
              <a:ext uri="{FF2B5EF4-FFF2-40B4-BE49-F238E27FC236}">
                <a16:creationId xmlns:a16="http://schemas.microsoft.com/office/drawing/2014/main" id="{5DF1E749-CF0C-9977-3F60-68F08A26A5C7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5952" y="6696175"/>
            <a:ext cx="6110700" cy="34432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302A9D-9B27-6F70-BEB0-AAC4F67184F6}"/>
              </a:ext>
            </a:extLst>
          </p:cNvPr>
          <p:cNvSpPr txBox="1"/>
          <p:nvPr/>
        </p:nvSpPr>
        <p:spPr>
          <a:xfrm>
            <a:off x="9385300" y="9870300"/>
            <a:ext cx="28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Photo credit: Lars </a:t>
            </a:r>
            <a:r>
              <a:rPr lang="en-GB" dirty="0" err="1">
                <a:solidFill>
                  <a:schemeClr val="bg1"/>
                </a:solidFill>
              </a:rPr>
              <a:t>Grübner</a:t>
            </a:r>
            <a:r>
              <a:rPr lang="en-GB" dirty="0">
                <a:solidFill>
                  <a:schemeClr val="bg1"/>
                </a:solidFill>
              </a:rPr>
              <a:t> (AWI)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363E47"/>
      </a:dk2>
      <a:lt2>
        <a:srgbClr val="E5E7E9"/>
      </a:lt2>
      <a:accent1>
        <a:srgbClr val="0078FF"/>
      </a:accent1>
      <a:accent2>
        <a:srgbClr val="212121"/>
      </a:accent2>
      <a:accent3>
        <a:srgbClr val="6F87A8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572</Words>
  <Application>Microsoft Macintosh PowerPoint</Application>
  <PresentationFormat>Custom</PresentationFormat>
  <Paragraphs>110</Paragraphs>
  <Slides>15</Slides>
  <Notes>11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Montserrat</vt:lpstr>
      <vt:lpstr>Montserrat SemiBold</vt:lpstr>
      <vt:lpstr>Montserrat Light</vt:lpstr>
      <vt:lpstr>Simple Light</vt:lpstr>
      <vt:lpstr>WP9 – Project Management </vt:lpstr>
      <vt:lpstr>1. Objectives</vt:lpstr>
      <vt:lpstr>2. Tasks</vt:lpstr>
      <vt:lpstr>Submission of deliverables </vt:lpstr>
      <vt:lpstr>Submission of deliverables – process</vt:lpstr>
      <vt:lpstr>Intranet</vt:lpstr>
      <vt:lpstr>Intranet</vt:lpstr>
      <vt:lpstr>3. Progress &amp; Achievements </vt:lpstr>
      <vt:lpstr>4. Progress &amp; Achievements </vt:lpstr>
      <vt:lpstr>5. Challenges &amp; Opportunities </vt:lpstr>
      <vt:lpstr>6. Next Steps </vt:lpstr>
      <vt:lpstr>6. Next Steps </vt:lpstr>
      <vt:lpstr>6. Next Steps </vt:lpstr>
      <vt:lpstr>7. Discussion Points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Large title of the presentation The polar regions play a key role in the Earth’s system </dc:title>
  <cp:lastModifiedBy>veronica.willmott</cp:lastModifiedBy>
  <cp:revision>47</cp:revision>
  <dcterms:modified xsi:type="dcterms:W3CDTF">2025-04-02T14:04:37Z</dcterms:modified>
</cp:coreProperties>
</file>